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73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906000" cy="6858000" type="A4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2" autoAdjust="0"/>
    <p:restoredTop sz="94673" autoAdjust="0"/>
  </p:normalViewPr>
  <p:slideViewPr>
    <p:cSldViewPr>
      <p:cViewPr varScale="1">
        <p:scale>
          <a:sx n="81" d="100"/>
          <a:sy n="81" d="100"/>
        </p:scale>
        <p:origin x="-298" y="-72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276600" cy="5349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4281488" y="0"/>
            <a:ext cx="3276600" cy="5349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BE8887-3D47-42DD-9F4B-DBC74A94AFBD}" type="datetimeFigureOut">
              <a:rPr lang="ru-RU" smtClean="0"/>
              <a:pPr/>
              <a:t>20.08.2021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84238" y="801688"/>
            <a:ext cx="5791200" cy="40100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755650" y="5078413"/>
            <a:ext cx="6048375" cy="4811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10155238"/>
            <a:ext cx="3276600" cy="5349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4281488" y="10155238"/>
            <a:ext cx="3276600" cy="5349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2B6D89-95EF-4E47-A60B-7216975020E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2B6D89-95EF-4E47-A60B-7216975020ED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42950" y="2130428"/>
            <a:ext cx="84201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B02A5-4FE5-49D9-9E24-09F23B90C450}" type="datetimeFigureOut">
              <a:rPr lang="en-US" smtClean="0"/>
              <a:pPr/>
              <a:t>8/20/2021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B02A5-4FE5-49D9-9E24-09F23B90C450}" type="datetimeFigureOut">
              <a:rPr lang="en-US" smtClean="0"/>
              <a:pPr/>
              <a:t>8/20/2021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2506" y="4406903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B02A5-4FE5-49D9-9E24-09F23B90C450}" type="datetimeFigureOut">
              <a:rPr lang="en-US" smtClean="0"/>
              <a:pPr/>
              <a:t>8/20/2021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36575" y="1600203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448300" y="1600203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B02A5-4FE5-49D9-9E24-09F23B90C450}" type="datetimeFigureOut">
              <a:rPr lang="en-US" smtClean="0"/>
              <a:pPr/>
              <a:t>8/20/2021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032112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032112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B02A5-4FE5-49D9-9E24-09F23B90C450}" type="datetimeFigureOut">
              <a:rPr lang="en-US" smtClean="0"/>
              <a:pPr/>
              <a:t>8/20/2021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B02A5-4FE5-49D9-9E24-09F23B90C450}" type="datetimeFigureOut">
              <a:rPr lang="en-US" smtClean="0"/>
              <a:pPr/>
              <a:t>8/20/2021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B02A5-4FE5-49D9-9E24-09F23B90C450}" type="datetimeFigureOut">
              <a:rPr lang="en-US" smtClean="0"/>
              <a:pPr/>
              <a:t>8/20/2021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872972" y="273053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95300" y="1435103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B02A5-4FE5-49D9-9E24-09F23B90C450}" type="datetimeFigureOut">
              <a:rPr lang="en-US" smtClean="0"/>
              <a:pPr/>
              <a:t>8/20/2021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B02A5-4FE5-49D9-9E24-09F23B90C450}" type="datetimeFigureOut">
              <a:rPr lang="en-US" smtClean="0"/>
              <a:pPr/>
              <a:t>8/20/2021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B02A5-4FE5-49D9-9E24-09F23B90C450}" type="datetimeFigureOut">
              <a:rPr lang="en-US" smtClean="0"/>
              <a:pPr/>
              <a:t>8/20/2021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780337" y="274641"/>
            <a:ext cx="2414588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6576" y="274641"/>
            <a:ext cx="7078663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B02A5-4FE5-49D9-9E24-09F23B90C450}" type="datetimeFigureOut">
              <a:rPr lang="en-US" smtClean="0"/>
              <a:pPr/>
              <a:t>8/20/2021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600203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95300" y="6356353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algn="r" eaLnBrk="1" latinLnBrk="0" hangingPunct="1"/>
            <a:fld id="{54AB02A5-4FE5-49D9-9E24-09F23B90C450}" type="datetimeFigureOut">
              <a:rPr lang="en-US" smtClean="0"/>
              <a:pPr algn="r" eaLnBrk="1" latinLnBrk="0" hangingPunct="1"/>
              <a:t>8/20/2021</a:t>
            </a:fld>
            <a:endParaRPr lang="en-US" sz="1200">
              <a:solidFill>
                <a:schemeClr val="bg2">
                  <a:shade val="50000"/>
                </a:scheme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384550" y="6356353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0" lang="en-US" sz="1200">
              <a:solidFill>
                <a:schemeClr val="bg2">
                  <a:shade val="50000"/>
                </a:schemeClr>
              </a:solidFill>
              <a:effectLst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099300" y="6356353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algn="ctr" eaLnBrk="1" latinLnBrk="0" hangingPunct="1"/>
            <a:fld id="{6294C92D-0306-4E69-9CD3-20855E849650}" type="slidenum">
              <a:rPr kumimoji="0" lang="en-US" smtClean="0"/>
              <a:pPr algn="ctr" eaLnBrk="1" latinLnBrk="0" hangingPunct="1"/>
              <a:t>‹#›</a:t>
            </a:fld>
            <a:endParaRPr kumimoji="0" lang="en-US" sz="1200">
              <a:solidFill>
                <a:schemeClr val="bg2">
                  <a:shade val="50000"/>
                </a:schemeClr>
              </a:solidFill>
              <a:effectLst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Relationship Id="rId9" Type="http://schemas.openxmlformats.org/officeDocument/2006/relationships/image" Target="../media/image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sus\Desktop\проект по физо на 2020\проект\82804690_bath2_frame_marijja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</p:spPr>
      </p:pic>
      <p:grpSp>
        <p:nvGrpSpPr>
          <p:cNvPr id="16" name="Группа 15"/>
          <p:cNvGrpSpPr/>
          <p:nvPr/>
        </p:nvGrpSpPr>
        <p:grpSpPr>
          <a:xfrm>
            <a:off x="0" y="142852"/>
            <a:ext cx="9905040" cy="5072098"/>
            <a:chOff x="0" y="142852"/>
            <a:chExt cx="9905040" cy="5072098"/>
          </a:xfrm>
        </p:grpSpPr>
        <p:sp>
          <p:nvSpPr>
            <p:cNvPr id="41" name="CustomShape 1"/>
            <p:cNvSpPr/>
            <p:nvPr/>
          </p:nvSpPr>
          <p:spPr>
            <a:xfrm>
              <a:off x="0" y="142852"/>
              <a:ext cx="9905040" cy="1571612"/>
            </a:xfrm>
            <a:prstGeom prst="rect">
              <a:avLst/>
            </a:prstGeom>
            <a:noFill/>
            <a:ln>
              <a:noFill/>
            </a:ln>
          </p:spPr>
          <p:txBody>
            <a:bodyPr lIns="0" tIns="0" rIns="18360" bIns="0" anchor="b"/>
            <a:lstStyle/>
            <a:p>
              <a:pPr algn="ctr">
                <a:lnSpc>
                  <a:spcPct val="100000"/>
                </a:lnSpc>
              </a:pPr>
              <a:r>
                <a:rPr lang="ru-RU" b="1" dirty="0" smtClean="0">
                  <a:solidFill>
                    <a:schemeClr val="accent2"/>
                  </a:solidFill>
                  <a:effectLst>
                    <a:glow rad="101600">
                      <a:schemeClr val="accent6">
                        <a:satMod val="175000"/>
                        <a:alpha val="40000"/>
                      </a:schemeClr>
                    </a:glow>
                  </a:effectLst>
                  <a:latin typeface="Times New Roman"/>
                  <a:ea typeface="Tahoma"/>
                </a:rPr>
                <a:t>Муниципальное </a:t>
              </a:r>
              <a:r>
                <a:rPr lang="ru-RU" b="1" dirty="0">
                  <a:solidFill>
                    <a:schemeClr val="accent2"/>
                  </a:solidFill>
                  <a:effectLst>
                    <a:glow rad="101600">
                      <a:schemeClr val="accent6">
                        <a:satMod val="175000"/>
                        <a:alpha val="40000"/>
                      </a:schemeClr>
                    </a:glow>
                  </a:effectLst>
                  <a:latin typeface="Times New Roman"/>
                  <a:ea typeface="Tahoma"/>
                </a:rPr>
                <a:t>бюджетное  дошкольное образовательное </a:t>
              </a:r>
              <a:endParaRPr lang="ru-RU" b="1" dirty="0" smtClean="0">
                <a:solidFill>
                  <a:schemeClr val="accent2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  <a:latin typeface="Times New Roman"/>
                <a:ea typeface="Tahoma"/>
              </a:endParaRPr>
            </a:p>
            <a:p>
              <a:pPr algn="ctr">
                <a:lnSpc>
                  <a:spcPct val="100000"/>
                </a:lnSpc>
              </a:pPr>
              <a:r>
                <a:rPr lang="ru-RU" b="1" dirty="0" smtClean="0">
                  <a:solidFill>
                    <a:schemeClr val="accent2"/>
                  </a:solidFill>
                  <a:effectLst>
                    <a:glow rad="101600">
                      <a:schemeClr val="accent6">
                        <a:satMod val="175000"/>
                        <a:alpha val="40000"/>
                      </a:schemeClr>
                    </a:glow>
                  </a:effectLst>
                  <a:latin typeface="Times New Roman"/>
                  <a:ea typeface="Tahoma"/>
                </a:rPr>
                <a:t> учреждение детский </a:t>
              </a:r>
              <a:r>
                <a:rPr lang="ru-RU" b="1" dirty="0">
                  <a:solidFill>
                    <a:schemeClr val="accent2"/>
                  </a:solidFill>
                  <a:effectLst>
                    <a:glow rad="101600">
                      <a:schemeClr val="accent6">
                        <a:satMod val="175000"/>
                        <a:alpha val="40000"/>
                      </a:schemeClr>
                    </a:glow>
                  </a:effectLst>
                  <a:latin typeface="Times New Roman"/>
                  <a:ea typeface="Tahoma"/>
                </a:rPr>
                <a:t>сад «Теремок»  п. Лев Толстой</a:t>
              </a:r>
              <a:endParaRPr>
                <a:solidFill>
                  <a:schemeClr val="accent2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endParaRPr>
            </a:p>
            <a:p>
              <a:pPr algn="ctr">
                <a:lnSpc>
                  <a:spcPct val="100000"/>
                </a:lnSpc>
              </a:pPr>
              <a:endParaRPr lang="ru-RU" dirty="0" smtClean="0"/>
            </a:p>
            <a:p>
              <a:pPr algn="ctr">
                <a:lnSpc>
                  <a:spcPct val="100000"/>
                </a:lnSpc>
              </a:pPr>
              <a:endParaRPr smtClean="0"/>
            </a:p>
            <a:p>
              <a:pPr algn="r">
                <a:lnSpc>
                  <a:spcPct val="100000"/>
                </a:lnSpc>
              </a:pPr>
              <a:r>
                <a:rPr lang="ru-RU" b="1" i="1" dirty="0">
                  <a:solidFill>
                    <a:srgbClr val="C5000B"/>
                  </a:solidFill>
                  <a:latin typeface="Times New Roman"/>
                  <a:ea typeface="Tahoma"/>
                </a:rPr>
                <a:t>  </a:t>
              </a:r>
              <a:endParaRPr/>
            </a:p>
            <a:p>
              <a:pPr algn="ctr">
                <a:lnSpc>
                  <a:spcPct val="100000"/>
                </a:lnSpc>
              </a:pPr>
              <a:endParaRPr/>
            </a:p>
          </p:txBody>
        </p:sp>
        <p:sp>
          <p:nvSpPr>
            <p:cNvPr id="42" name="CustomShape 2"/>
            <p:cNvSpPr/>
            <p:nvPr/>
          </p:nvSpPr>
          <p:spPr>
            <a:xfrm>
              <a:off x="1452538" y="4357694"/>
              <a:ext cx="4938120" cy="857256"/>
            </a:xfrm>
            <a:prstGeom prst="rect">
              <a:avLst/>
            </a:prstGeom>
            <a:noFill/>
            <a:ln>
              <a:noFill/>
            </a:ln>
          </p:spPr>
          <p:txBody>
            <a:bodyPr lIns="0" tIns="45000" rIns="18360" bIns="45000"/>
            <a:lstStyle/>
            <a:p>
              <a:pPr>
                <a:lnSpc>
                  <a:spcPct val="100000"/>
                </a:lnSpc>
              </a:pPr>
              <a:r>
                <a:rPr lang="ru-RU" sz="1600" b="1" i="1" dirty="0">
                  <a:solidFill>
                    <a:srgbClr val="002060"/>
                  </a:solidFill>
                  <a:effectLst>
                    <a:glow rad="101600">
                      <a:schemeClr val="accent1">
                        <a:satMod val="175000"/>
                        <a:alpha val="40000"/>
                      </a:schemeClr>
                    </a:glow>
                  </a:effectLst>
                  <a:latin typeface="Times New Roman"/>
                </a:rPr>
                <a:t>Проект подготовлен </a:t>
              </a:r>
              <a:endParaRPr sz="1600">
                <a:solidFill>
                  <a:srgbClr val="002060"/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endParaRPr>
            </a:p>
            <a:p>
              <a:pPr>
                <a:lnSpc>
                  <a:spcPct val="100000"/>
                </a:lnSpc>
              </a:pPr>
              <a:r>
                <a:rPr lang="ru-RU" sz="1600" b="1" i="1" dirty="0">
                  <a:solidFill>
                    <a:srgbClr val="002060"/>
                  </a:solidFill>
                  <a:effectLst>
                    <a:glow rad="101600">
                      <a:schemeClr val="accent1">
                        <a:satMod val="175000"/>
                        <a:alpha val="40000"/>
                      </a:schemeClr>
                    </a:glow>
                  </a:effectLst>
                  <a:latin typeface="Times New Roman"/>
                </a:rPr>
                <a:t>воспитателями</a:t>
              </a:r>
              <a:r>
                <a:rPr lang="ru-RU" sz="1600" b="1" i="1" dirty="0" smtClean="0">
                  <a:solidFill>
                    <a:srgbClr val="002060"/>
                  </a:solidFill>
                  <a:effectLst>
                    <a:glow rad="101600">
                      <a:schemeClr val="accent1">
                        <a:satMod val="175000"/>
                        <a:alpha val="40000"/>
                      </a:schemeClr>
                    </a:glow>
                  </a:effectLst>
                  <a:latin typeface="Times New Roman"/>
                </a:rPr>
                <a:t>: Князевой </a:t>
              </a:r>
              <a:r>
                <a:rPr lang="ru-RU" sz="1600" b="1" i="1" dirty="0">
                  <a:solidFill>
                    <a:srgbClr val="002060"/>
                  </a:solidFill>
                  <a:effectLst>
                    <a:glow rad="101600">
                      <a:schemeClr val="accent1">
                        <a:satMod val="175000"/>
                        <a:alpha val="40000"/>
                      </a:schemeClr>
                    </a:glow>
                  </a:effectLst>
                  <a:latin typeface="Times New Roman"/>
                </a:rPr>
                <a:t>Е. П., Леонтьевой О. П.</a:t>
              </a:r>
              <a:endParaRPr sz="1600">
                <a:solidFill>
                  <a:srgbClr val="002060"/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endParaRPr>
            </a:p>
          </p:txBody>
        </p:sp>
        <p:sp>
          <p:nvSpPr>
            <p:cNvPr id="43" name="CustomShape 3"/>
            <p:cNvSpPr/>
            <p:nvPr/>
          </p:nvSpPr>
          <p:spPr>
            <a:xfrm>
              <a:off x="1809728" y="2857496"/>
              <a:ext cx="7142404" cy="1064520"/>
            </a:xfrm>
            <a:prstGeom prst="rect">
              <a:avLst/>
            </a:prstGeom>
            <a:noFill/>
            <a:ln>
              <a:noFill/>
            </a:ln>
          </p:spPr>
          <p:txBody>
            <a:bodyPr lIns="90000" tIns="45000" rIns="90000" bIns="45000"/>
            <a:lstStyle/>
            <a:p>
              <a:r>
                <a:rPr lang="ru-RU" sz="3200" b="1" i="1" dirty="0">
                  <a:solidFill>
                    <a:srgbClr val="0000CC"/>
                  </a:solidFill>
                  <a:effectLst>
                    <a:glow rad="101600">
                      <a:schemeClr val="accent5">
                        <a:satMod val="175000"/>
                        <a:alpha val="40000"/>
                      </a:schemeClr>
                    </a:glow>
                  </a:effectLst>
                  <a:latin typeface="Times New Roman"/>
                  <a:ea typeface="Tahoma"/>
                </a:rPr>
                <a:t>Название проекта: </a:t>
              </a:r>
              <a:endParaRPr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</a:endParaRPr>
            </a:p>
            <a:p>
              <a:pPr algn="ctr">
                <a:lnSpc>
                  <a:spcPct val="100000"/>
                </a:lnSpc>
              </a:pPr>
              <a:r>
                <a:rPr lang="ru-RU" sz="3200" b="1" i="1" dirty="0" smtClean="0">
                  <a:solidFill>
                    <a:srgbClr val="0000CC"/>
                  </a:solidFill>
                  <a:effectLst>
                    <a:glow rad="101600">
                      <a:schemeClr val="accent5">
                        <a:satMod val="175000"/>
                        <a:alpha val="40000"/>
                      </a:schemeClr>
                    </a:glow>
                  </a:effectLst>
                  <a:latin typeface="Times New Roman"/>
                  <a:ea typeface="Tahoma"/>
                </a:rPr>
                <a:t>«Здоровье с пелёнок»</a:t>
              </a:r>
              <a:endParaRPr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</a:endParaRPr>
            </a:p>
          </p:txBody>
        </p:sp>
        <p:sp>
          <p:nvSpPr>
            <p:cNvPr id="44" name="CustomShape 4"/>
            <p:cNvSpPr/>
            <p:nvPr/>
          </p:nvSpPr>
          <p:spPr>
            <a:xfrm>
              <a:off x="1809728" y="1785926"/>
              <a:ext cx="7252810" cy="1071570"/>
            </a:xfrm>
            <a:prstGeom prst="rect">
              <a:avLst/>
            </a:prstGeom>
            <a:noFill/>
            <a:ln>
              <a:noFill/>
            </a:ln>
          </p:spPr>
          <p:txBody>
            <a:bodyPr lIns="90000" tIns="45000" rIns="90000" bIns="45000"/>
            <a:lstStyle/>
            <a:p>
              <a:r>
                <a:rPr lang="ru-RU" sz="2000" b="1" i="1" dirty="0">
                  <a:solidFill>
                    <a:srgbClr val="9900FF"/>
                  </a:solidFill>
                  <a:latin typeface="Times New Roman"/>
                  <a:ea typeface="Tahoma"/>
                </a:rPr>
                <a:t>Номинация конкурса </a:t>
              </a:r>
              <a:endParaRPr sz="2000"/>
            </a:p>
            <a:p>
              <a:r>
                <a:rPr lang="ru-RU" sz="2000" b="1" i="1" dirty="0">
                  <a:solidFill>
                    <a:srgbClr val="9900FF"/>
                  </a:solidFill>
                  <a:latin typeface="Times New Roman"/>
                  <a:ea typeface="Tahoma"/>
                </a:rPr>
                <a:t>«Здоровый образ жизни – гарант твоего успеха»</a:t>
              </a:r>
              <a:endParaRPr sz="2000"/>
            </a:p>
            <a:p>
              <a:pPr algn="r">
                <a:lnSpc>
                  <a:spcPct val="100000"/>
                </a:lnSpc>
              </a:pPr>
              <a:endParaRPr/>
            </a:p>
          </p:txBody>
        </p:sp>
        <p:sp>
          <p:nvSpPr>
            <p:cNvPr id="15" name="Прямоугольник 14"/>
            <p:cNvSpPr/>
            <p:nvPr/>
          </p:nvSpPr>
          <p:spPr>
            <a:xfrm>
              <a:off x="1452538" y="1000108"/>
              <a:ext cx="6953264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ru-RU" sz="1600" b="1" i="1" dirty="0" smtClean="0">
                  <a:solidFill>
                    <a:srgbClr val="000066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  <a:latin typeface="Times New Roman" pitchFamily="18" charset="0"/>
                  <a:ea typeface="Tahoma"/>
                  <a:cs typeface="Times New Roman" pitchFamily="18" charset="0"/>
                </a:rPr>
                <a:t>Районный конкурс социальных проектов,  </a:t>
              </a:r>
              <a:endParaRPr lang="ru-RU" sz="1600" dirty="0" smtClean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endParaRPr>
            </a:p>
            <a:p>
              <a:pPr algn="r">
                <a:lnSpc>
                  <a:spcPct val="100000"/>
                </a:lnSpc>
              </a:pPr>
              <a:r>
                <a:rPr lang="ru-RU" sz="1600" b="1" i="1" dirty="0" smtClean="0">
                  <a:solidFill>
                    <a:srgbClr val="000066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  <a:latin typeface="Times New Roman" pitchFamily="18" charset="0"/>
                  <a:ea typeface="Tahoma"/>
                  <a:cs typeface="Times New Roman" pitchFamily="18" charset="0"/>
                </a:rPr>
                <a:t>пропагандирующих здоровый образ жизни «Здоровым быть – здорово»</a:t>
              </a:r>
              <a:endParaRPr lang="ru-RU" sz="1600" dirty="0" smtClean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endParaRPr>
            </a:p>
            <a:p>
              <a:pPr algn="r"/>
              <a:endParaRPr lang="ru-RU" dirty="0"/>
            </a:p>
          </p:txBody>
        </p:sp>
      </p:grpSp>
    </p:spTree>
  </p:cSld>
  <p:clrMapOvr>
    <a:masterClrMapping/>
  </p:clrMapOvr>
  <p:transition spd="slow">
    <p:strips dir="ld"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sus\Desktop\screen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1" cy="6858000"/>
          </a:xfrm>
          <a:prstGeom prst="rect">
            <a:avLst/>
          </a:prstGeom>
          <a:noFill/>
        </p:spPr>
      </p:pic>
      <p:grpSp>
        <p:nvGrpSpPr>
          <p:cNvPr id="9" name="Группа 8"/>
          <p:cNvGrpSpPr/>
          <p:nvPr/>
        </p:nvGrpSpPr>
        <p:grpSpPr>
          <a:xfrm>
            <a:off x="128520" y="214290"/>
            <a:ext cx="9777480" cy="6640470"/>
            <a:chOff x="128520" y="214290"/>
            <a:chExt cx="9777480" cy="6640470"/>
          </a:xfrm>
        </p:grpSpPr>
        <p:sp>
          <p:nvSpPr>
            <p:cNvPr id="47" name="CustomShape 2"/>
            <p:cNvSpPr/>
            <p:nvPr/>
          </p:nvSpPr>
          <p:spPr>
            <a:xfrm>
              <a:off x="128520" y="703080"/>
              <a:ext cx="9610826" cy="6151680"/>
            </a:xfrm>
            <a:prstGeom prst="rect">
              <a:avLst/>
            </a:prstGeom>
            <a:noFill/>
            <a:ln>
              <a:noFill/>
            </a:ln>
          </p:spPr>
          <p:txBody>
            <a:bodyPr lIns="0" tIns="45000" rIns="18360" bIns="45000"/>
            <a:lstStyle/>
            <a:p>
              <a:pPr algn="just"/>
              <a:r>
                <a:rPr lang="ru-RU" sz="1600" b="1" i="1" dirty="0">
                  <a:solidFill>
                    <a:srgbClr val="0000CC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b="1" i="1" dirty="0" smtClean="0">
                  <a:solidFill>
                    <a:srgbClr val="0000CC"/>
                  </a:solidFill>
                  <a:latin typeface="Times New Roman" pitchFamily="18" charset="0"/>
                  <a:cs typeface="Times New Roman" pitchFamily="18" charset="0"/>
                </a:rPr>
                <a:t>Перед воспитателями и родителями поставлена цель - сохранение и укрепление и охрана здоровья ребенка. Именно в раннем возрасте закладываются основы крепкого здоровья, правильного физического развития, высокой работоспособности. В эти годы происходит становление двигательной деятельности, а также начальное воспитание физических качеств. </a:t>
              </a:r>
            </a:p>
            <a:p>
              <a:pPr algn="just"/>
              <a:r>
                <a:rPr lang="ru-RU" b="1" i="1" dirty="0" smtClean="0">
                  <a:solidFill>
                    <a:srgbClr val="0000CC"/>
                  </a:solidFill>
                  <a:latin typeface="Times New Roman" pitchFamily="18" charset="0"/>
                  <a:cs typeface="Times New Roman" pitchFamily="18" charset="0"/>
                </a:rPr>
                <a:t>Вот почему проблема сохранения и поддержания интереса к здоровому образу жизни у родителей и детей стала для нас актуальной. </a:t>
              </a:r>
            </a:p>
            <a:p>
              <a:pPr algn="just"/>
              <a:endParaRPr lang="ru-RU" sz="16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algn="just">
                <a:lnSpc>
                  <a:spcPct val="100000"/>
                </a:lnSpc>
              </a:pPr>
              <a:endParaRPr/>
            </a:p>
          </p:txBody>
        </p:sp>
        <p:sp>
          <p:nvSpPr>
            <p:cNvPr id="6" name="Прямоугольник 5"/>
            <p:cNvSpPr/>
            <p:nvPr/>
          </p:nvSpPr>
          <p:spPr>
            <a:xfrm>
              <a:off x="3405142" y="2714620"/>
              <a:ext cx="6500858" cy="17543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ru-RU" b="1" i="1" dirty="0" smtClean="0">
                  <a:solidFill>
                    <a:srgbClr val="0000CC"/>
                  </a:solidFill>
                  <a:latin typeface="Times New Roman" pitchFamily="18" charset="0"/>
                  <a:cs typeface="Times New Roman" pitchFamily="18" charset="0"/>
                </a:rPr>
                <a:t>Так возникла идея проекта: через тесное взаимодействие с</a:t>
              </a:r>
            </a:p>
            <a:p>
              <a:pPr algn="just"/>
              <a:r>
                <a:rPr lang="ru-RU" b="1" i="1" dirty="0" smtClean="0">
                  <a:solidFill>
                    <a:srgbClr val="0000CC"/>
                  </a:solidFill>
                  <a:latin typeface="Times New Roman" pitchFamily="18" charset="0"/>
                  <a:cs typeface="Times New Roman" pitchFamily="18" charset="0"/>
                </a:rPr>
                <a:t>  семьями воспитанников уделять особое внимание</a:t>
              </a:r>
            </a:p>
            <a:p>
              <a:pPr algn="just"/>
              <a:r>
                <a:rPr lang="ru-RU" b="1" i="1" dirty="0" smtClean="0">
                  <a:solidFill>
                    <a:srgbClr val="0000CC"/>
                  </a:solidFill>
                  <a:latin typeface="Times New Roman" pitchFamily="18" charset="0"/>
                  <a:cs typeface="Times New Roman" pitchFamily="18" charset="0"/>
                </a:rPr>
                <a:t>       воспитателей и родителей формированию и укреплению </a:t>
              </a:r>
            </a:p>
            <a:p>
              <a:pPr algn="just"/>
              <a:r>
                <a:rPr lang="ru-RU" b="1" i="1" dirty="0" smtClean="0">
                  <a:solidFill>
                    <a:srgbClr val="0000CC"/>
                  </a:solidFill>
                  <a:latin typeface="Times New Roman" pitchFamily="18" charset="0"/>
                  <a:cs typeface="Times New Roman" pitchFamily="18" charset="0"/>
                </a:rPr>
                <a:t>       здоровья ребенка  с целью создания вокруг него </a:t>
              </a:r>
            </a:p>
            <a:p>
              <a:pPr algn="just"/>
              <a:r>
                <a:rPr lang="ru-RU" b="1" i="1" dirty="0" smtClean="0">
                  <a:solidFill>
                    <a:srgbClr val="0000CC"/>
                  </a:solidFill>
                  <a:latin typeface="Times New Roman" pitchFamily="18" charset="0"/>
                  <a:cs typeface="Times New Roman" pitchFamily="18" charset="0"/>
                </a:rPr>
                <a:t>       потребности и привычки здорового образа жизни.</a:t>
              </a:r>
            </a:p>
            <a:p>
              <a:pPr algn="r">
                <a:lnSpc>
                  <a:spcPct val="100000"/>
                </a:lnSpc>
              </a:pPr>
              <a:endParaRPr lang="ru-RU" dirty="0"/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238092" y="214290"/>
              <a:ext cx="4443845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>
                <a:lnSpc>
                  <a:spcPct val="100000"/>
                </a:lnSpc>
              </a:pPr>
              <a:r>
                <a:rPr lang="ru-RU" sz="2000" b="1" dirty="0" smtClean="0">
                  <a:solidFill>
                    <a:srgbClr val="C00000"/>
                  </a:solidFill>
                  <a:latin typeface="Times New Roman"/>
                </a:rPr>
                <a:t>Обоснование актуальности проекта:</a:t>
              </a:r>
              <a:endParaRPr lang="ru-RU" sz="2000" dirty="0">
                <a:solidFill>
                  <a:srgbClr val="C00000"/>
                </a:solidFill>
              </a:endParaRPr>
            </a:p>
          </p:txBody>
        </p:sp>
      </p:grpSp>
    </p:spTree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Asus\Desktop\screen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1" cy="6858000"/>
          </a:xfrm>
          <a:prstGeom prst="rect">
            <a:avLst/>
          </a:prstGeom>
          <a:noFill/>
        </p:spPr>
      </p:pic>
      <p:sp>
        <p:nvSpPr>
          <p:cNvPr id="50" name="CustomShape 2"/>
          <p:cNvSpPr/>
          <p:nvPr/>
        </p:nvSpPr>
        <p:spPr>
          <a:xfrm>
            <a:off x="-6120000" y="1440000"/>
            <a:ext cx="3384000" cy="6380280"/>
          </a:xfrm>
          <a:prstGeom prst="rect">
            <a:avLst/>
          </a:prstGeom>
          <a:noFill/>
          <a:ln>
            <a:noFill/>
          </a:ln>
        </p:spPr>
      </p:sp>
      <p:grpSp>
        <p:nvGrpSpPr>
          <p:cNvPr id="9" name="Группа 8"/>
          <p:cNvGrpSpPr/>
          <p:nvPr/>
        </p:nvGrpSpPr>
        <p:grpSpPr>
          <a:xfrm>
            <a:off x="187200" y="42480"/>
            <a:ext cx="9552146" cy="6780960"/>
            <a:chOff x="187200" y="42480"/>
            <a:chExt cx="9552146" cy="6780960"/>
          </a:xfrm>
        </p:grpSpPr>
        <p:sp>
          <p:nvSpPr>
            <p:cNvPr id="51" name="TextShape 3"/>
            <p:cNvSpPr txBox="1"/>
            <p:nvPr/>
          </p:nvSpPr>
          <p:spPr>
            <a:xfrm>
              <a:off x="187200" y="42480"/>
              <a:ext cx="9552146" cy="6780960"/>
            </a:xfrm>
            <a:prstGeom prst="rect">
              <a:avLst/>
            </a:prstGeom>
          </p:spPr>
          <p:txBody>
            <a:bodyPr lIns="90000" tIns="45000" rIns="90000" bIns="45000"/>
            <a:lstStyle/>
            <a:p>
              <a:pPr algn="just">
                <a:lnSpc>
                  <a:spcPct val="100000"/>
                </a:lnSpc>
              </a:pPr>
              <a:endParaRPr/>
            </a:p>
            <a:p>
              <a:pPr algn="just"/>
              <a:endParaRPr lang="ru-RU" sz="1400" b="1" dirty="0" smtClean="0">
                <a:solidFill>
                  <a:srgbClr val="9900FF"/>
                </a:solidFill>
                <a:latin typeface="Times New Roman"/>
                <a:ea typeface="Times New Roman"/>
              </a:endParaRPr>
            </a:p>
            <a:p>
              <a:pPr algn="just"/>
              <a:r>
                <a:rPr lang="ru-RU" sz="1400" b="1" dirty="0" smtClean="0">
                  <a:solidFill>
                    <a:srgbClr val="C00000"/>
                  </a:solidFill>
                  <a:latin typeface="Times New Roman"/>
                  <a:ea typeface="Times New Roman"/>
                </a:rPr>
                <a:t>Цель проекта</a:t>
              </a:r>
              <a:r>
                <a:rPr lang="ru-RU" sz="1400" b="1" dirty="0" smtClean="0">
                  <a:solidFill>
                    <a:srgbClr val="C00000"/>
                  </a:solidFill>
                  <a:latin typeface="Times New Roman"/>
                </a:rPr>
                <a:t>: </a:t>
              </a:r>
              <a:r>
                <a:rPr lang="ru-RU" sz="1400" b="1" i="1" dirty="0" smtClean="0">
                  <a:solidFill>
                    <a:srgbClr val="0000CC"/>
                  </a:solidFill>
                  <a:latin typeface="Times New Roman" pitchFamily="18" charset="0"/>
                  <a:cs typeface="Times New Roman" pitchFamily="18" charset="0"/>
                </a:rPr>
                <a:t>повышать уровень знаний у детей и обогащать опыт родителей о здоровом образе жизни через взаимоотношение с воспитателями группы.</a:t>
              </a:r>
            </a:p>
            <a:p>
              <a:pPr algn="ctr">
                <a:lnSpc>
                  <a:spcPct val="100000"/>
                </a:lnSpc>
              </a:pPr>
              <a:r>
                <a:rPr lang="ru-RU" sz="1400" b="1" dirty="0" smtClean="0">
                  <a:solidFill>
                    <a:srgbClr val="C00000"/>
                  </a:solidFill>
                  <a:latin typeface="Times New Roman"/>
                  <a:ea typeface="Times New Roman"/>
                </a:rPr>
                <a:t>Задачи </a:t>
              </a:r>
              <a:r>
                <a:rPr lang="ru-RU" sz="1400" b="1" dirty="0">
                  <a:solidFill>
                    <a:srgbClr val="C00000"/>
                  </a:solidFill>
                  <a:latin typeface="Times New Roman"/>
                  <a:ea typeface="Times New Roman"/>
                </a:rPr>
                <a:t>проекта:</a:t>
              </a:r>
              <a:endParaRPr sz="1400">
                <a:solidFill>
                  <a:srgbClr val="C00000"/>
                </a:solidFill>
              </a:endParaRPr>
            </a:p>
            <a:p>
              <a:pPr algn="just">
                <a:lnSpc>
                  <a:spcPct val="100000"/>
                </a:lnSpc>
              </a:pPr>
              <a:r>
                <a:rPr lang="ru-RU" sz="1200" b="1" dirty="0" smtClean="0">
                  <a:solidFill>
                    <a:srgbClr val="C00000"/>
                  </a:solidFill>
                  <a:latin typeface="Times New Roman"/>
                </a:rPr>
                <a:t>Образовательные:</a:t>
              </a:r>
            </a:p>
            <a:p>
              <a:pPr lvl="0" algn="just"/>
              <a:r>
                <a:rPr lang="ru-RU" sz="1200" b="1" i="1" dirty="0" smtClean="0">
                  <a:solidFill>
                    <a:srgbClr val="0000CC"/>
                  </a:solidFill>
                  <a:latin typeface="Times New Roman" pitchFamily="18" charset="0"/>
                  <a:cs typeface="Times New Roman" pitchFamily="18" charset="0"/>
                </a:rPr>
                <a:t>- </a:t>
              </a:r>
              <a:r>
                <a:rPr lang="ru-RU" sz="1300" b="1" i="1" dirty="0" smtClean="0">
                  <a:solidFill>
                    <a:srgbClr val="0000CC"/>
                  </a:solidFill>
                  <a:latin typeface="Times New Roman" pitchFamily="18" charset="0"/>
                  <a:cs typeface="Times New Roman" pitchFamily="18" charset="0"/>
                </a:rPr>
                <a:t>укреплять и сохранять здоровье детей;</a:t>
              </a:r>
            </a:p>
            <a:p>
              <a:pPr lvl="0" algn="just"/>
              <a:r>
                <a:rPr lang="ru-RU" sz="1300" b="1" i="1" dirty="0" smtClean="0">
                  <a:solidFill>
                    <a:srgbClr val="0000CC"/>
                  </a:solidFill>
                  <a:latin typeface="Times New Roman" pitchFamily="18" charset="0"/>
                  <a:cs typeface="Times New Roman" pitchFamily="18" charset="0"/>
                </a:rPr>
                <a:t>- формировать потребность в соблюдении режима дня;</a:t>
              </a:r>
            </a:p>
            <a:p>
              <a:pPr lvl="0" algn="just"/>
              <a:r>
                <a:rPr lang="ru-RU" sz="1300" b="1" i="1" dirty="0" smtClean="0">
                  <a:solidFill>
                    <a:srgbClr val="0000CC"/>
                  </a:solidFill>
                  <a:latin typeface="Times New Roman" pitchFamily="18" charset="0"/>
                  <a:cs typeface="Times New Roman" pitchFamily="18" charset="0"/>
                </a:rPr>
                <a:t>- прививать и совершенствовать навыки гигиены;</a:t>
              </a:r>
            </a:p>
            <a:p>
              <a:pPr lvl="0" algn="just"/>
              <a:r>
                <a:rPr lang="ru-RU" sz="1300" b="1" i="1" dirty="0" smtClean="0">
                  <a:solidFill>
                    <a:srgbClr val="0000CC"/>
                  </a:solidFill>
                  <a:latin typeface="Times New Roman" pitchFamily="18" charset="0"/>
                  <a:cs typeface="Times New Roman" pitchFamily="18" charset="0"/>
                </a:rPr>
                <a:t>- дать представление о ценности здоровья, формировать желание вести здоровый образ жизни;</a:t>
              </a:r>
            </a:p>
            <a:p>
              <a:pPr lvl="0" algn="just"/>
              <a:r>
                <a:rPr lang="ru-RU" sz="1300" b="1" i="1" dirty="0" smtClean="0">
                  <a:solidFill>
                    <a:srgbClr val="0000CC"/>
                  </a:solidFill>
                  <a:latin typeface="Times New Roman" pitchFamily="18" charset="0"/>
                  <a:cs typeface="Times New Roman" pitchFamily="18" charset="0"/>
                </a:rPr>
                <a:t>- дать представление о полезной и вредной пище для здоровья человека, рассказать о пользе витаминов.</a:t>
              </a:r>
            </a:p>
          </p:txBody>
        </p:sp>
        <p:sp>
          <p:nvSpPr>
            <p:cNvPr id="6" name="Прямоугольник 5"/>
            <p:cNvSpPr/>
            <p:nvPr/>
          </p:nvSpPr>
          <p:spPr>
            <a:xfrm>
              <a:off x="3381364" y="142852"/>
              <a:ext cx="292189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>
                <a:lnSpc>
                  <a:spcPct val="100000"/>
                </a:lnSpc>
              </a:pPr>
              <a:r>
                <a:rPr lang="ru-RU" sz="2000" b="1" dirty="0" smtClean="0">
                  <a:solidFill>
                    <a:srgbClr val="C00000"/>
                  </a:solidFill>
                  <a:latin typeface="Times New Roman"/>
                </a:rPr>
                <a:t>Цели и задачи проекта:</a:t>
              </a:r>
              <a:endParaRPr lang="ru-RU" sz="2000" dirty="0">
                <a:solidFill>
                  <a:srgbClr val="C00000"/>
                </a:solidFill>
              </a:endParaRPr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238092" y="2357430"/>
              <a:ext cx="9501254" cy="37240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00000"/>
                </a:lnSpc>
              </a:pPr>
              <a:r>
                <a:rPr lang="ru-RU" sz="1200" b="1" dirty="0" smtClean="0">
                  <a:solidFill>
                    <a:srgbClr val="C00000"/>
                  </a:solidFill>
                  <a:latin typeface="Times New Roman" pitchFamily="18" charset="0"/>
                  <a:cs typeface="Times New Roman" pitchFamily="18" charset="0"/>
                </a:rPr>
                <a:t>Развивающие:</a:t>
              </a:r>
              <a:endParaRPr lang="ru-RU" sz="1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lvl="0" algn="just"/>
              <a:r>
                <a:rPr lang="ru-RU" sz="1300" b="1" i="1" dirty="0" smtClean="0">
                  <a:solidFill>
                    <a:srgbClr val="0000CC"/>
                  </a:solidFill>
                  <a:latin typeface="Times New Roman" pitchFamily="18" charset="0"/>
                  <a:cs typeface="Times New Roman" pitchFamily="18" charset="0"/>
                </a:rPr>
                <a:t>- развивать самостоятельность, творчество и инициативу  в двигательной активности;</a:t>
              </a:r>
            </a:p>
            <a:p>
              <a:pPr lvl="0" algn="just"/>
              <a:r>
                <a:rPr lang="ru-RU" sz="1300" b="1" i="1" dirty="0" smtClean="0">
                  <a:solidFill>
                    <a:srgbClr val="0000CC"/>
                  </a:solidFill>
                  <a:latin typeface="Times New Roman" pitchFamily="18" charset="0"/>
                  <a:cs typeface="Times New Roman" pitchFamily="18" charset="0"/>
                </a:rPr>
                <a:t>- развивать положительную мотивацию к физической культуре,  здоровому образу жизни.</a:t>
              </a:r>
            </a:p>
            <a:p>
              <a:pPr algn="just">
                <a:lnSpc>
                  <a:spcPct val="100000"/>
                </a:lnSpc>
              </a:pPr>
              <a:r>
                <a:rPr lang="ru-RU" sz="1200" b="1" dirty="0" smtClean="0">
                  <a:solidFill>
                    <a:srgbClr val="9900FF"/>
                  </a:solidFill>
                  <a:latin typeface="Times New Roman" pitchFamily="18" charset="0"/>
                  <a:cs typeface="Times New Roman" pitchFamily="18" charset="0"/>
                </a:rPr>
                <a:t>                                                                               </a:t>
              </a:r>
              <a:r>
                <a:rPr lang="ru-RU" sz="1200" b="1" dirty="0" smtClean="0">
                  <a:solidFill>
                    <a:srgbClr val="C00000"/>
                  </a:solidFill>
                  <a:latin typeface="Times New Roman" pitchFamily="18" charset="0"/>
                  <a:cs typeface="Times New Roman" pitchFamily="18" charset="0"/>
                </a:rPr>
                <a:t>Воспитательные:</a:t>
              </a:r>
            </a:p>
            <a:p>
              <a:pPr lvl="0" algn="just"/>
              <a:r>
                <a:rPr lang="ru-RU" sz="1200" b="1" i="1" dirty="0" smtClean="0">
                  <a:solidFill>
                    <a:srgbClr val="0000CC"/>
                  </a:solidFill>
                  <a:latin typeface="Times New Roman" pitchFamily="18" charset="0"/>
                  <a:cs typeface="Times New Roman" pitchFamily="18" charset="0"/>
                </a:rPr>
                <a:t>                                                                                 </a:t>
              </a:r>
              <a:r>
                <a:rPr lang="ru-RU" sz="1300" b="1" i="1" dirty="0" smtClean="0">
                  <a:solidFill>
                    <a:srgbClr val="0000CC"/>
                  </a:solidFill>
                  <a:latin typeface="Times New Roman" pitchFamily="18" charset="0"/>
                  <a:cs typeface="Times New Roman" pitchFamily="18" charset="0"/>
                </a:rPr>
                <a:t>- воспитывать интерес и потребность в занятиях физическими упражнениями;</a:t>
              </a:r>
            </a:p>
            <a:p>
              <a:pPr lvl="0" algn="just"/>
              <a:r>
                <a:rPr lang="ru-RU" sz="1300" b="1" i="1" dirty="0" smtClean="0">
                  <a:solidFill>
                    <a:srgbClr val="0000CC"/>
                  </a:solidFill>
                  <a:latin typeface="Times New Roman" pitchFamily="18" charset="0"/>
                  <a:cs typeface="Times New Roman" pitchFamily="18" charset="0"/>
                </a:rPr>
                <a:t>                                                                                  - воспитывать доброжелательное отношение в подвижных играх, четкое</a:t>
              </a:r>
            </a:p>
            <a:p>
              <a:pPr lvl="0" algn="just"/>
              <a:r>
                <a:rPr lang="ru-RU" sz="1300" b="1" i="1" dirty="0" smtClean="0">
                  <a:solidFill>
                    <a:srgbClr val="0000CC"/>
                  </a:solidFill>
                  <a:latin typeface="Times New Roman" pitchFamily="18" charset="0"/>
                  <a:cs typeface="Times New Roman" pitchFamily="18" charset="0"/>
                </a:rPr>
                <a:t>                                                                                   соблюдение  правил и техники безопасности;</a:t>
              </a:r>
            </a:p>
            <a:p>
              <a:pPr lvl="0" algn="just"/>
              <a:r>
                <a:rPr lang="ru-RU" sz="1300" b="1" i="1" dirty="0" smtClean="0">
                  <a:solidFill>
                    <a:srgbClr val="0000CC"/>
                  </a:solidFill>
                  <a:latin typeface="Times New Roman" pitchFamily="18" charset="0"/>
                  <a:cs typeface="Times New Roman" pitchFamily="18" charset="0"/>
                </a:rPr>
                <a:t>                                                                                        - воспитывать волевые качества при выполнении двигательных действий.</a:t>
              </a:r>
            </a:p>
            <a:p>
              <a:pPr algn="just"/>
              <a:r>
                <a:rPr lang="ru-RU" sz="1200" b="1" dirty="0" smtClean="0">
                  <a:solidFill>
                    <a:srgbClr val="C00000"/>
                  </a:solidFill>
                  <a:latin typeface="Times New Roman" pitchFamily="18" charset="0"/>
                  <a:cs typeface="Times New Roman" pitchFamily="18" charset="0"/>
                </a:rPr>
                <a:t>                                                                                           Задачи  по взаимодействию с семьей:</a:t>
              </a:r>
            </a:p>
            <a:p>
              <a:pPr lvl="0" algn="just"/>
              <a:r>
                <a:rPr lang="ru-RU" sz="1300" b="1" i="1" dirty="0" smtClean="0">
                  <a:solidFill>
                    <a:srgbClr val="0000CC"/>
                  </a:solidFill>
                  <a:latin typeface="Times New Roman" pitchFamily="18" charset="0"/>
                  <a:cs typeface="Times New Roman" pitchFamily="18" charset="0"/>
                </a:rPr>
                <a:t>                                                                                    - устанавливать единые требования к процессу физического воспитания в</a:t>
              </a:r>
            </a:p>
            <a:p>
              <a:pPr lvl="0" algn="just"/>
              <a:r>
                <a:rPr lang="ru-RU" sz="1300" b="1" i="1" dirty="0" smtClean="0">
                  <a:solidFill>
                    <a:srgbClr val="0000CC"/>
                  </a:solidFill>
                  <a:latin typeface="Times New Roman" pitchFamily="18" charset="0"/>
                  <a:cs typeface="Times New Roman" pitchFamily="18" charset="0"/>
                </a:rPr>
                <a:t>                                                                                      семье  и группе детского сада;</a:t>
              </a:r>
            </a:p>
            <a:p>
              <a:pPr lvl="0" algn="just"/>
              <a:r>
                <a:rPr lang="ru-RU" sz="1300" b="1" i="1" dirty="0" smtClean="0">
                  <a:solidFill>
                    <a:srgbClr val="0000CC"/>
                  </a:solidFill>
                  <a:latin typeface="Times New Roman" pitchFamily="18" charset="0"/>
                  <a:cs typeface="Times New Roman" pitchFamily="18" charset="0"/>
                </a:rPr>
                <a:t>                                                                                                                       -  усилить связь между повседневной </a:t>
              </a:r>
              <a:r>
                <a:rPr lang="ru-RU" sz="1300" b="1" i="1" dirty="0" err="1" smtClean="0">
                  <a:solidFill>
                    <a:srgbClr val="0000CC"/>
                  </a:solidFill>
                  <a:latin typeface="Times New Roman" pitchFamily="18" charset="0"/>
                  <a:cs typeface="Times New Roman" pitchFamily="18" charset="0"/>
                </a:rPr>
                <a:t>воспитательно</a:t>
              </a:r>
              <a:r>
                <a:rPr lang="ru-RU" sz="1300" b="1" i="1" dirty="0" smtClean="0">
                  <a:solidFill>
                    <a:srgbClr val="0000CC"/>
                  </a:solidFill>
                  <a:latin typeface="Times New Roman" pitchFamily="18" charset="0"/>
                  <a:cs typeface="Times New Roman" pitchFamily="18" charset="0"/>
                </a:rPr>
                <a:t>-</a:t>
              </a:r>
            </a:p>
            <a:p>
              <a:pPr lvl="0" algn="just"/>
              <a:r>
                <a:rPr lang="ru-RU" sz="1300" b="1" i="1" dirty="0" smtClean="0">
                  <a:solidFill>
                    <a:srgbClr val="0000CC"/>
                  </a:solidFill>
                  <a:latin typeface="Times New Roman" pitchFamily="18" charset="0"/>
                  <a:cs typeface="Times New Roman" pitchFamily="18" charset="0"/>
                </a:rPr>
                <a:t>                                                                                                                          образовательной работой с детьми в группе детского</a:t>
              </a:r>
            </a:p>
            <a:p>
              <a:pPr lvl="0" algn="just"/>
              <a:r>
                <a:rPr lang="ru-RU" sz="1300" b="1" i="1" dirty="0" smtClean="0">
                  <a:solidFill>
                    <a:srgbClr val="0000CC"/>
                  </a:solidFill>
                  <a:latin typeface="Times New Roman" pitchFamily="18" charset="0"/>
                  <a:cs typeface="Times New Roman" pitchFamily="18" charset="0"/>
                </a:rPr>
                <a:t>                                                                                                                          сада и воспитанием  ребёнка  в семье,  соблюдение</a:t>
              </a:r>
            </a:p>
            <a:p>
              <a:pPr lvl="0" algn="just"/>
              <a:r>
                <a:rPr lang="ru-RU" sz="1300" b="1" i="1" dirty="0" smtClean="0">
                  <a:solidFill>
                    <a:srgbClr val="0000CC"/>
                  </a:solidFill>
                  <a:latin typeface="Times New Roman" pitchFamily="18" charset="0"/>
                  <a:cs typeface="Times New Roman" pitchFamily="18" charset="0"/>
                </a:rPr>
                <a:t>                                                                                                                             режима дня;</a:t>
              </a:r>
            </a:p>
            <a:p>
              <a:pPr lvl="0" algn="just"/>
              <a:r>
                <a:rPr lang="ru-RU" sz="1300" b="1" i="1" dirty="0" smtClean="0">
                  <a:solidFill>
                    <a:srgbClr val="0000CC"/>
                  </a:solidFill>
                  <a:latin typeface="Times New Roman" pitchFamily="18" charset="0"/>
                  <a:cs typeface="Times New Roman" pitchFamily="18" charset="0"/>
                </a:rPr>
                <a:t>                                                                                                                                - использовать личный пример взрослых членов семьи</a:t>
              </a:r>
            </a:p>
            <a:p>
              <a:pPr lvl="0" algn="just"/>
              <a:r>
                <a:rPr lang="ru-RU" sz="1300" b="1" i="1" dirty="0" smtClean="0">
                  <a:solidFill>
                    <a:srgbClr val="0000CC"/>
                  </a:solidFill>
                  <a:latin typeface="Times New Roman" pitchFamily="18" charset="0"/>
                  <a:cs typeface="Times New Roman" pitchFamily="18" charset="0"/>
                </a:rPr>
                <a:t>                                                                                                                                   в физическом  воспитании дошкольников.</a:t>
              </a:r>
            </a:p>
            <a:p>
              <a:pPr algn="r">
                <a:lnSpc>
                  <a:spcPct val="100000"/>
                </a:lnSpc>
              </a:pPr>
              <a:r>
                <a:rPr lang="ru-RU" b="1" dirty="0" smtClean="0">
                  <a:solidFill>
                    <a:srgbClr val="9900FF"/>
                  </a:solidFill>
                  <a:latin typeface="Times New Roman"/>
                </a:rPr>
                <a:t>:</a:t>
              </a:r>
              <a:endParaRPr lang="ru-RU" dirty="0"/>
            </a:p>
          </p:txBody>
        </p:sp>
      </p:grpSp>
    </p:spTree>
  </p:cSld>
  <p:clrMapOvr>
    <a:masterClrMapping/>
  </p:clrMapOvr>
  <p:transition spd="slow">
    <p:strips dir="rd"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sus\Desktop\screen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906001" cy="6858000"/>
          </a:xfrm>
          <a:prstGeom prst="rect">
            <a:avLst/>
          </a:prstGeom>
          <a:noFill/>
        </p:spPr>
      </p:pic>
      <p:sp>
        <p:nvSpPr>
          <p:cNvPr id="53" name="CustomShape 1"/>
          <p:cNvSpPr/>
          <p:nvPr/>
        </p:nvSpPr>
        <p:spPr>
          <a:xfrm>
            <a:off x="128520" y="142852"/>
            <a:ext cx="9682264" cy="6714068"/>
          </a:xfrm>
          <a:prstGeom prst="rect">
            <a:avLst/>
          </a:prstGeom>
          <a:noFill/>
          <a:ln>
            <a:noFill/>
          </a:ln>
        </p:spPr>
        <p:txBody>
          <a:bodyPr lIns="0" tIns="45000" rIns="18360" bIns="45000"/>
          <a:lstStyle/>
          <a:p>
            <a:pPr algn="just"/>
            <a:r>
              <a:rPr lang="ru-RU" sz="1500" b="1" dirty="0">
                <a:solidFill>
                  <a:srgbClr val="C00000"/>
                </a:solidFill>
                <a:latin typeface="Times New Roman"/>
              </a:rPr>
              <a:t>Сроки реализации проекта</a:t>
            </a:r>
            <a:r>
              <a:rPr lang="ru-RU" sz="1400" b="1" dirty="0">
                <a:solidFill>
                  <a:srgbClr val="FFFFFF"/>
                </a:solidFill>
                <a:latin typeface="Times New Roman"/>
              </a:rPr>
              <a:t>:</a:t>
            </a:r>
            <a:r>
              <a:rPr lang="ru-RU" sz="1400" b="1" dirty="0">
                <a:solidFill>
                  <a:srgbClr val="2F2B20"/>
                </a:solidFill>
                <a:latin typeface="Times New Roman"/>
              </a:rPr>
              <a:t> </a:t>
            </a:r>
            <a:r>
              <a:rPr lang="ru-RU" sz="14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краткосрочный, с 10 февраля 2020 г. по 14 февраля 2020 г., (1 рабочая неделя).</a:t>
            </a:r>
          </a:p>
          <a:p>
            <a:pPr algn="just"/>
            <a:endParaRPr lang="ru-RU" sz="900" b="1" i="1" dirty="0" smtClean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500" b="1" dirty="0" smtClean="0">
                <a:solidFill>
                  <a:srgbClr val="C00000"/>
                </a:solidFill>
                <a:latin typeface="Times New Roman"/>
              </a:rPr>
              <a:t>Содержание проекта </a:t>
            </a:r>
            <a:r>
              <a:rPr lang="ru-RU" sz="14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определяется поставленными целями и задачами, исходя из которых, нами определяются формы и методы решения поставленной проблемы. Перед нами в настоящее время остро стоит вопрос о путях совершенствования работы по физическому воспитанию, укреплению здоровья и приобщению к ЗОЖ детей младшего дошкольного возраста. Самая эффективная форма занятий с детьми – игра. Главная задача физического воспитания детей третьего года жизни – освоение и совершенствование новых видов движений, особенно пальцев рук и кисти, закрепление и совершенствование навыков уже освоенных видов движений.  Занятия физическими упражнениями проводятся в форме зарядки, занятий по освоению и совершенствованию движений и различных игр. Однако, формирование и развитие привычки к здоровому образу жизни включает в себя не только двигательную активность, но и развитие культурно-гигиенических навыков, закаливающие процедуры, правильное питание и сон, а также эмоциональную составляющую. И здесь на первый план выступает необходимость создать у ребёнка, как говорил А. С.Макаренко, «привычку к определённому часу», то есть организовать режим дня – игровая деятельность, сон,</a:t>
            </a:r>
          </a:p>
          <a:p>
            <a:pPr algn="just"/>
            <a:r>
              <a:rPr lang="ru-RU" sz="14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питание, прогулка, целевые занятия должны сменять друг друга в наиболее</a:t>
            </a:r>
          </a:p>
          <a:p>
            <a:pPr algn="just"/>
            <a:r>
              <a:rPr lang="ru-RU" sz="14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целесообразной последовательности, что создает у малышей ощущение</a:t>
            </a:r>
          </a:p>
          <a:p>
            <a:pPr algn="just"/>
            <a:r>
              <a:rPr lang="ru-RU" sz="14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благополучия, вносит ритм в работу нервной системы, является условием</a:t>
            </a:r>
          </a:p>
          <a:p>
            <a:pPr algn="just"/>
            <a:r>
              <a:rPr lang="ru-RU" sz="14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полноценного физического развития ребенка, а также вырабатывает у</a:t>
            </a:r>
          </a:p>
          <a:p>
            <a:pPr algn="just"/>
            <a:r>
              <a:rPr lang="ru-RU" sz="14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детей уже в младшем возрасте привычку к здоровому образу жизни. Наряду с</a:t>
            </a:r>
          </a:p>
          <a:p>
            <a:pPr algn="just"/>
            <a:r>
              <a:rPr lang="ru-RU" sz="14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выше изложенным, нами учитывается контингент и возраст</a:t>
            </a:r>
          </a:p>
          <a:p>
            <a:pPr algn="just"/>
            <a:r>
              <a:rPr lang="ru-RU" sz="14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воспитанников, их интерес и возможности, желание принять участие в</a:t>
            </a:r>
          </a:p>
          <a:p>
            <a:pPr algn="just"/>
            <a:r>
              <a:rPr lang="ru-RU" sz="14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реализации проекта. В своей работе мы используем занятия, спортивные</a:t>
            </a:r>
          </a:p>
          <a:p>
            <a:pPr algn="just"/>
            <a:r>
              <a:rPr lang="ru-RU" sz="14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    досуги и развлечения, дни здоровья, беседы,</a:t>
            </a:r>
          </a:p>
          <a:p>
            <a:pPr algn="just"/>
            <a:r>
              <a:rPr lang="ru-RU" sz="14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      дидактические игры, ИКТ, изобразительную</a:t>
            </a:r>
          </a:p>
          <a:p>
            <a:pPr algn="just"/>
            <a:r>
              <a:rPr lang="ru-RU" sz="14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        деятельность, чтение художественной литературы и</a:t>
            </a:r>
          </a:p>
          <a:p>
            <a:pPr algn="just"/>
            <a:r>
              <a:rPr lang="ru-RU" sz="14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            т.п. Формирование мотива к предстоящей</a:t>
            </a:r>
          </a:p>
          <a:p>
            <a:pPr algn="just"/>
            <a:r>
              <a:rPr lang="ru-RU" sz="14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             деятельности мы решили вести с помощью игры и</a:t>
            </a:r>
          </a:p>
          <a:p>
            <a:pPr algn="just"/>
            <a:r>
              <a:rPr lang="ru-RU" sz="14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             других видов детской деятельности, но всё равно</a:t>
            </a:r>
          </a:p>
          <a:p>
            <a:pPr algn="just"/>
            <a:r>
              <a:rPr lang="ru-RU" sz="14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опираясь на игру. Нами также определены предполагаемые</a:t>
            </a:r>
          </a:p>
          <a:p>
            <a:pPr algn="just"/>
            <a:r>
              <a:rPr lang="ru-RU" sz="14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результаты проекта, а также продукты проекта.</a:t>
            </a:r>
            <a:endParaRPr sz="1400" b="1" i="1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00000"/>
              </a:lnSpc>
            </a:pPr>
            <a:endParaRPr sz="1400"/>
          </a:p>
        </p:txBody>
      </p:sp>
    </p:spTree>
  </p:cSld>
  <p:clrMapOvr>
    <a:masterClrMapping/>
  </p:clrMapOvr>
  <p:transition spd="slow">
    <p:strips dir="ru"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sus\Desktop\screen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1" cy="6858000"/>
          </a:xfrm>
          <a:prstGeom prst="rect">
            <a:avLst/>
          </a:prstGeom>
          <a:noFill/>
        </p:spPr>
      </p:pic>
      <p:sp>
        <p:nvSpPr>
          <p:cNvPr id="55" name="CustomShape 1"/>
          <p:cNvSpPr/>
          <p:nvPr/>
        </p:nvSpPr>
        <p:spPr>
          <a:xfrm>
            <a:off x="200520" y="116640"/>
            <a:ext cx="9504000" cy="6740280"/>
          </a:xfrm>
          <a:prstGeom prst="rect">
            <a:avLst/>
          </a:prstGeom>
          <a:noFill/>
          <a:ln>
            <a:noFill/>
          </a:ln>
        </p:spPr>
        <p:txBody>
          <a:bodyPr lIns="0" tIns="45000" rIns="18360" bIns="45000"/>
          <a:lstStyle/>
          <a:p>
            <a:pPr algn="ctr">
              <a:lnSpc>
                <a:spcPct val="120000"/>
              </a:lnSpc>
            </a:pPr>
            <a:r>
              <a:rPr lang="ru-RU" sz="1600" b="1" dirty="0">
                <a:solidFill>
                  <a:srgbClr val="C00000"/>
                </a:solidFill>
                <a:latin typeface="Times New Roman"/>
              </a:rPr>
              <a:t>План реализации проекта включает в себя три этапа:</a:t>
            </a:r>
            <a:endParaRPr sz="1600">
              <a:solidFill>
                <a:srgbClr val="C00000"/>
              </a:solidFill>
            </a:endParaRPr>
          </a:p>
          <a:p>
            <a:r>
              <a:rPr lang="ru-RU" sz="1400" dirty="0">
                <a:solidFill>
                  <a:srgbClr val="C00000"/>
                </a:solidFill>
                <a:latin typeface="Times New Roman"/>
              </a:rPr>
              <a:t>  </a:t>
            </a:r>
            <a:r>
              <a:rPr lang="ru-RU" sz="1400" b="1" dirty="0">
                <a:solidFill>
                  <a:srgbClr val="C00000"/>
                </a:solidFill>
                <a:latin typeface="Times New Roman"/>
              </a:rPr>
              <a:t>I этап – </a:t>
            </a:r>
            <a:r>
              <a:rPr lang="ru-RU" sz="1400" b="1" dirty="0" smtClean="0">
                <a:solidFill>
                  <a:srgbClr val="C00000"/>
                </a:solidFill>
                <a:latin typeface="Times New Roman"/>
              </a:rPr>
              <a:t>подготовительный.</a:t>
            </a:r>
            <a:endParaRPr sz="1400">
              <a:solidFill>
                <a:srgbClr val="C00000"/>
              </a:solidFill>
            </a:endParaRPr>
          </a:p>
          <a:p>
            <a:r>
              <a:rPr lang="ru-RU" sz="14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1. Выявление запроса родителей по данному направлению.</a:t>
            </a:r>
          </a:p>
          <a:p>
            <a:r>
              <a:rPr lang="ru-RU" sz="14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2. Консультирование родителей по теме проекта. Индивидуальная работа с ними</a:t>
            </a:r>
            <a:r>
              <a:rPr lang="ru-RU" sz="1400" dirty="0" smtClean="0"/>
              <a:t>.</a:t>
            </a:r>
            <a:endParaRPr lang="ru-RU" sz="1400" b="1" dirty="0" smtClean="0">
              <a:solidFill>
                <a:srgbClr val="000066"/>
              </a:solidFill>
              <a:latin typeface="Times New Roman"/>
            </a:endParaRPr>
          </a:p>
          <a:p>
            <a:pPr algn="just"/>
            <a:r>
              <a:rPr lang="ru-RU" sz="1400" dirty="0">
                <a:solidFill>
                  <a:srgbClr val="000066"/>
                </a:solidFill>
                <a:latin typeface="Times New Roman"/>
              </a:rPr>
              <a:t> </a:t>
            </a:r>
            <a:r>
              <a:rPr lang="ru-RU" sz="1400" dirty="0" smtClean="0">
                <a:solidFill>
                  <a:srgbClr val="000066"/>
                </a:solidFill>
                <a:latin typeface="Times New Roman"/>
              </a:rPr>
              <a:t> </a:t>
            </a:r>
            <a:r>
              <a:rPr lang="ru-RU" sz="1400" b="1" dirty="0" smtClean="0">
                <a:solidFill>
                  <a:srgbClr val="C00000"/>
                </a:solidFill>
                <a:latin typeface="Times New Roman"/>
              </a:rPr>
              <a:t>II </a:t>
            </a:r>
            <a:r>
              <a:rPr lang="ru-RU" sz="1400" b="1" dirty="0">
                <a:solidFill>
                  <a:srgbClr val="C00000"/>
                </a:solidFill>
                <a:latin typeface="Times New Roman"/>
              </a:rPr>
              <a:t>этап – практический.</a:t>
            </a:r>
            <a:endParaRPr sz="1400">
              <a:solidFill>
                <a:srgbClr val="C00000"/>
              </a:solidFill>
            </a:endParaRPr>
          </a:p>
          <a:p>
            <a:pPr algn="just"/>
            <a:r>
              <a:rPr lang="ru-RU" sz="1400" dirty="0">
                <a:solidFill>
                  <a:srgbClr val="000066"/>
                </a:solidFill>
                <a:latin typeface="Times New Roman"/>
              </a:rPr>
              <a:t> </a:t>
            </a:r>
            <a:r>
              <a:rPr lang="ru-RU" sz="1400" dirty="0" smtClean="0">
                <a:solidFill>
                  <a:srgbClr val="000066"/>
                </a:solidFill>
                <a:latin typeface="Times New Roman"/>
              </a:rPr>
              <a:t> </a:t>
            </a:r>
            <a:r>
              <a:rPr lang="ru-RU" sz="14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Содержание и планирование проекта в течение недели. Проведение непосредственной работы с детьми в рамках познавательно-игрового проекта совместно с педагогами и родителями. Использование в работе различных видов и форм детской деятельности – игровую деятельность, художественно-эстетическое развитие, речевое развитие, физическое воспитание, социально-коммуникативное развитие. Непосредственное участие родителей в развлечениях. </a:t>
            </a:r>
          </a:p>
          <a:p>
            <a:pPr algn="just"/>
            <a:r>
              <a:rPr lang="ru-RU" sz="14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Более подробный план работы по приобщению детей младшего дошкольного возраста к физической культуре и здоровому образу жизни  с разбивкой по дням недели  игр, образовательной деятельности и работу с детьми по другим видам детской деятельности в режимные моменты (см. проект). </a:t>
            </a:r>
          </a:p>
          <a:p>
            <a:pPr algn="just"/>
            <a:r>
              <a:rPr lang="ru-RU" sz="1400" dirty="0">
                <a:solidFill>
                  <a:srgbClr val="000066"/>
                </a:solidFill>
                <a:latin typeface="Times New Roman"/>
              </a:rPr>
              <a:t> </a:t>
            </a:r>
            <a:r>
              <a:rPr lang="ru-RU" sz="1400" dirty="0" smtClean="0">
                <a:solidFill>
                  <a:srgbClr val="000066"/>
                </a:solidFill>
                <a:latin typeface="Times New Roman"/>
              </a:rPr>
              <a:t>                                                                          </a:t>
            </a:r>
            <a:r>
              <a:rPr lang="ru-RU" sz="1400" b="1" dirty="0" smtClean="0">
                <a:solidFill>
                  <a:srgbClr val="C00000"/>
                </a:solidFill>
                <a:latin typeface="Times New Roman"/>
              </a:rPr>
              <a:t>III </a:t>
            </a:r>
            <a:r>
              <a:rPr lang="ru-RU" sz="1400" b="1" dirty="0">
                <a:solidFill>
                  <a:srgbClr val="C00000"/>
                </a:solidFill>
                <a:latin typeface="Times New Roman"/>
              </a:rPr>
              <a:t>Этап – заключительный.</a:t>
            </a:r>
            <a:endParaRPr sz="1400">
              <a:solidFill>
                <a:srgbClr val="C00000"/>
              </a:solidFill>
            </a:endParaRPr>
          </a:p>
          <a:p>
            <a:r>
              <a:rPr lang="ru-RU" sz="1200" b="1" dirty="0">
                <a:solidFill>
                  <a:srgbClr val="000066"/>
                </a:solidFill>
                <a:latin typeface="Times New Roman"/>
              </a:rPr>
              <a:t> </a:t>
            </a:r>
            <a:r>
              <a:rPr lang="ru-RU" sz="1200" b="1" dirty="0" smtClean="0">
                <a:solidFill>
                  <a:srgbClr val="000066"/>
                </a:solidFill>
                <a:latin typeface="Times New Roman"/>
              </a:rPr>
              <a:t>                                                                                       </a:t>
            </a:r>
            <a:r>
              <a:rPr lang="ru-RU" sz="14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1. Итоговый анализ результатов работы. Корректировка дальнейшей</a:t>
            </a:r>
          </a:p>
          <a:p>
            <a:r>
              <a:rPr lang="ru-RU" sz="14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работы с детьми и с семьей. </a:t>
            </a:r>
          </a:p>
          <a:p>
            <a:r>
              <a:rPr lang="ru-RU" sz="14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2. Оформление стенгазеты по проекту в форме </a:t>
            </a:r>
            <a:r>
              <a:rPr lang="ru-RU" sz="1400" b="1" i="1" dirty="0" err="1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фотоотчета</a:t>
            </a:r>
            <a:r>
              <a:rPr lang="ru-RU" dirty="0" smtClean="0"/>
              <a:t>.</a:t>
            </a:r>
          </a:p>
          <a:p>
            <a:pPr algn="just"/>
            <a:r>
              <a:rPr lang="ru-RU" sz="1400" b="1" dirty="0" smtClean="0">
                <a:solidFill>
                  <a:srgbClr val="9900FF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</a:t>
            </a:r>
            <a:endParaRPr lang="ru-RU" sz="1000" dirty="0" smtClean="0">
              <a:solidFill>
                <a:srgbClr val="9900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Механизм реализации проекта</a:t>
            </a:r>
            <a:r>
              <a:rPr lang="ru-RU" sz="1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включает в себя организационные</a:t>
            </a:r>
          </a:p>
          <a:p>
            <a:pPr algn="just"/>
            <a:r>
              <a:rPr lang="ru-RU" sz="14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моменты и работу в соответствии с этапами и планом мероприятий</a:t>
            </a:r>
          </a:p>
          <a:p>
            <a:pPr algn="just"/>
            <a:r>
              <a:rPr lang="ru-RU" sz="14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проекта. </a:t>
            </a:r>
          </a:p>
          <a:p>
            <a:pPr algn="just"/>
            <a:r>
              <a:rPr lang="ru-RU" sz="1400" b="1" dirty="0" smtClean="0">
                <a:solidFill>
                  <a:srgbClr val="C00000"/>
                </a:solidFill>
                <a:latin typeface="Times New Roman"/>
              </a:rPr>
              <a:t>                                                                                                                     Кадровое обеспечение проекта</a:t>
            </a:r>
            <a:r>
              <a:rPr lang="ru-RU" sz="1400" dirty="0" smtClean="0">
                <a:solidFill>
                  <a:srgbClr val="C00000"/>
                </a:solidFill>
                <a:latin typeface="Times New Roman"/>
              </a:rPr>
              <a:t> </a:t>
            </a:r>
            <a:r>
              <a:rPr lang="ru-RU" sz="14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включает в себя двух</a:t>
            </a:r>
          </a:p>
          <a:p>
            <a:pPr algn="just"/>
            <a:r>
              <a:rPr lang="ru-RU" sz="14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       педагогов (воспитателей группы), которые сообща</a:t>
            </a:r>
          </a:p>
          <a:p>
            <a:pPr algn="just"/>
            <a:r>
              <a:rPr lang="ru-RU" sz="14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          проводят необходимую работу с детьми и</a:t>
            </a:r>
          </a:p>
          <a:p>
            <a:pPr algn="just"/>
            <a:r>
              <a:rPr lang="ru-RU" sz="14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            родителями в соответствии с этапами, планом</a:t>
            </a:r>
          </a:p>
          <a:p>
            <a:pPr algn="just"/>
            <a:r>
              <a:rPr lang="ru-RU" sz="14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            мероприятий и содержанием проекта</a:t>
            </a:r>
            <a:r>
              <a:rPr lang="ru-RU" sz="1400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20000"/>
              </a:lnSpc>
            </a:pPr>
            <a:endParaRPr lang="ru-RU" sz="1400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20000"/>
              </a:lnSpc>
            </a:pPr>
            <a:endParaRPr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sus\Desktop\screen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1" cy="6858000"/>
          </a:xfrm>
          <a:prstGeom prst="rect">
            <a:avLst/>
          </a:prstGeom>
          <a:noFill/>
        </p:spPr>
      </p:pic>
      <p:sp>
        <p:nvSpPr>
          <p:cNvPr id="57" name="CustomShape 1"/>
          <p:cNvSpPr/>
          <p:nvPr/>
        </p:nvSpPr>
        <p:spPr>
          <a:xfrm>
            <a:off x="200520" y="116640"/>
            <a:ext cx="9504000" cy="6740280"/>
          </a:xfrm>
          <a:prstGeom prst="rect">
            <a:avLst/>
          </a:prstGeom>
          <a:noFill/>
          <a:ln>
            <a:noFill/>
          </a:ln>
        </p:spPr>
        <p:txBody>
          <a:bodyPr lIns="0" tIns="45000" rIns="18360" bIns="45000"/>
          <a:lstStyle/>
          <a:p>
            <a:pPr algn="just"/>
            <a:r>
              <a:rPr lang="ru-RU" sz="1600" b="1" dirty="0">
                <a:solidFill>
                  <a:srgbClr val="C00000"/>
                </a:solidFill>
                <a:latin typeface="Times New Roman"/>
              </a:rPr>
              <a:t>К</a:t>
            </a:r>
            <a:r>
              <a:rPr lang="ru-RU" sz="1600" b="1" dirty="0" smtClean="0">
                <a:solidFill>
                  <a:srgbClr val="C00000"/>
                </a:solidFill>
                <a:latin typeface="Times New Roman"/>
              </a:rPr>
              <a:t>ритериями </a:t>
            </a:r>
            <a:r>
              <a:rPr lang="ru-RU" sz="1600" b="1" dirty="0">
                <a:solidFill>
                  <a:srgbClr val="C00000"/>
                </a:solidFill>
                <a:latin typeface="Times New Roman"/>
              </a:rPr>
              <a:t>оценки эффективности </a:t>
            </a:r>
            <a:r>
              <a:rPr lang="ru-RU" sz="1600" b="1" dirty="0" smtClean="0">
                <a:solidFill>
                  <a:srgbClr val="C00000"/>
                </a:solidFill>
                <a:latin typeface="Times New Roman"/>
              </a:rPr>
              <a:t>проекта </a:t>
            </a:r>
            <a:r>
              <a:rPr lang="ru-RU" sz="16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являются знания, умения и навыки детей младшего (ясельного) дошкольного возраста (первой младшей группы) о роли здорового образа жизни, приобщение их к физической культуре.</a:t>
            </a:r>
          </a:p>
          <a:p>
            <a:pPr algn="just"/>
            <a:r>
              <a:rPr lang="ru-RU" sz="1600" b="1" dirty="0" smtClean="0">
                <a:solidFill>
                  <a:srgbClr val="C00000"/>
                </a:solidFill>
                <a:latin typeface="Times New Roman"/>
              </a:rPr>
              <a:t>Перспективой </a:t>
            </a:r>
            <a:r>
              <a:rPr lang="ru-RU" sz="1600" b="1" dirty="0">
                <a:solidFill>
                  <a:srgbClr val="C00000"/>
                </a:solidFill>
                <a:latin typeface="Times New Roman"/>
              </a:rPr>
              <a:t>развития проекта,</a:t>
            </a:r>
            <a:r>
              <a:rPr lang="ru-RU" sz="1600" dirty="0">
                <a:solidFill>
                  <a:srgbClr val="C00000"/>
                </a:solidFill>
                <a:latin typeface="Times New Roman"/>
              </a:rPr>
              <a:t> </a:t>
            </a:r>
            <a:r>
              <a:rPr lang="ru-RU" sz="16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его долгосрочным эффектом может служить то, что с его помощью можно приобщать детей и взрослых к физической культуре, решать вопрос о путях совершенствования работы по укреплению здоровья, приобщению к ЗОЖ детей с раннего возраста. Особенностью проекта является создание единого воспитательно-образовательного пространства, основанного на доверительных партнерских отношений воспитателей с родителями и детьми. </a:t>
            </a:r>
          </a:p>
          <a:p>
            <a:pPr algn="just"/>
            <a:r>
              <a:rPr lang="ru-RU" sz="16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В результате реализации данного проекта создается эффективная система работы по приобщению детей младшего дошкольного возраста (ясли) к здоровому образу жизни, так как проект является краткосрочным, длительностью всего в неделю, то его можно использовать в качестве такой формы</a:t>
            </a:r>
          </a:p>
          <a:p>
            <a:pPr algn="just"/>
            <a:r>
              <a:rPr lang="ru-RU" sz="16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работы как неделя здоровья и включать в разные временные</a:t>
            </a:r>
          </a:p>
          <a:p>
            <a:pPr algn="just"/>
            <a:r>
              <a:rPr lang="ru-RU" sz="16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промежутки (один раз в квартал или один раз в две недели, в разные</a:t>
            </a:r>
          </a:p>
          <a:p>
            <a:pPr algn="just"/>
            <a:r>
              <a:rPr lang="ru-RU" sz="16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времена года), при планировании менять тематику дня, а</a:t>
            </a:r>
          </a:p>
          <a:p>
            <a:pPr algn="just"/>
            <a:r>
              <a:rPr lang="ru-RU" sz="16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соответственно менять и тематику занятий, игр, режимных</a:t>
            </a:r>
          </a:p>
          <a:p>
            <a:pPr algn="just"/>
            <a:r>
              <a:rPr lang="ru-RU" sz="16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моментов и т. п.,  что, в свою очередь, обеспечивает комплексное</a:t>
            </a:r>
          </a:p>
          <a:p>
            <a:pPr algn="just"/>
            <a:r>
              <a:rPr lang="ru-RU" sz="16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решение оздоровительных, образовательных, развивающих и</a:t>
            </a:r>
          </a:p>
          <a:p>
            <a:pPr algn="just"/>
            <a:r>
              <a:rPr lang="ru-RU" sz="16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воспитательных задач по приобщению детей младшего</a:t>
            </a:r>
          </a:p>
          <a:p>
            <a:pPr algn="just"/>
            <a:r>
              <a:rPr lang="ru-RU" sz="16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дошкольного возраста к ЗОЖ.</a:t>
            </a:r>
          </a:p>
          <a:p>
            <a:pPr algn="just">
              <a:lnSpc>
                <a:spcPct val="100000"/>
              </a:lnSpc>
            </a:pPr>
            <a:endParaRPr/>
          </a:p>
        </p:txBody>
      </p:sp>
    </p:spTree>
  </p:cSld>
  <p:clrMapOvr>
    <a:masterClrMapping/>
  </p:clrMapOvr>
  <p:transition spd="slow">
    <p:wheel spokes="2"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sus\Desktop\screen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1" cy="6858000"/>
          </a:xfrm>
          <a:prstGeom prst="rect">
            <a:avLst/>
          </a:prstGeom>
          <a:noFill/>
        </p:spPr>
      </p:pic>
      <p:sp>
        <p:nvSpPr>
          <p:cNvPr id="59" name="CustomShape 1"/>
          <p:cNvSpPr/>
          <p:nvPr/>
        </p:nvSpPr>
        <p:spPr>
          <a:xfrm>
            <a:off x="200520" y="116640"/>
            <a:ext cx="9504000" cy="6740280"/>
          </a:xfrm>
          <a:prstGeom prst="rect">
            <a:avLst/>
          </a:prstGeom>
          <a:noFill/>
          <a:ln>
            <a:noFill/>
          </a:ln>
        </p:spPr>
        <p:txBody>
          <a:bodyPr lIns="0" tIns="45000" rIns="18360" bIns="45000"/>
          <a:lstStyle/>
          <a:p>
            <a:pPr algn="just"/>
            <a:r>
              <a:rPr lang="ru-RU" b="1" dirty="0" smtClean="0">
                <a:solidFill>
                  <a:srgbClr val="C00000"/>
                </a:solidFill>
                <a:latin typeface="Constantia"/>
              </a:rPr>
              <a:t>Ресурсное </a:t>
            </a:r>
            <a:r>
              <a:rPr lang="ru-RU" b="1" dirty="0">
                <a:solidFill>
                  <a:srgbClr val="C00000"/>
                </a:solidFill>
                <a:latin typeface="Constantia"/>
              </a:rPr>
              <a:t>обеспечение </a:t>
            </a:r>
            <a:r>
              <a:rPr lang="ru-RU" b="1" dirty="0" smtClean="0">
                <a:solidFill>
                  <a:srgbClr val="C00000"/>
                </a:solidFill>
                <a:latin typeface="Constantia"/>
              </a:rPr>
              <a:t>проекта </a:t>
            </a:r>
            <a:r>
              <a:rPr lang="ru-RU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осуществляется в рамках ДОУ и не требует особых затрат. Используются имеющиеся в ДОУ: физкультурный зал, групповая комната и спальня первой младшей группы, физкультурное и спортивное оборудование, наглядные, дидактические и методические ресурсы, картинки, иллюстрации и репродукции, соответствующие сюжету и теме бесед, познавательная литература, художественная литература: К. Чуковский «Айболит», Л. Воронкова «Маша растеряша», С. Могилевская «Про Машеньку и зубную щетку» и др.; </a:t>
            </a:r>
            <a:r>
              <a:rPr lang="ru-RU" b="1" i="1" dirty="0" err="1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мультимедийная</a:t>
            </a:r>
            <a:r>
              <a:rPr lang="ru-RU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установка, мультфильм «</a:t>
            </a:r>
            <a:r>
              <a:rPr lang="ru-RU" b="1" i="1" dirty="0" err="1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Мойдодыр</a:t>
            </a:r>
            <a:r>
              <a:rPr lang="ru-RU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», интернет-ресурсы.</a:t>
            </a:r>
          </a:p>
          <a:p>
            <a:pPr algn="just"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grpSp>
        <p:nvGrpSpPr>
          <p:cNvPr id="8" name="Группа 7"/>
          <p:cNvGrpSpPr/>
          <p:nvPr/>
        </p:nvGrpSpPr>
        <p:grpSpPr>
          <a:xfrm>
            <a:off x="5310190" y="2357430"/>
            <a:ext cx="4357718" cy="4214842"/>
            <a:chOff x="5310190" y="2357430"/>
            <a:chExt cx="4357718" cy="4214842"/>
          </a:xfrm>
        </p:grpSpPr>
        <p:pic>
          <p:nvPicPr>
            <p:cNvPr id="6146" name="Picture 2" descr="C:\Users\Asus\Desktop\проект по физо на 2020\проект\IMG-20200324-WA0005.jpg"/>
            <p:cNvPicPr>
              <a:picLocks noChangeAspect="1" noChangeArrowheads="1"/>
            </p:cNvPicPr>
            <p:nvPr/>
          </p:nvPicPr>
          <p:blipFill>
            <a:blip r:embed="rId3">
              <a:lum bright="10000" contrast="10000"/>
            </a:blip>
            <a:srcRect t="17345" r="12633" b="19057"/>
            <a:stretch>
              <a:fillRect/>
            </a:stretch>
          </p:blipFill>
          <p:spPr bwMode="auto">
            <a:xfrm>
              <a:off x="7239016" y="4214818"/>
              <a:ext cx="2428892" cy="2357454"/>
            </a:xfrm>
            <a:prstGeom prst="round2DiagRect">
              <a:avLst>
                <a:gd name="adj1" fmla="val 16667"/>
                <a:gd name="adj2" fmla="val 0"/>
              </a:avLst>
            </a:prstGeom>
            <a:ln w="8890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6147" name="Picture 3" descr="C:\Users\Asus\Desktop\проект по физо на 2020\проект\IMG-20200324-WA0010.jpg"/>
            <p:cNvPicPr>
              <a:picLocks noChangeAspect="1" noChangeArrowheads="1"/>
            </p:cNvPicPr>
            <p:nvPr/>
          </p:nvPicPr>
          <p:blipFill>
            <a:blip r:embed="rId4"/>
            <a:srcRect b="23928"/>
            <a:stretch>
              <a:fillRect/>
            </a:stretch>
          </p:blipFill>
          <p:spPr bwMode="auto">
            <a:xfrm>
              <a:off x="5310190" y="2500306"/>
              <a:ext cx="2465097" cy="2500330"/>
            </a:xfrm>
            <a:prstGeom prst="round2DiagRect">
              <a:avLst>
                <a:gd name="adj1" fmla="val 16667"/>
                <a:gd name="adj2" fmla="val 0"/>
              </a:avLst>
            </a:prstGeom>
            <a:ln w="8890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6148" name="Picture 4" descr="C:\Users\Asus\Desktop\проект по физо на 2020\проект\IMG-20200317-WA0032.jpg"/>
            <p:cNvPicPr>
              <a:picLocks noChangeAspect="1" noChangeArrowheads="1"/>
            </p:cNvPicPr>
            <p:nvPr/>
          </p:nvPicPr>
          <p:blipFill>
            <a:blip r:embed="rId5" cstate="print"/>
            <a:srcRect l="12964" t="11905" r="17195"/>
            <a:stretch>
              <a:fillRect/>
            </a:stretch>
          </p:blipFill>
          <p:spPr bwMode="auto">
            <a:xfrm>
              <a:off x="8254594" y="2357430"/>
              <a:ext cx="1274299" cy="2143140"/>
            </a:xfrm>
            <a:prstGeom prst="ellipse">
              <a:avLst/>
            </a:prstGeom>
            <a:ln w="190500" cap="rnd">
              <a:solidFill>
                <a:srgbClr val="C8C6BD"/>
              </a:solidFill>
              <a:prstDash val="solid"/>
            </a:ln>
            <a:effectLst>
              <a:outerShdw blurRad="127000" algn="bl" rotWithShape="0">
                <a:srgbClr val="000000"/>
              </a:outerShdw>
            </a:effectLst>
            <a:scene3d>
              <a:camera prst="perspectiveFront" fov="5400000"/>
              <a:lightRig rig="threePt" dir="t">
                <a:rot lat="0" lon="0" rev="19200000"/>
              </a:lightRig>
            </a:scene3d>
            <a:sp3d extrusionH="25400">
              <a:bevelT w="304800" h="152400" prst="hardEdge"/>
              <a:extrusionClr>
                <a:srgbClr val="000000"/>
              </a:extrusionClr>
            </a:sp3d>
          </p:spPr>
        </p:pic>
      </p:grpSp>
    </p:spTree>
  </p:cSld>
  <p:clrMapOvr>
    <a:masterClrMapping/>
  </p:clrMapOvr>
  <p:transition spd="slow">
    <p:wheel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Asus\Desktop\screen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1" cy="6858000"/>
          </a:xfrm>
          <a:prstGeom prst="rect">
            <a:avLst/>
          </a:prstGeom>
          <a:noFill/>
        </p:spPr>
      </p:pic>
      <p:grpSp>
        <p:nvGrpSpPr>
          <p:cNvPr id="13" name="Группа 12"/>
          <p:cNvGrpSpPr/>
          <p:nvPr/>
        </p:nvGrpSpPr>
        <p:grpSpPr>
          <a:xfrm>
            <a:off x="238092" y="214290"/>
            <a:ext cx="9358378" cy="6429420"/>
            <a:chOff x="238092" y="214290"/>
            <a:chExt cx="9358378" cy="6429420"/>
          </a:xfrm>
        </p:grpSpPr>
        <p:sp>
          <p:nvSpPr>
            <p:cNvPr id="65" name="CustomShape 2"/>
            <p:cNvSpPr/>
            <p:nvPr/>
          </p:nvSpPr>
          <p:spPr>
            <a:xfrm>
              <a:off x="2952736" y="357166"/>
              <a:ext cx="3429024" cy="1796760"/>
            </a:xfrm>
            <a:prstGeom prst="ellipse">
              <a:avLst/>
            </a:prstGeom>
            <a:ln>
              <a:noFill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lIns="90000" tIns="45000" rIns="90000" bIns="45000"/>
            <a:lstStyle/>
            <a:p>
              <a:pPr algn="ctr">
                <a:lnSpc>
                  <a:spcPct val="100000"/>
                </a:lnSpc>
              </a:pPr>
              <a:r>
                <a:rPr lang="ru-RU" sz="2000" b="1" dirty="0" smtClean="0">
                  <a:solidFill>
                    <a:srgbClr val="C00000"/>
                  </a:solidFill>
                  <a:latin typeface="Constantia"/>
                </a:rPr>
                <a:t>Учимся мыть руки и умываться</a:t>
              </a:r>
              <a:endParaRPr sz="2000">
                <a:solidFill>
                  <a:srgbClr val="C00000"/>
                </a:solidFill>
              </a:endParaRPr>
            </a:p>
            <a:p>
              <a:pPr algn="ctr">
                <a:lnSpc>
                  <a:spcPct val="100000"/>
                </a:lnSpc>
              </a:pPr>
              <a:endParaRPr/>
            </a:p>
            <a:p>
              <a:pPr algn="ctr">
                <a:lnSpc>
                  <a:spcPct val="100000"/>
                </a:lnSpc>
              </a:pPr>
              <a:endParaRPr/>
            </a:p>
            <a:p>
              <a:pPr algn="ctr">
                <a:lnSpc>
                  <a:spcPct val="100000"/>
                </a:lnSpc>
              </a:pPr>
              <a:endParaRPr/>
            </a:p>
            <a:p>
              <a:pPr algn="ctr">
                <a:lnSpc>
                  <a:spcPct val="100000"/>
                </a:lnSpc>
              </a:pPr>
              <a:endParaRPr/>
            </a:p>
          </p:txBody>
        </p:sp>
        <p:pic>
          <p:nvPicPr>
            <p:cNvPr id="3077" name="Picture 5" descr="C:\Users\Asus\Desktop\проект по физо на 2020\проект\3.jfif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238092" y="2857496"/>
              <a:ext cx="3915310" cy="3786214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3076" name="Picture 4" descr="C:\Users\Asus\Desktop\проект по физо на 2020\проект\IMG-20200317-WA0027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23844" y="214290"/>
              <a:ext cx="2071702" cy="2762269"/>
            </a:xfrm>
            <a:prstGeom prst="round2DiagRect">
              <a:avLst>
                <a:gd name="adj1" fmla="val 16667"/>
                <a:gd name="adj2" fmla="val 0"/>
              </a:avLst>
            </a:prstGeom>
            <a:ln w="8890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3074" name="Picture 2" descr="C:\Users\Asus\Desktop\проект по физо на 2020\проект\IMG-20200317-WA0024.jpg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4167182" y="2500306"/>
              <a:ext cx="3000397" cy="4000528"/>
            </a:xfrm>
            <a:prstGeom prst="round2DiagRect">
              <a:avLst>
                <a:gd name="adj1" fmla="val 16667"/>
                <a:gd name="adj2" fmla="val 0"/>
              </a:avLst>
            </a:prstGeom>
            <a:ln w="8890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3075" name="Picture 3" descr="C:\Users\Asus\Desktop\проект по физо на 2020\проект\IMG-20200317-WA0028.jpg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6810388" y="285728"/>
              <a:ext cx="2786082" cy="3714776"/>
            </a:xfrm>
            <a:prstGeom prst="ellipse">
              <a:avLst/>
            </a:prstGeom>
            <a:ln w="190500" cap="rnd">
              <a:solidFill>
                <a:srgbClr val="C8C6BD"/>
              </a:solidFill>
              <a:prstDash val="solid"/>
            </a:ln>
            <a:effectLst>
              <a:outerShdw blurRad="127000" algn="bl" rotWithShape="0">
                <a:srgbClr val="000000"/>
              </a:outerShdw>
            </a:effectLst>
            <a:scene3d>
              <a:camera prst="perspectiveFront" fov="5400000"/>
              <a:lightRig rig="threePt" dir="t">
                <a:rot lat="0" lon="0" rev="19200000"/>
              </a:lightRig>
            </a:scene3d>
            <a:sp3d extrusionH="25400">
              <a:bevelT w="304800" h="152400" prst="hardEdge"/>
              <a:extrusionClr>
                <a:srgbClr val="000000"/>
              </a:extrusionClr>
            </a:sp3d>
          </p:spPr>
        </p:pic>
      </p:grp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Asus\Desktop\screen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1" cy="6858000"/>
          </a:xfrm>
          <a:prstGeom prst="rect">
            <a:avLst/>
          </a:prstGeom>
          <a:noFill/>
        </p:spPr>
      </p:pic>
      <p:grpSp>
        <p:nvGrpSpPr>
          <p:cNvPr id="13" name="Группа 12"/>
          <p:cNvGrpSpPr/>
          <p:nvPr/>
        </p:nvGrpSpPr>
        <p:grpSpPr>
          <a:xfrm>
            <a:off x="380968" y="214290"/>
            <a:ext cx="9358378" cy="6334169"/>
            <a:chOff x="380968" y="214290"/>
            <a:chExt cx="9358378" cy="6334169"/>
          </a:xfrm>
        </p:grpSpPr>
        <p:sp>
          <p:nvSpPr>
            <p:cNvPr id="70" name="CustomShape 1"/>
            <p:cNvSpPr/>
            <p:nvPr/>
          </p:nvSpPr>
          <p:spPr>
            <a:xfrm>
              <a:off x="3024174" y="571480"/>
              <a:ext cx="3429024" cy="2643206"/>
            </a:xfrm>
            <a:prstGeom prst="roundRect">
              <a:avLst/>
            </a:prstGeom>
            <a:ln>
              <a:noFill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lIns="90000" tIns="45000" rIns="90000" bIns="45000"/>
            <a:lstStyle/>
            <a:p>
              <a:pPr algn="ctr">
                <a:lnSpc>
                  <a:spcPct val="100000"/>
                </a:lnSpc>
              </a:pPr>
              <a:r>
                <a:rPr lang="ru-RU" sz="1600" b="1" dirty="0" smtClean="0">
                  <a:solidFill>
                    <a:srgbClr val="C00000"/>
                  </a:solidFill>
                  <a:latin typeface="Constantia"/>
                </a:rPr>
                <a:t>Бодрящая гимнастика </a:t>
              </a:r>
            </a:p>
            <a:p>
              <a:pPr algn="ctr">
                <a:lnSpc>
                  <a:spcPct val="100000"/>
                </a:lnSpc>
              </a:pPr>
              <a:r>
                <a:rPr lang="ru-RU" sz="1600" b="1" dirty="0" smtClean="0">
                  <a:solidFill>
                    <a:srgbClr val="C00000"/>
                  </a:solidFill>
                  <a:latin typeface="Constantia"/>
                </a:rPr>
                <a:t>после сна .</a:t>
              </a:r>
            </a:p>
            <a:p>
              <a:pPr algn="ctr">
                <a:lnSpc>
                  <a:spcPct val="100000"/>
                </a:lnSpc>
              </a:pPr>
              <a:endParaRPr lang="ru-RU" sz="1400" b="1" dirty="0" smtClean="0">
                <a:solidFill>
                  <a:srgbClr val="C00000"/>
                </a:solidFill>
                <a:latin typeface="Constantia"/>
              </a:endParaRPr>
            </a:p>
            <a:p>
              <a:pPr algn="ctr">
                <a:lnSpc>
                  <a:spcPct val="100000"/>
                </a:lnSpc>
              </a:pPr>
              <a:endParaRPr lang="ru-RU" sz="1400" b="1" dirty="0" smtClean="0">
                <a:solidFill>
                  <a:srgbClr val="C00000"/>
                </a:solidFill>
                <a:latin typeface="Constantia"/>
              </a:endParaRPr>
            </a:p>
            <a:p>
              <a:pPr algn="ctr">
                <a:lnSpc>
                  <a:spcPct val="100000"/>
                </a:lnSpc>
              </a:pPr>
              <a:endParaRPr lang="ru-RU" sz="1400" b="1" dirty="0" smtClean="0">
                <a:solidFill>
                  <a:srgbClr val="C00000"/>
                </a:solidFill>
                <a:latin typeface="Constantia"/>
              </a:endParaRPr>
            </a:p>
            <a:p>
              <a:pPr algn="ctr">
                <a:lnSpc>
                  <a:spcPct val="100000"/>
                </a:lnSpc>
              </a:pPr>
              <a:endParaRPr lang="ru-RU" sz="1400" b="1" dirty="0" smtClean="0">
                <a:solidFill>
                  <a:srgbClr val="C00000"/>
                </a:solidFill>
                <a:latin typeface="Constantia"/>
              </a:endParaRPr>
            </a:p>
            <a:p>
              <a:pPr algn="ctr">
                <a:lnSpc>
                  <a:spcPct val="100000"/>
                </a:lnSpc>
              </a:pPr>
              <a:r>
                <a:rPr lang="ru-RU" sz="1400" b="1" dirty="0" smtClean="0">
                  <a:solidFill>
                    <a:srgbClr val="C00000"/>
                  </a:solidFill>
                  <a:latin typeface="Constantia"/>
                </a:rPr>
                <a:t>Закаливающий </a:t>
              </a:r>
            </a:p>
            <a:p>
              <a:pPr algn="ctr">
                <a:lnSpc>
                  <a:spcPct val="100000"/>
                </a:lnSpc>
              </a:pPr>
              <a:r>
                <a:rPr lang="ru-RU" sz="1400" b="1" dirty="0" smtClean="0">
                  <a:solidFill>
                    <a:srgbClr val="C00000"/>
                  </a:solidFill>
                  <a:latin typeface="Constantia"/>
                </a:rPr>
                <a:t>массаж </a:t>
              </a:r>
            </a:p>
            <a:p>
              <a:pPr algn="ctr">
                <a:lnSpc>
                  <a:spcPct val="100000"/>
                </a:lnSpc>
              </a:pPr>
              <a:r>
                <a:rPr lang="ru-RU" sz="1400" b="1" dirty="0" smtClean="0">
                  <a:solidFill>
                    <a:srgbClr val="C00000"/>
                  </a:solidFill>
                  <a:latin typeface="Constantia"/>
                </a:rPr>
                <a:t>подошв ног</a:t>
              </a:r>
            </a:p>
            <a:p>
              <a:pPr algn="ctr">
                <a:lnSpc>
                  <a:spcPct val="100000"/>
                </a:lnSpc>
              </a:pPr>
              <a:r>
                <a:rPr lang="ru-RU" sz="1400" b="1" dirty="0" smtClean="0">
                  <a:solidFill>
                    <a:srgbClr val="C00000"/>
                  </a:solidFill>
                  <a:latin typeface="Constantia"/>
                </a:rPr>
                <a:t>«По ровненькой </a:t>
              </a:r>
            </a:p>
            <a:p>
              <a:pPr algn="ctr">
                <a:lnSpc>
                  <a:spcPct val="100000"/>
                </a:lnSpc>
              </a:pPr>
              <a:r>
                <a:rPr lang="ru-RU" sz="1400" b="1" dirty="0" smtClean="0">
                  <a:solidFill>
                    <a:srgbClr val="C00000"/>
                  </a:solidFill>
                  <a:latin typeface="Constantia"/>
                </a:rPr>
                <a:t>дорожке»  </a:t>
              </a:r>
              <a:endParaRPr sz="1400">
                <a:solidFill>
                  <a:srgbClr val="C00000"/>
                </a:solidFill>
              </a:endParaRPr>
            </a:p>
          </p:txBody>
        </p:sp>
        <p:pic>
          <p:nvPicPr>
            <p:cNvPr id="4099" name="Picture 3" descr="C:\Users\Asus\Desktop\проект по физо на 2020\проект\IMG-20200317-WA0035.jpg"/>
            <p:cNvPicPr>
              <a:picLocks noChangeAspect="1" noChangeArrowheads="1"/>
            </p:cNvPicPr>
            <p:nvPr/>
          </p:nvPicPr>
          <p:blipFill>
            <a:blip r:embed="rId3"/>
            <a:srcRect t="6360" b="17314"/>
            <a:stretch>
              <a:fillRect/>
            </a:stretch>
          </p:blipFill>
          <p:spPr bwMode="auto">
            <a:xfrm>
              <a:off x="380968" y="3286124"/>
              <a:ext cx="3158879" cy="3214710"/>
            </a:xfrm>
            <a:prstGeom prst="round2DiagRect">
              <a:avLst>
                <a:gd name="adj1" fmla="val 16667"/>
                <a:gd name="adj2" fmla="val 0"/>
              </a:avLst>
            </a:prstGeom>
            <a:ln w="8890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4098" name="Picture 2" descr="C:\Users\Asus\Desktop\проект по физо на 2020\проект\IMG-20200317-WA0023.jpg"/>
            <p:cNvPicPr>
              <a:picLocks noChangeAspect="1" noChangeArrowheads="1"/>
            </p:cNvPicPr>
            <p:nvPr/>
          </p:nvPicPr>
          <p:blipFill>
            <a:blip r:embed="rId4"/>
            <a:srcRect t="25980"/>
            <a:stretch>
              <a:fillRect/>
            </a:stretch>
          </p:blipFill>
          <p:spPr bwMode="auto">
            <a:xfrm>
              <a:off x="595282" y="214290"/>
              <a:ext cx="2887265" cy="2849554"/>
            </a:xfrm>
            <a:prstGeom prst="round2DiagRect">
              <a:avLst>
                <a:gd name="adj1" fmla="val 16667"/>
                <a:gd name="adj2" fmla="val 0"/>
              </a:avLst>
            </a:prstGeom>
            <a:ln w="8890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4101" name="Picture 5" descr="C:\Users\Asus\Desktop\проект по физо на 2020\проект\IMG-20200324-WA0006.jpg"/>
            <p:cNvPicPr>
              <a:picLocks noChangeAspect="1" noChangeArrowheads="1"/>
            </p:cNvPicPr>
            <p:nvPr/>
          </p:nvPicPr>
          <p:blipFill>
            <a:blip r:embed="rId5">
              <a:lum bright="10000"/>
            </a:blip>
            <a:srcRect l="13086"/>
            <a:stretch>
              <a:fillRect/>
            </a:stretch>
          </p:blipFill>
          <p:spPr bwMode="auto">
            <a:xfrm>
              <a:off x="5953132" y="1285860"/>
              <a:ext cx="3283839" cy="2833686"/>
            </a:xfrm>
            <a:prstGeom prst="round2DiagRect">
              <a:avLst>
                <a:gd name="adj1" fmla="val 16667"/>
                <a:gd name="adj2" fmla="val 0"/>
              </a:avLst>
            </a:prstGeom>
            <a:ln w="8890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4100" name="Picture 4" descr="C:\Users\Asus\Desktop\проект по физо на 2020\проект\IMG-20200324-WA0007.jpg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3738554" y="3214686"/>
              <a:ext cx="2500330" cy="3333773"/>
            </a:xfrm>
            <a:prstGeom prst="round2DiagRect">
              <a:avLst>
                <a:gd name="adj1" fmla="val 16667"/>
                <a:gd name="adj2" fmla="val 0"/>
              </a:avLst>
            </a:prstGeom>
            <a:ln w="8890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  <p:sp>
          <p:nvSpPr>
            <p:cNvPr id="12" name="Прямоугольник с двумя вырезанными противолежащими углами 11"/>
            <p:cNvSpPr/>
            <p:nvPr/>
          </p:nvSpPr>
          <p:spPr>
            <a:xfrm>
              <a:off x="6596074" y="4500570"/>
              <a:ext cx="3143272" cy="1101923"/>
            </a:xfrm>
            <a:prstGeom prst="snip2DiagRect">
              <a:avLst/>
            </a:prstGeom>
            <a:ln>
              <a:noFill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ctr">
                <a:lnSpc>
                  <a:spcPct val="100000"/>
                </a:lnSpc>
              </a:pPr>
              <a:r>
                <a:rPr lang="ru-RU" b="1" dirty="0" smtClean="0">
                  <a:solidFill>
                    <a:srgbClr val="C00000"/>
                  </a:solidFill>
                  <a:latin typeface="Constantia"/>
                </a:rPr>
                <a:t>Двигательная деятельность</a:t>
              </a:r>
            </a:p>
            <a:p>
              <a:pPr algn="ctr">
                <a:lnSpc>
                  <a:spcPct val="100000"/>
                </a:lnSpc>
              </a:pPr>
              <a:r>
                <a:rPr lang="ru-RU" b="1" dirty="0" smtClean="0">
                  <a:solidFill>
                    <a:srgbClr val="C00000"/>
                  </a:solidFill>
                  <a:latin typeface="Constantia"/>
                </a:rPr>
                <a:t>«В стране </a:t>
              </a:r>
              <a:r>
                <a:rPr lang="ru-RU" b="1" dirty="0" err="1" smtClean="0">
                  <a:solidFill>
                    <a:srgbClr val="C00000"/>
                  </a:solidFill>
                  <a:latin typeface="Constantia"/>
                </a:rPr>
                <a:t>Спортландии</a:t>
              </a:r>
              <a:r>
                <a:rPr lang="ru-RU" b="1" dirty="0" smtClean="0">
                  <a:solidFill>
                    <a:srgbClr val="C00000"/>
                  </a:solidFill>
                  <a:latin typeface="Constantia"/>
                </a:rPr>
                <a:t>»  </a:t>
              </a:r>
              <a:endParaRPr lang="ru-RU" dirty="0">
                <a:solidFill>
                  <a:srgbClr val="C00000"/>
                </a:solidFill>
              </a:endParaRPr>
            </a:p>
          </p:txBody>
        </p:sp>
      </p:grp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Asus\Desktop\screen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1" cy="6858000"/>
          </a:xfrm>
          <a:prstGeom prst="rect">
            <a:avLst/>
          </a:prstGeom>
          <a:noFill/>
        </p:spPr>
      </p:pic>
      <p:grpSp>
        <p:nvGrpSpPr>
          <p:cNvPr id="19" name="Группа 18"/>
          <p:cNvGrpSpPr/>
          <p:nvPr/>
        </p:nvGrpSpPr>
        <p:grpSpPr>
          <a:xfrm>
            <a:off x="166654" y="214290"/>
            <a:ext cx="9513139" cy="6514538"/>
            <a:chOff x="166654" y="214290"/>
            <a:chExt cx="9513139" cy="6514538"/>
          </a:xfrm>
        </p:grpSpPr>
        <p:sp>
          <p:nvSpPr>
            <p:cNvPr id="75" name="CustomShape 1"/>
            <p:cNvSpPr/>
            <p:nvPr/>
          </p:nvSpPr>
          <p:spPr>
            <a:xfrm>
              <a:off x="166654" y="214290"/>
              <a:ext cx="3599280" cy="500066"/>
            </a:xfrm>
            <a:prstGeom prst="snip2DiagRect">
              <a:avLst/>
            </a:prstGeom>
            <a:ln>
              <a:noFill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lIns="90000" tIns="45000" rIns="90000" bIns="45000"/>
            <a:lstStyle/>
            <a:p>
              <a:pPr algn="ctr">
                <a:lnSpc>
                  <a:spcPct val="100000"/>
                </a:lnSpc>
              </a:pPr>
              <a:r>
                <a:rPr lang="ru-RU" sz="1600" b="1" dirty="0" smtClean="0">
                  <a:solidFill>
                    <a:srgbClr val="9900FF"/>
                  </a:solidFill>
                  <a:latin typeface="Constantia"/>
                </a:rPr>
                <a:t>Беседа о здоровом образе жизни</a:t>
              </a:r>
              <a:endParaRPr sz="1600"/>
            </a:p>
          </p:txBody>
        </p:sp>
        <p:pic>
          <p:nvPicPr>
            <p:cNvPr id="5123" name="Picture 3" descr="C:\Users\Asus\Desktop\проект по физо на 2020\проект\IMG-20200317-WA0031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flipH="1">
              <a:off x="380968" y="928670"/>
              <a:ext cx="2786082" cy="2089562"/>
            </a:xfrm>
            <a:prstGeom prst="round2DiagRect">
              <a:avLst>
                <a:gd name="adj1" fmla="val 16667"/>
                <a:gd name="adj2" fmla="val 0"/>
              </a:avLst>
            </a:prstGeom>
            <a:ln w="8890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5124" name="Picture 4" descr="C:\Users\Asus\Desktop\проект по физо на 2020\проект\IMG-20200317-WA0033.jpg"/>
            <p:cNvPicPr>
              <a:picLocks noChangeAspect="1" noChangeArrowheads="1"/>
            </p:cNvPicPr>
            <p:nvPr/>
          </p:nvPicPr>
          <p:blipFill>
            <a:blip r:embed="rId4"/>
            <a:srcRect t="29858"/>
            <a:stretch>
              <a:fillRect/>
            </a:stretch>
          </p:blipFill>
          <p:spPr bwMode="auto">
            <a:xfrm>
              <a:off x="7167578" y="4357694"/>
              <a:ext cx="2512215" cy="2349488"/>
            </a:xfrm>
            <a:prstGeom prst="round2DiagRect">
              <a:avLst>
                <a:gd name="adj1" fmla="val 16667"/>
                <a:gd name="adj2" fmla="val 0"/>
              </a:avLst>
            </a:prstGeom>
            <a:ln w="8890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5125" name="Picture 5" descr="C:\Users\Asus\Desktop\проект по физо на 2020\проект\IMG-20200317-WA0034.jpg"/>
            <p:cNvPicPr>
              <a:picLocks noChangeAspect="1" noChangeArrowheads="1"/>
            </p:cNvPicPr>
            <p:nvPr/>
          </p:nvPicPr>
          <p:blipFill>
            <a:blip r:embed="rId5"/>
            <a:srcRect b="4028"/>
            <a:stretch>
              <a:fillRect/>
            </a:stretch>
          </p:blipFill>
          <p:spPr bwMode="auto">
            <a:xfrm>
              <a:off x="7096140" y="214290"/>
              <a:ext cx="2512214" cy="321471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rgbClr val="FFFFFF"/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</p:spPr>
        </p:pic>
        <p:sp>
          <p:nvSpPr>
            <p:cNvPr id="16" name="Прямоугольник с двумя вырезанными противолежащими углами 15"/>
            <p:cNvSpPr/>
            <p:nvPr/>
          </p:nvSpPr>
          <p:spPr>
            <a:xfrm>
              <a:off x="7310454" y="3500438"/>
              <a:ext cx="2357454" cy="624423"/>
            </a:xfrm>
            <a:prstGeom prst="snip2DiagRect">
              <a:avLst/>
            </a:prstGeom>
            <a:ln>
              <a:noFill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ctr">
                <a:lnSpc>
                  <a:spcPct val="100000"/>
                </a:lnSpc>
              </a:pPr>
              <a:r>
                <a:rPr lang="ru-RU" sz="1400" b="1" dirty="0" smtClean="0">
                  <a:solidFill>
                    <a:srgbClr val="9900FF"/>
                  </a:solidFill>
                  <a:latin typeface="Constantia"/>
                </a:rPr>
                <a:t>Пьём полезный </a:t>
              </a:r>
            </a:p>
            <a:p>
              <a:pPr algn="ctr">
                <a:lnSpc>
                  <a:spcPct val="100000"/>
                </a:lnSpc>
              </a:pPr>
              <a:r>
                <a:rPr lang="ru-RU" sz="1400" b="1" dirty="0" smtClean="0">
                  <a:solidFill>
                    <a:srgbClr val="9900FF"/>
                  </a:solidFill>
                  <a:latin typeface="Constantia"/>
                </a:rPr>
                <a:t>сок</a:t>
              </a:r>
              <a:endParaRPr lang="ru-RU" sz="1400" dirty="0"/>
            </a:p>
          </p:txBody>
        </p:sp>
        <p:pic>
          <p:nvPicPr>
            <p:cNvPr id="5128" name="Picture 8" descr="C:\Users\Asus\Desktop\проект по физо на 2020\проект\kisspng-juice-health-lifestyle-breakfast-vector-5a99568d06c2e8.4448370415199986050277.jpg"/>
            <p:cNvPicPr>
              <a:picLocks noChangeAspect="1" noChangeArrowheads="1"/>
            </p:cNvPicPr>
            <p:nvPr/>
          </p:nvPicPr>
          <p:blipFill>
            <a:blip r:embed="rId6"/>
            <a:srcRect l="18320" t="4878" r="15447"/>
            <a:stretch>
              <a:fillRect/>
            </a:stretch>
          </p:blipFill>
          <p:spPr bwMode="auto">
            <a:xfrm>
              <a:off x="3667116" y="4357694"/>
              <a:ext cx="2857520" cy="2371134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rgbClr val="FFFFFF"/>
              </a:solidFill>
            </a:ln>
            <a:effectLst>
              <a:outerShdw blurRad="50000" algn="tl" rotWithShape="0">
                <a:srgbClr val="000000">
                  <a:alpha val="41000"/>
                </a:srgbClr>
              </a:outerShdw>
            </a:effectLst>
            <a:scene3d>
              <a:camera prst="orthographicFront"/>
              <a:lightRig rig="twoPt" dir="t">
                <a:rot lat="0" lon="0" rev="7800000"/>
              </a:lightRig>
            </a:scene3d>
            <a:sp3d contourW="6350">
              <a:bevelT w="50800" h="16510"/>
              <a:contourClr>
                <a:srgbClr val="C0C0C0"/>
              </a:contourClr>
            </a:sp3d>
          </p:spPr>
        </p:pic>
        <p:pic>
          <p:nvPicPr>
            <p:cNvPr id="5122" name="Picture 2" descr="C:\Users\Asus\Desktop\проект по физо на 2020\проект\IMG-20200317-WA0030.jpg"/>
            <p:cNvPicPr>
              <a:picLocks noChangeAspect="1" noChangeArrowheads="1"/>
            </p:cNvPicPr>
            <p:nvPr/>
          </p:nvPicPr>
          <p:blipFill>
            <a:blip r:embed="rId7"/>
            <a:srcRect b="14144"/>
            <a:stretch>
              <a:fillRect/>
            </a:stretch>
          </p:blipFill>
          <p:spPr bwMode="auto">
            <a:xfrm>
              <a:off x="452406" y="3214686"/>
              <a:ext cx="3000396" cy="3434684"/>
            </a:xfrm>
            <a:prstGeom prst="round2DiagRect">
              <a:avLst>
                <a:gd name="adj1" fmla="val 16667"/>
                <a:gd name="adj2" fmla="val 0"/>
              </a:avLst>
            </a:prstGeom>
            <a:ln w="8890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5126" name="Picture 6" descr="C:\Users\Asus\Desktop\проект по физо на 2020\проект\20191003_090443.jpg"/>
            <p:cNvPicPr>
              <a:picLocks noChangeAspect="1" noChangeArrowheads="1"/>
            </p:cNvPicPr>
            <p:nvPr/>
          </p:nvPicPr>
          <p:blipFill>
            <a:blip r:embed="rId8" cstate="print"/>
            <a:srcRect l="29551" t="13695" b="18762"/>
            <a:stretch>
              <a:fillRect/>
            </a:stretch>
          </p:blipFill>
          <p:spPr bwMode="auto">
            <a:xfrm rot="5400000">
              <a:off x="4325253" y="595621"/>
              <a:ext cx="2714642" cy="1951980"/>
            </a:xfrm>
            <a:prstGeom prst="round2DiagRect">
              <a:avLst>
                <a:gd name="adj1" fmla="val 16667"/>
                <a:gd name="adj2" fmla="val 0"/>
              </a:avLst>
            </a:prstGeom>
            <a:ln w="8890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5127" name="Picture 7" descr="C:\Users\Asus\Desktop\проект по физо на 2020\проект\20191003_090419.jpg"/>
            <p:cNvPicPr>
              <a:picLocks noChangeAspect="1" noChangeArrowheads="1"/>
            </p:cNvPicPr>
            <p:nvPr/>
          </p:nvPicPr>
          <p:blipFill>
            <a:blip r:embed="rId9" cstate="print"/>
            <a:srcRect l="32275" t="20081" b="2049"/>
            <a:stretch>
              <a:fillRect/>
            </a:stretch>
          </p:blipFill>
          <p:spPr bwMode="auto">
            <a:xfrm rot="5400000">
              <a:off x="3443259" y="2224097"/>
              <a:ext cx="2214579" cy="1909742"/>
            </a:xfrm>
            <a:prstGeom prst="ellipse">
              <a:avLst/>
            </a:prstGeom>
            <a:ln w="190500" cap="rnd">
              <a:solidFill>
                <a:srgbClr val="C8C6BD"/>
              </a:solidFill>
              <a:prstDash val="solid"/>
            </a:ln>
            <a:effectLst>
              <a:outerShdw blurRad="127000" algn="bl" rotWithShape="0">
                <a:srgbClr val="000000"/>
              </a:outerShdw>
            </a:effectLst>
            <a:scene3d>
              <a:camera prst="perspectiveFront" fov="5400000"/>
              <a:lightRig rig="threePt" dir="t">
                <a:rot lat="0" lon="0" rev="19200000"/>
              </a:lightRig>
            </a:scene3d>
            <a:sp3d extrusionH="25400">
              <a:bevelT w="304800" h="152400" prst="hardEdge"/>
              <a:extrusionClr>
                <a:srgbClr val="000000"/>
              </a:extrusionClr>
            </a:sp3d>
          </p:spPr>
        </p:pic>
        <p:sp>
          <p:nvSpPr>
            <p:cNvPr id="15" name="Прямоугольник с двумя вырезанными противолежащими углами 14"/>
            <p:cNvSpPr/>
            <p:nvPr/>
          </p:nvSpPr>
          <p:spPr>
            <a:xfrm>
              <a:off x="5595942" y="3286124"/>
              <a:ext cx="1643074" cy="624423"/>
            </a:xfrm>
            <a:prstGeom prst="snip2DiagRect">
              <a:avLst/>
            </a:prstGeom>
            <a:ln>
              <a:noFill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ctr">
                <a:lnSpc>
                  <a:spcPct val="100000"/>
                </a:lnSpc>
              </a:pPr>
              <a:r>
                <a:rPr lang="ru-RU" sz="1400" b="1" dirty="0" smtClean="0">
                  <a:solidFill>
                    <a:srgbClr val="9900FF"/>
                  </a:solidFill>
                  <a:latin typeface="Constantia"/>
                </a:rPr>
                <a:t>Лепим </a:t>
              </a:r>
            </a:p>
            <a:p>
              <a:pPr algn="ctr">
                <a:lnSpc>
                  <a:spcPct val="100000"/>
                </a:lnSpc>
              </a:pPr>
              <a:r>
                <a:rPr lang="ru-RU" sz="1400" b="1" dirty="0" smtClean="0">
                  <a:solidFill>
                    <a:srgbClr val="9900FF"/>
                  </a:solidFill>
                  <a:latin typeface="Constantia"/>
                </a:rPr>
                <a:t>«Витаминки»</a:t>
              </a:r>
              <a:endParaRPr lang="ru-RU" sz="1400" dirty="0"/>
            </a:p>
          </p:txBody>
        </p:sp>
      </p:grpSp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316</TotalTime>
  <Words>1110</Words>
  <PresentationFormat>Лист A4 (210x297 мм)</PresentationFormat>
  <Paragraphs>123</Paragraphs>
  <Slides>10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Asus</cp:lastModifiedBy>
  <cp:revision>42</cp:revision>
  <dcterms:modified xsi:type="dcterms:W3CDTF">2021-08-20T11:03:03Z</dcterms:modified>
  <cp:contentStatus>Окончательное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