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0" d="100"/>
          <a:sy n="60" d="100"/>
        </p:scale>
        <p:origin x="-38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A86B3E7C-BD1A-4736-87A0-9B9F09FDDBD5}" type="datetimeFigureOut">
              <a:rPr lang="ru-RU" smtClean="0"/>
              <a:t>19.01.2019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3378C73-7F63-40C0-89DC-9807C1693E8F}"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86B3E7C-BD1A-4736-87A0-9B9F09FDDBD5}" type="datetimeFigureOut">
              <a:rPr lang="ru-RU" smtClean="0"/>
              <a:t>19.01.2019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3378C73-7F63-40C0-89DC-9807C1693E8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86B3E7C-BD1A-4736-87A0-9B9F09FDDBD5}" type="datetimeFigureOut">
              <a:rPr lang="ru-RU" smtClean="0"/>
              <a:t>19.01.2019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86B3E7C-BD1A-4736-87A0-9B9F09FDDBD5}" type="datetimeFigureOut">
              <a:rPr lang="ru-RU" smtClean="0"/>
              <a:t>19.01.2019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3378C73-7F63-40C0-89DC-9807C1693E8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86B3E7C-BD1A-4736-87A0-9B9F09FDDBD5}" type="datetimeFigureOut">
              <a:rPr lang="ru-RU" smtClean="0"/>
              <a:t>19.01.2019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3378C73-7F63-40C0-89DC-9807C1693E8F}"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A86B3E7C-BD1A-4736-87A0-9B9F09FDDBD5}" type="datetimeFigureOut">
              <a:rPr lang="ru-RU" smtClean="0"/>
              <a:t>19.01.2019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6B3E7C-BD1A-4736-87A0-9B9F09FDDBD5}" type="datetimeFigureOut">
              <a:rPr lang="ru-RU" smtClean="0"/>
              <a:t>19.01.2019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86B3E7C-BD1A-4736-87A0-9B9F09FDDBD5}" type="datetimeFigureOut">
              <a:rPr lang="ru-RU" smtClean="0"/>
              <a:t>19.01.2019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86B3E7C-BD1A-4736-87A0-9B9F09FDDBD5}" type="datetimeFigureOut">
              <a:rPr lang="ru-RU" smtClean="0"/>
              <a:t>19.01.2019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3378C73-7F63-40C0-89DC-9807C1693E8F}"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86B3E7C-BD1A-4736-87A0-9B9F09FDDBD5}" type="datetimeFigureOut">
              <a:rPr lang="ru-RU" smtClean="0"/>
              <a:t>19.01.2019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86B3E7C-BD1A-4736-87A0-9B9F09FDDBD5}" type="datetimeFigureOut">
              <a:rPr lang="ru-RU" smtClean="0"/>
              <a:t>19.01.2019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3378C73-7F63-40C0-89DC-9807C1693E8F}"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A86B3E7C-BD1A-4736-87A0-9B9F09FDDBD5}" type="datetimeFigureOut">
              <a:rPr lang="ru-RU" smtClean="0"/>
              <a:t>19.01.2019</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63378C73-7F63-40C0-89DC-9807C1693E8F}"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1" y="2934494"/>
            <a:ext cx="3571096" cy="3900736"/>
          </a:xfrm>
          <a:prstGeom prst="rect">
            <a:avLst/>
          </a:prstGeom>
          <a:noFill/>
          <a:extLst>
            <a:ext uri="{909E8E84-426E-40DD-AFC4-6F175D3DCCD1}">
              <a14:hiddenFill xmlns:a14="http://schemas.microsoft.com/office/drawing/2010/main">
                <a:solidFill>
                  <a:srgbClr val="FFFFFF"/>
                </a:solidFill>
              </a14:hiddenFill>
            </a:ext>
          </a:extLst>
        </p:spPr>
      </p:pic>
      <p:sp>
        <p:nvSpPr>
          <p:cNvPr id="4" name="Подзаголовок 3"/>
          <p:cNvSpPr>
            <a:spLocks noGrp="1"/>
          </p:cNvSpPr>
          <p:nvPr>
            <p:ph type="subTitle" idx="4294967295"/>
          </p:nvPr>
        </p:nvSpPr>
        <p:spPr>
          <a:xfrm>
            <a:off x="1619672" y="5805264"/>
            <a:ext cx="6911975" cy="604781"/>
          </a:xfrm>
          <a:prstGeom prst="rect">
            <a:avLst/>
          </a:prstGeom>
        </p:spPr>
        <p:txBody>
          <a:bodyPr wrap="square">
            <a:spAutoFit/>
          </a:bodyPr>
          <a:lstStyle/>
          <a:p>
            <a:pPr marL="45720" indent="0" algn="r">
              <a:buNone/>
            </a:pPr>
            <a:r>
              <a:rPr lang="ru-RU" sz="1400" dirty="0" smtClean="0">
                <a:solidFill>
                  <a:schemeClr val="tx1"/>
                </a:solidFill>
                <a:latin typeface="Times New Roman" pitchFamily="18" charset="0"/>
                <a:cs typeface="Times New Roman" pitchFamily="18" charset="0"/>
              </a:rPr>
              <a:t>Дисциплина: «Теория </a:t>
            </a:r>
            <a:r>
              <a:rPr lang="ru-RU" sz="1400" dirty="0" smtClean="0">
                <a:solidFill>
                  <a:schemeClr val="tx1"/>
                </a:solidFill>
                <a:latin typeface="Times New Roman" pitchFamily="18" charset="0"/>
                <a:cs typeface="Times New Roman" pitchFamily="18" charset="0"/>
              </a:rPr>
              <a:t>и методология анализа и прогнозирования </a:t>
            </a:r>
            <a:r>
              <a:rPr lang="ru-RU" sz="1400" dirty="0" smtClean="0">
                <a:solidFill>
                  <a:schemeClr val="tx1"/>
                </a:solidFill>
                <a:latin typeface="Times New Roman" pitchFamily="18" charset="0"/>
                <a:cs typeface="Times New Roman" pitchFamily="18" charset="0"/>
              </a:rPr>
              <a:t>рисков»</a:t>
            </a:r>
          </a:p>
          <a:p>
            <a:pPr marL="45720" indent="0" algn="r">
              <a:buNone/>
            </a:pPr>
            <a:r>
              <a:rPr lang="ru-RU" sz="1400" dirty="0" smtClean="0">
                <a:solidFill>
                  <a:schemeClr val="tx1"/>
                </a:solidFill>
                <a:latin typeface="Times New Roman" pitchFamily="18" charset="0"/>
                <a:cs typeface="Times New Roman" pitchFamily="18" charset="0"/>
              </a:rPr>
              <a:t>Составитель: к.э.н., доцент </a:t>
            </a:r>
            <a:r>
              <a:rPr lang="ru-RU" sz="1400" dirty="0" err="1" smtClean="0">
                <a:solidFill>
                  <a:schemeClr val="tx1"/>
                </a:solidFill>
                <a:latin typeface="Times New Roman" pitchFamily="18" charset="0"/>
                <a:cs typeface="Times New Roman" pitchFamily="18" charset="0"/>
              </a:rPr>
              <a:t>Заярная</a:t>
            </a:r>
            <a:r>
              <a:rPr lang="ru-RU" sz="1400" dirty="0" smtClean="0">
                <a:solidFill>
                  <a:schemeClr val="tx1"/>
                </a:solidFill>
                <a:latin typeface="Times New Roman" pitchFamily="18" charset="0"/>
                <a:cs typeface="Times New Roman" pitchFamily="18" charset="0"/>
              </a:rPr>
              <a:t> Ирина Александровна </a:t>
            </a:r>
            <a:endParaRPr lang="ru-RU" sz="1400" dirty="0">
              <a:solidFill>
                <a:schemeClr val="tx1"/>
              </a:solidFill>
              <a:latin typeface="Times New Roman" pitchFamily="18" charset="0"/>
              <a:cs typeface="Times New Roman" pitchFamily="18" charset="0"/>
            </a:endParaRPr>
          </a:p>
        </p:txBody>
      </p:sp>
      <p:sp>
        <p:nvSpPr>
          <p:cNvPr id="5" name="Прямоугольник 4"/>
          <p:cNvSpPr/>
          <p:nvPr/>
        </p:nvSpPr>
        <p:spPr>
          <a:xfrm>
            <a:off x="3375266" y="1916832"/>
            <a:ext cx="5589222" cy="1323439"/>
          </a:xfrm>
          <a:prstGeom prst="rect">
            <a:avLst/>
          </a:prstGeom>
        </p:spPr>
        <p:txBody>
          <a:bodyPr wrap="none">
            <a:spAutoFit/>
          </a:bodyPr>
          <a:lstStyle/>
          <a:p>
            <a:pPr algn="ctr"/>
            <a:r>
              <a:rPr lang="ru-RU" sz="4000" b="1" dirty="0"/>
              <a:t>Статистические методы </a:t>
            </a:r>
            <a:endParaRPr lang="ru-RU" sz="4000" b="1" dirty="0" smtClean="0"/>
          </a:p>
          <a:p>
            <a:pPr algn="ctr"/>
            <a:r>
              <a:rPr lang="ru-RU" sz="4000" b="1" dirty="0" smtClean="0"/>
              <a:t>оценки </a:t>
            </a:r>
            <a:r>
              <a:rPr lang="ru-RU" sz="4000" b="1" dirty="0"/>
              <a:t>риска</a:t>
            </a:r>
          </a:p>
        </p:txBody>
      </p:sp>
      <p:sp>
        <p:nvSpPr>
          <p:cNvPr id="2" name="Прямоугольник 1"/>
          <p:cNvSpPr/>
          <p:nvPr/>
        </p:nvSpPr>
        <p:spPr>
          <a:xfrm>
            <a:off x="179512" y="188640"/>
            <a:ext cx="8784976" cy="1292662"/>
          </a:xfrm>
          <a:prstGeom prst="rect">
            <a:avLst/>
          </a:prstGeom>
        </p:spPr>
        <p:txBody>
          <a:bodyPr wrap="square">
            <a:spAutoFit/>
          </a:bodyPr>
          <a:lstStyle/>
          <a:p>
            <a:pPr algn="ctr"/>
            <a:r>
              <a:rPr lang="ru-RU" sz="1200" b="1" dirty="0"/>
              <a:t>Федеральное государственное образовательное бюджетное учреждение высшего образования </a:t>
            </a:r>
            <a:endParaRPr lang="ru-RU" sz="1200" dirty="0"/>
          </a:p>
          <a:p>
            <a:pPr algn="ctr"/>
            <a:r>
              <a:rPr lang="ru-RU" sz="1200" b="1" dirty="0"/>
              <a:t>«ФИНАНСОВЫЙ УНИВЕРСИТЕТ ПРИ ПРАВИТЕЛЬСТВЕ РОССИЙСКОЙ ФЕДЕРАЦИИ» </a:t>
            </a:r>
            <a:endParaRPr lang="ru-RU" sz="1200" dirty="0"/>
          </a:p>
          <a:p>
            <a:pPr algn="ctr"/>
            <a:r>
              <a:rPr lang="ru-RU" sz="1200" b="1" dirty="0"/>
              <a:t>(Финансовый университет)</a:t>
            </a:r>
            <a:endParaRPr lang="ru-RU" sz="1200" dirty="0"/>
          </a:p>
          <a:p>
            <a:pPr algn="ctr"/>
            <a:r>
              <a:rPr lang="ru-RU" sz="1200" b="1" dirty="0"/>
              <a:t>Новороссийский филиал</a:t>
            </a:r>
            <a:endParaRPr lang="ru-RU" sz="1200" dirty="0"/>
          </a:p>
          <a:p>
            <a:pPr algn="ctr"/>
            <a:r>
              <a:rPr lang="ru-RU" sz="1200" b="1" dirty="0"/>
              <a:t>Кафедра «Экономика, финансы и менеджмент»</a:t>
            </a:r>
            <a:endParaRPr lang="ru-RU" sz="1200" dirty="0"/>
          </a:p>
          <a:p>
            <a:pPr algn="ctr"/>
            <a:r>
              <a:rPr lang="ru-RU" dirty="0"/>
              <a:t> </a:t>
            </a:r>
          </a:p>
        </p:txBody>
      </p:sp>
    </p:spTree>
    <p:extLst>
      <p:ext uri="{BB962C8B-B14F-4D97-AF65-F5344CB8AC3E}">
        <p14:creationId xmlns:p14="http://schemas.microsoft.com/office/powerpoint/2010/main" val="16666766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ÐÐ°ÑÑÐ¸Ð½ÐºÐ¸ Ð¿Ð¾ Ð·Ð°Ð¿ÑÐ¾ÑÑ ÑÑÐ°ÑÐ¸ÑÑÐ¸ÑÐµÑÐºÐ¸Ðµ Ð¼ÐµÑÐ¾Ð´Ñ Ð°Ð½Ð°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836712"/>
            <a:ext cx="6858000" cy="514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806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5812" y="1151697"/>
            <a:ext cx="5382344" cy="2031325"/>
          </a:xfrm>
          <a:prstGeom prst="rect">
            <a:avLst/>
          </a:prstGeom>
        </p:spPr>
        <p:txBody>
          <a:bodyPr wrap="square">
            <a:spAutoFit/>
          </a:bodyPr>
          <a:lstStyle/>
          <a:p>
            <a:r>
              <a:rPr lang="ru-RU" dirty="0"/>
              <a:t>Управление риском означает правильное понимание степени риска, который постоянно угрожает людям, имуществу, финансовым результатам хозяйственной деятельности. Для предпринимателя важно знать действительную стоимость риска, которому подвергается его деятельность.</a:t>
            </a:r>
          </a:p>
        </p:txBody>
      </p:sp>
      <p:sp>
        <p:nvSpPr>
          <p:cNvPr id="5" name="AutoShape 2" descr="ÐÐ°ÑÑÐ¸Ð½ÐºÐ¸ Ð¿Ð¾ Ð·Ð°Ð¿ÑÐ¾ÑÑ Ð°Ð½Ð°Ð»Ð¸Ð· ÑÐ¸ÑÐºÐ¾Ð² ÐºÐ°ÑÑÐ¸Ð½Ðº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6" name="Picture 4"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35699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5924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41134"/>
            <a:ext cx="5800725" cy="435292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91044" y="4149080"/>
            <a:ext cx="4572000" cy="1477328"/>
          </a:xfrm>
          <a:prstGeom prst="rect">
            <a:avLst/>
          </a:prstGeom>
        </p:spPr>
        <p:txBody>
          <a:bodyPr>
            <a:spAutoFit/>
          </a:bodyPr>
          <a:lstStyle/>
          <a:p>
            <a:r>
              <a:rPr lang="ru-RU" dirty="0"/>
              <a:t>Под стоимостью риска следует понимать фактические убытки предпринимателя, затраты на снижение величины этих убытков или затраты по возмещению таких убытков и их последствий. </a:t>
            </a:r>
          </a:p>
        </p:txBody>
      </p:sp>
    </p:spTree>
    <p:extLst>
      <p:ext uri="{BB962C8B-B14F-4D97-AF65-F5344CB8AC3E}">
        <p14:creationId xmlns:p14="http://schemas.microsoft.com/office/powerpoint/2010/main" val="3218063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ÐÐ¾ÑÐ¾Ð¶ÐµÐµ Ð¸Ð·Ð¾Ð±ÑÐ°Ð¶ÐµÐ½Ð¸Ðµ"/>
          <p:cNvPicPr>
            <a:picLocks noChangeAspect="1" noChangeArrowheads="1"/>
          </p:cNvPicPr>
          <p:nvPr/>
        </p:nvPicPr>
        <p:blipFill rotWithShape="1">
          <a:blip r:embed="rId2">
            <a:extLst>
              <a:ext uri="{28A0092B-C50C-407E-A947-70E740481C1C}">
                <a14:useLocalDpi xmlns:a14="http://schemas.microsoft.com/office/drawing/2010/main" val="0"/>
              </a:ext>
            </a:extLst>
          </a:blip>
          <a:srcRect l="7751"/>
          <a:stretch/>
        </p:blipFill>
        <p:spPr bwMode="auto">
          <a:xfrm>
            <a:off x="0" y="0"/>
            <a:ext cx="7339688" cy="687873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876256" y="20736"/>
            <a:ext cx="2267744" cy="4801314"/>
          </a:xfrm>
          <a:prstGeom prst="rect">
            <a:avLst/>
          </a:prstGeom>
        </p:spPr>
        <p:txBody>
          <a:bodyPr wrap="square">
            <a:spAutoFit/>
          </a:bodyPr>
          <a:lstStyle/>
          <a:p>
            <a:r>
              <a:rPr lang="ru-RU" dirty="0"/>
              <a:t>Правильная оценка финансовым менеджером действительной стоимости риска позволяет ему объективно представлять объем возможных убытков и наметить пути к их предотвращению или уменьшению, а в случае невозможности предотвращения убытков обеспечить их возмещение.</a:t>
            </a:r>
          </a:p>
        </p:txBody>
      </p:sp>
    </p:spTree>
    <p:extLst>
      <p:ext uri="{BB962C8B-B14F-4D97-AF65-F5344CB8AC3E}">
        <p14:creationId xmlns:p14="http://schemas.microsoft.com/office/powerpoint/2010/main" val="3370873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9038" y="3611371"/>
            <a:ext cx="4884962" cy="324036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23528" y="188640"/>
            <a:ext cx="4572000" cy="2554545"/>
          </a:xfrm>
          <a:prstGeom prst="rect">
            <a:avLst/>
          </a:prstGeom>
        </p:spPr>
        <p:txBody>
          <a:bodyPr>
            <a:spAutoFit/>
          </a:bodyPr>
          <a:lstStyle/>
          <a:p>
            <a:r>
              <a:rPr lang="ru-RU" sz="2000" dirty="0"/>
              <a:t>Оценка риска – это этап анализа риска, имеющий целью определить его количественные характеристики: вероятность наступления неблагоприятных событий и возможный размер ущерба. Можно выделить основные методы оценки риска для конкретных процессов:</a:t>
            </a:r>
          </a:p>
        </p:txBody>
      </p:sp>
      <p:sp>
        <p:nvSpPr>
          <p:cNvPr id="3" name="Прямоугольник 2"/>
          <p:cNvSpPr/>
          <p:nvPr/>
        </p:nvSpPr>
        <p:spPr>
          <a:xfrm>
            <a:off x="0" y="3429000"/>
            <a:ext cx="4259038" cy="2308324"/>
          </a:xfrm>
          <a:prstGeom prst="rect">
            <a:avLst/>
          </a:prstGeom>
        </p:spPr>
        <p:txBody>
          <a:bodyPr wrap="square">
            <a:spAutoFit/>
          </a:bodyPr>
          <a:lstStyle/>
          <a:p>
            <a:pPr marL="342900" indent="-342900">
              <a:buAutoNum type="arabicParenR"/>
            </a:pPr>
            <a:r>
              <a:rPr lang="ru-RU" dirty="0" smtClean="0"/>
              <a:t>анализ </a:t>
            </a:r>
            <a:r>
              <a:rPr lang="ru-RU" dirty="0"/>
              <a:t>статистических данных по неблагоприятным событиям, имевшим место в прошлом</a:t>
            </a:r>
            <a:r>
              <a:rPr lang="ru-RU" dirty="0" smtClean="0"/>
              <a:t>;</a:t>
            </a:r>
          </a:p>
          <a:p>
            <a:pPr marL="342900" indent="-342900">
              <a:buAutoNum type="arabicParenR"/>
            </a:pPr>
            <a:endParaRPr lang="ru-RU" dirty="0"/>
          </a:p>
          <a:p>
            <a:endParaRPr lang="ru-RU" dirty="0"/>
          </a:p>
          <a:p>
            <a:r>
              <a:rPr lang="ru-RU" dirty="0"/>
              <a:t>2) теоретический анализ структуры причинно-следственных связей процессов.</a:t>
            </a:r>
          </a:p>
        </p:txBody>
      </p:sp>
    </p:spTree>
    <p:extLst>
      <p:ext uri="{BB962C8B-B14F-4D97-AF65-F5344CB8AC3E}">
        <p14:creationId xmlns:p14="http://schemas.microsoft.com/office/powerpoint/2010/main" val="733720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95936" y="3933056"/>
            <a:ext cx="4572000" cy="1477328"/>
          </a:xfrm>
          <a:prstGeom prst="rect">
            <a:avLst/>
          </a:prstGeom>
        </p:spPr>
        <p:txBody>
          <a:bodyPr>
            <a:spAutoFit/>
          </a:bodyPr>
          <a:lstStyle/>
          <a:p>
            <a:r>
              <a:rPr lang="ru-RU" dirty="0"/>
              <a:t>Используя имеющиеся статистические данные, можно оценить вероятность возникновения неблагоприятных событий и размер ущерба. Этот метод подходит для частых и однородных событий</a:t>
            </a:r>
            <a:r>
              <a:rPr lang="ru-RU" dirty="0" smtClean="0"/>
              <a:t>.</a:t>
            </a:r>
            <a:endParaRPr lang="ru-RU" dirty="0"/>
          </a:p>
        </p:txBody>
      </p:sp>
      <p:pic>
        <p:nvPicPr>
          <p:cNvPr id="6146"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6250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393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35896" y="980728"/>
            <a:ext cx="4572000" cy="2031325"/>
          </a:xfrm>
          <a:prstGeom prst="rect">
            <a:avLst/>
          </a:prstGeom>
        </p:spPr>
        <p:txBody>
          <a:bodyPr>
            <a:spAutoFit/>
          </a:bodyPr>
          <a:lstStyle/>
          <a:p>
            <a:r>
              <a:rPr lang="ru-RU" dirty="0"/>
              <a:t>К методам, обеспечивающим отдельную оценку уровня риска, относится дисперсия, которая представляет собой средневзвешенное из квадратов отклонений действительных результатов рискованных инвестиционных вложений от средних ожидаемых</a:t>
            </a:r>
            <a:r>
              <a:rPr lang="ru-RU" dirty="0" smtClean="0"/>
              <a:t>.</a:t>
            </a:r>
            <a:endParaRPr lang="ru-RU" dirty="0"/>
          </a:p>
        </p:txBody>
      </p:sp>
      <p:pic>
        <p:nvPicPr>
          <p:cNvPr id="7170" name="Picture 2" descr="ÐÐ¾ÑÐ¾Ð¶ÐµÐµ Ð¸Ð·Ð¾Ð±ÑÐ°Ð¶ÐµÐ½Ð¸Ðµ"/>
          <p:cNvPicPr>
            <a:picLocks noChangeAspect="1" noChangeArrowheads="1"/>
          </p:cNvPicPr>
          <p:nvPr/>
        </p:nvPicPr>
        <p:blipFill rotWithShape="1">
          <a:blip r:embed="rId2">
            <a:extLst>
              <a:ext uri="{28A0092B-C50C-407E-A947-70E740481C1C}">
                <a14:useLocalDpi xmlns:a14="http://schemas.microsoft.com/office/drawing/2010/main" val="0"/>
              </a:ext>
            </a:extLst>
          </a:blip>
          <a:srcRect b="9035"/>
          <a:stretch/>
        </p:blipFill>
        <p:spPr bwMode="auto">
          <a:xfrm>
            <a:off x="467544" y="3501008"/>
            <a:ext cx="4286250" cy="2997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258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7505" y="3225171"/>
            <a:ext cx="8424936"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444444"/>
                </a:solidFill>
                <a:effectLst/>
                <a:latin typeface="Lora"/>
                <a:cs typeface="Arial" pitchFamily="34" charset="0"/>
              </a:rPr>
              <a:t>  </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444444"/>
                </a:solidFill>
                <a:effectLst/>
                <a:latin typeface="Times New Roman" pitchFamily="18" charset="0"/>
                <a:cs typeface="Times New Roman" pitchFamily="18" charset="0"/>
              </a:rPr>
              <a:t>где q – дисперсия;</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444444"/>
                </a:solidFill>
                <a:effectLst/>
                <a:latin typeface="Times New Roman" pitchFamily="18" charset="0"/>
                <a:cs typeface="Times New Roman" pitchFamily="18" charset="0"/>
              </a:rPr>
              <a:t>Х – ожидаемое значение для каждого случая вложения инвестиционных ресурсов;</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444444"/>
                </a:solidFill>
                <a:effectLst/>
                <a:latin typeface="Times New Roman" pitchFamily="18" charset="0"/>
                <a:cs typeface="Times New Roman" pitchFamily="18" charset="0"/>
              </a:rPr>
              <a:t>Х – среднее ожидаемое значение риска инвестиционной деятельности;</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444444"/>
                </a:solidFill>
                <a:effectLst/>
                <a:latin typeface="Times New Roman" pitchFamily="18" charset="0"/>
                <a:cs typeface="Times New Roman" pitchFamily="18" charset="0"/>
              </a:rPr>
              <a:t>n – число вложений инвестиционных ресурсов (частота);</a:t>
            </a:r>
          </a:p>
          <a:p>
            <a:pPr marL="0" marR="0" lvl="0" indent="0" algn="l" defTabSz="914400" rtl="0" eaLnBrk="0" fontAlgn="base" latinLnBrk="0" hangingPunct="0">
              <a:lnSpc>
                <a:spcPct val="100000"/>
              </a:lnSpc>
              <a:spcBef>
                <a:spcPct val="0"/>
              </a:spcBef>
              <a:spcAft>
                <a:spcPct val="0"/>
              </a:spcAft>
              <a:buClrTx/>
              <a:buSzTx/>
              <a:buFontTx/>
              <a:buNone/>
              <a:tabLst/>
            </a:pPr>
            <a:r>
              <a:rPr lang="en-US" sz="2000" dirty="0" smtClean="0">
                <a:solidFill>
                  <a:srgbClr val="444444"/>
                </a:solidFill>
                <a:latin typeface="Times New Roman" pitchFamily="18" charset="0"/>
                <a:cs typeface="Times New Roman" pitchFamily="18" charset="0"/>
              </a:rPr>
              <a:t>Pi – </a:t>
            </a:r>
            <a:r>
              <a:rPr lang="ru-RU" sz="2000" dirty="0" smtClean="0">
                <a:solidFill>
                  <a:srgbClr val="444444"/>
                </a:solidFill>
                <a:latin typeface="Times New Roman" pitchFamily="18" charset="0"/>
                <a:cs typeface="Times New Roman" pitchFamily="18" charset="0"/>
              </a:rPr>
              <a:t>вероятности возникновения случаев вложений инвестиционных ресурсов</a:t>
            </a:r>
            <a:r>
              <a:rPr kumimoji="0" lang="ru-RU" sz="2000" b="0" i="0" u="none" strike="noStrike" cap="none" normalizeH="0" baseline="0" dirty="0" smtClean="0">
                <a:ln>
                  <a:noFill/>
                </a:ln>
                <a:solidFill>
                  <a:srgbClr val="444444"/>
                </a:solidFill>
                <a:effectLst/>
                <a:latin typeface="Times New Roman" pitchFamily="18" charset="0"/>
                <a:cs typeface="Times New Roman" pitchFamily="18" charset="0"/>
              </a:rPr>
              <a:t>.</a:t>
            </a:r>
          </a:p>
        </p:txBody>
      </p:sp>
      <p:pic>
        <p:nvPicPr>
          <p:cNvPr id="8194" name="Picture 2" descr="https://www.wikireading.ru/img/419731_8_f0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2404" y="1484784"/>
            <a:ext cx="5271199" cy="17876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843808" y="404664"/>
            <a:ext cx="4608698" cy="369332"/>
          </a:xfrm>
          <a:prstGeom prst="rect">
            <a:avLst/>
          </a:prstGeom>
        </p:spPr>
        <p:txBody>
          <a:bodyPr wrap="none">
            <a:spAutoFit/>
          </a:bodyPr>
          <a:lstStyle/>
          <a:p>
            <a:pPr lvl="0" fontAlgn="base">
              <a:spcBef>
                <a:spcPct val="0"/>
              </a:spcBef>
              <a:spcAft>
                <a:spcPct val="0"/>
              </a:spcAft>
            </a:pPr>
            <a:r>
              <a:rPr kumimoji="0" lang="ru-RU" b="0" i="0" u="none" strike="noStrike" cap="none" normalizeH="0" baseline="0" dirty="0" smtClean="0">
                <a:ln>
                  <a:noFill/>
                </a:ln>
                <a:solidFill>
                  <a:srgbClr val="444444"/>
                </a:solidFill>
                <a:effectLst/>
                <a:latin typeface="Lora"/>
                <a:cs typeface="Arial" pitchFamily="34" charset="0"/>
              </a:rPr>
              <a:t>Дисперсия рассчитывается по формуле :</a:t>
            </a: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5" name="Прямая соединительная линия 4"/>
          <p:cNvCxnSpPr/>
          <p:nvPr/>
        </p:nvCxnSpPr>
        <p:spPr>
          <a:xfrm>
            <a:off x="179512" y="4581128"/>
            <a:ext cx="21602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081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213" y="332656"/>
            <a:ext cx="8185431"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55380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072" y="1268760"/>
            <a:ext cx="6759830"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3056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64704"/>
            <a:ext cx="4572000" cy="2585323"/>
          </a:xfrm>
          <a:prstGeom prst="rect">
            <a:avLst/>
          </a:prstGeom>
        </p:spPr>
        <p:txBody>
          <a:bodyPr>
            <a:spAutoFit/>
          </a:bodyPr>
          <a:lstStyle/>
          <a:p>
            <a:r>
              <a:rPr lang="ru-RU" dirty="0"/>
              <a:t>При использовании дисперсии и вариации учитывают, что риск имеет математически определенную вероятность получения результата от реализации инвестиционного проекта. Эта вероятность в свою очередь может быть определена субъективно экспертным путем или объективно на основании математических вычислений частот степени риска.</a:t>
            </a:r>
          </a:p>
        </p:txBody>
      </p:sp>
      <p:pic>
        <p:nvPicPr>
          <p:cNvPr id="11266"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3501008"/>
            <a:ext cx="4400311" cy="2732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755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4572000" cy="1477328"/>
          </a:xfrm>
          <a:prstGeom prst="rect">
            <a:avLst/>
          </a:prstGeom>
        </p:spPr>
        <p:txBody>
          <a:bodyPr>
            <a:spAutoFit/>
          </a:bodyPr>
          <a:lstStyle/>
          <a:p>
            <a:r>
              <a:rPr lang="ru-RU" dirty="0"/>
              <a:t>Дисперсия и среднеквадратическое отклонение служат мерами абсолютного рассеяния и измеряются в тех же физических единицах, в каких измеряется варьирующий признак.</a:t>
            </a:r>
          </a:p>
        </p:txBody>
      </p:sp>
      <p:sp>
        <p:nvSpPr>
          <p:cNvPr id="3" name="Прямоугольник 2"/>
          <p:cNvSpPr/>
          <p:nvPr/>
        </p:nvSpPr>
        <p:spPr>
          <a:xfrm>
            <a:off x="3275856" y="2852936"/>
            <a:ext cx="4572000" cy="1477328"/>
          </a:xfrm>
          <a:prstGeom prst="rect">
            <a:avLst/>
          </a:prstGeom>
        </p:spPr>
        <p:txBody>
          <a:bodyPr>
            <a:spAutoFit/>
          </a:bodyPr>
          <a:lstStyle/>
          <a:p>
            <a:r>
              <a:rPr lang="ru-RU" dirty="0"/>
              <a:t>Коэффициент вариации – относительная величина. Поэтому с его помощью можно сравнивать </a:t>
            </a:r>
            <a:r>
              <a:rPr lang="ru-RU" dirty="0" err="1"/>
              <a:t>колеблемость</a:t>
            </a:r>
            <a:r>
              <a:rPr lang="ru-RU" dirty="0"/>
              <a:t> признаков, выраженных в различных единицах измерений.</a:t>
            </a:r>
          </a:p>
        </p:txBody>
      </p:sp>
      <p:sp>
        <p:nvSpPr>
          <p:cNvPr id="4" name="Прямоугольник 3"/>
          <p:cNvSpPr/>
          <p:nvPr/>
        </p:nvSpPr>
        <p:spPr>
          <a:xfrm>
            <a:off x="4355976" y="5085184"/>
            <a:ext cx="4572000" cy="1477328"/>
          </a:xfrm>
          <a:prstGeom prst="rect">
            <a:avLst/>
          </a:prstGeom>
        </p:spPr>
        <p:txBody>
          <a:bodyPr>
            <a:spAutoFit/>
          </a:bodyPr>
          <a:lstStyle/>
          <a:p>
            <a:r>
              <a:rPr lang="ru-RU" dirty="0"/>
              <a:t>Поскольку на формирование ожидаемого результата (например, величины прибыли) воздействует множество случайных факторов, то он, естественно, является случайной величиной.</a:t>
            </a:r>
          </a:p>
        </p:txBody>
      </p:sp>
      <p:pic>
        <p:nvPicPr>
          <p:cNvPr id="12290"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190500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1639" y="2996951"/>
            <a:ext cx="3158461" cy="3642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83978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843677"/>
            <a:ext cx="4572000" cy="2585323"/>
          </a:xfrm>
          <a:prstGeom prst="rect">
            <a:avLst/>
          </a:prstGeom>
        </p:spPr>
        <p:txBody>
          <a:bodyPr>
            <a:spAutoFit/>
          </a:bodyPr>
          <a:lstStyle/>
          <a:p>
            <a:r>
              <a:rPr lang="ru-RU" dirty="0"/>
              <a:t>Одной из характеристик случайной величины Х является закон распределения ее вероятностей.</a:t>
            </a:r>
          </a:p>
          <a:p>
            <a:r>
              <a:rPr lang="ru-RU" dirty="0"/>
              <a:t>Характер, тип распределения отражают общие условия, вытекающие из сущности и природы явления, и особенности, оказывающие влияние на вариацию исследуемого показателя (ожидаемого результата).</a:t>
            </a:r>
          </a:p>
        </p:txBody>
      </p:sp>
      <p:pic>
        <p:nvPicPr>
          <p:cNvPr id="13314"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425214"/>
            <a:ext cx="4427984" cy="4427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3262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332656"/>
            <a:ext cx="7812360" cy="1754326"/>
          </a:xfrm>
          <a:prstGeom prst="rect">
            <a:avLst/>
          </a:prstGeom>
        </p:spPr>
        <p:txBody>
          <a:bodyPr wrap="square">
            <a:spAutoFit/>
          </a:bodyPr>
          <a:lstStyle/>
          <a:p>
            <a:r>
              <a:rPr lang="ru-RU" dirty="0"/>
              <a:t>Ситуации, когда убытки редки, но их величина существенна, возникают в результате таких катастрофических обстоятельств, как взрыв на заводе или землетрясение. Напротив, ситуации, когда убытки происходят часто, но их размер относительно невелик, имеют обычный характер. Примером является физический ущерб автомобилю (например, в результате аварии) из большого автопарка.</a:t>
            </a:r>
          </a:p>
        </p:txBody>
      </p:sp>
      <p:pic>
        <p:nvPicPr>
          <p:cNvPr id="14338"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92897"/>
            <a:ext cx="8280920" cy="4127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142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16632"/>
            <a:ext cx="3600400" cy="6463308"/>
          </a:xfrm>
          <a:prstGeom prst="rect">
            <a:avLst/>
          </a:prstGeom>
        </p:spPr>
        <p:txBody>
          <a:bodyPr wrap="square">
            <a:spAutoFit/>
          </a:bodyPr>
          <a:lstStyle/>
          <a:p>
            <a:r>
              <a:rPr lang="ru-RU" dirty="0"/>
              <a:t>Значительная часть организаций несет большое число убытков относительно небольшого размера (</a:t>
            </a:r>
            <a:r>
              <a:rPr lang="ru-RU" i="1" dirty="0" err="1"/>
              <a:t>hazard</a:t>
            </a:r>
            <a:r>
              <a:rPr lang="ru-RU" i="1" dirty="0"/>
              <a:t>, </a:t>
            </a:r>
            <a:r>
              <a:rPr lang="ru-RU" i="1" dirty="0" err="1"/>
              <a:t>accidental</a:t>
            </a:r>
            <a:r>
              <a:rPr lang="ru-RU" dirty="0"/>
              <a:t>) по рискам опасности. </a:t>
            </a:r>
            <a:endParaRPr lang="ru-RU" dirty="0" smtClean="0"/>
          </a:p>
          <a:p>
            <a:endParaRPr lang="ru-RU" dirty="0"/>
          </a:p>
          <a:p>
            <a:r>
              <a:rPr lang="ru-RU" dirty="0" smtClean="0"/>
              <a:t>Например</a:t>
            </a:r>
            <a:r>
              <a:rPr lang="ru-RU" dirty="0"/>
              <a:t>, в больших производственных компаниях ежегодно с работниками происходит большое число незначительных случаев травматизма. </a:t>
            </a:r>
            <a:endParaRPr lang="ru-RU" dirty="0" smtClean="0"/>
          </a:p>
          <a:p>
            <a:endParaRPr lang="ru-RU" dirty="0"/>
          </a:p>
          <a:p>
            <a:r>
              <a:rPr lang="ru-RU" dirty="0" smtClean="0"/>
              <a:t>Другие </a:t>
            </a:r>
            <a:r>
              <a:rPr lang="ru-RU" dirty="0"/>
              <a:t>организации страдают от таких катастрофических потерь, как большой пожар или взрыв на заводе, что, хотелось бы верить, происходит не часто. Между этими двумя крайними ситуациями располагаются убытки средней величины, которые могут наступить или не наступить с некоторой периодичностью.</a:t>
            </a:r>
          </a:p>
        </p:txBody>
      </p:sp>
      <p:pic>
        <p:nvPicPr>
          <p:cNvPr id="15362" name="Picture 2"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8119" y="1268760"/>
            <a:ext cx="4680520"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160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404664"/>
            <a:ext cx="6480107" cy="584775"/>
          </a:xfrm>
          <a:prstGeom prst="rect">
            <a:avLst/>
          </a:prstGeom>
        </p:spPr>
        <p:txBody>
          <a:bodyPr wrap="none">
            <a:spAutoFit/>
          </a:bodyPr>
          <a:lstStyle/>
          <a:p>
            <a:r>
              <a:rPr lang="ru-RU" sz="3200" b="1" dirty="0"/>
              <a:t>Эмпирическая шкала уровня риска</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25" y="1628800"/>
            <a:ext cx="873035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827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4572000" cy="2031325"/>
          </a:xfrm>
          <a:prstGeom prst="rect">
            <a:avLst/>
          </a:prstGeom>
        </p:spPr>
        <p:txBody>
          <a:bodyPr>
            <a:spAutoFit/>
          </a:bodyPr>
          <a:lstStyle/>
          <a:p>
            <a:r>
              <a:rPr lang="ru-RU" dirty="0"/>
              <a:t>Принятие решений с большим уровнем риска зависит от склонности к риску лиц, принимающих решение. Однако принятие таких решений возможно только в случае, если наступление нежелательного исхода не приведет предпринимателя (фирму) к банкротству.</a:t>
            </a:r>
          </a:p>
        </p:txBody>
      </p:sp>
      <p:sp>
        <p:nvSpPr>
          <p:cNvPr id="3" name="Прямоугольник 2"/>
          <p:cNvSpPr/>
          <p:nvPr/>
        </p:nvSpPr>
        <p:spPr>
          <a:xfrm>
            <a:off x="3851920" y="4581128"/>
            <a:ext cx="4572000" cy="1754326"/>
          </a:xfrm>
          <a:prstGeom prst="rect">
            <a:avLst/>
          </a:prstGeom>
        </p:spPr>
        <p:txBody>
          <a:bodyPr>
            <a:spAutoFit/>
          </a:bodyPr>
          <a:lstStyle/>
          <a:p>
            <a:r>
              <a:rPr lang="ru-RU" dirty="0"/>
              <a:t>Для оценки приемлемости отклонения используется коэффициент вариации V. При этом приводятся следующие шкалы </a:t>
            </a:r>
            <a:r>
              <a:rPr lang="ru-RU" dirty="0" err="1"/>
              <a:t>колеблемости</a:t>
            </a:r>
            <a:r>
              <a:rPr lang="ru-RU" dirty="0"/>
              <a:t> (риска) коэффициента вариации: до 0,1 – слабая; от 0,1 до 0,25 – умеренная; свыше 0,25 – высокая.</a:t>
            </a:r>
          </a:p>
        </p:txBody>
      </p:sp>
      <p:pic>
        <p:nvPicPr>
          <p:cNvPr id="17410"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204864"/>
            <a:ext cx="5715000" cy="2314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545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260648"/>
            <a:ext cx="7720328" cy="3416320"/>
          </a:xfrm>
          <a:prstGeom prst="rect">
            <a:avLst/>
          </a:prstGeom>
        </p:spPr>
        <p:txBody>
          <a:bodyPr wrap="square">
            <a:spAutoFit/>
          </a:bodyPr>
          <a:lstStyle/>
          <a:p>
            <a:r>
              <a:rPr lang="ru-RU" dirty="0"/>
              <a:t>При оценке приемлемости коэффициента, определяющего риск банкротства, существует несколько не противоречащих друг другу точек зрения. </a:t>
            </a:r>
            <a:endParaRPr lang="ru-RU" dirty="0" smtClean="0"/>
          </a:p>
          <a:p>
            <a:endParaRPr lang="ru-RU" dirty="0"/>
          </a:p>
          <a:p>
            <a:r>
              <a:rPr lang="ru-RU" dirty="0" smtClean="0"/>
              <a:t>Одни </a:t>
            </a:r>
            <a:r>
              <a:rPr lang="ru-RU" dirty="0"/>
              <a:t>авторы считают, что оптимальным является коэффициент риска, составляющий 0,3, а коэффициент риска, ведущий к банкротству, – 0,7 и выше. </a:t>
            </a:r>
            <a:endParaRPr lang="ru-RU" dirty="0" smtClean="0"/>
          </a:p>
          <a:p>
            <a:endParaRPr lang="ru-RU" dirty="0"/>
          </a:p>
          <a:p>
            <a:r>
              <a:rPr lang="ru-RU" dirty="0" smtClean="0"/>
              <a:t>В </a:t>
            </a:r>
            <a:r>
              <a:rPr lang="ru-RU" dirty="0"/>
              <a:t>других источниках приводится шкала риска со следующими градациями указанного выше коэффициента: приемлемый риск – до 0,25, допустимый риск – 0,25–0,50, критический риск – 0,50–0,75, катастрофический риск – свыше 0,75.</a:t>
            </a:r>
          </a:p>
        </p:txBody>
      </p:sp>
      <p:pic>
        <p:nvPicPr>
          <p:cNvPr id="18434" name="Picture 2" descr="ÐÐ°ÑÑÐ¸Ð½ÐºÐ¸ Ð¿Ð¾ Ð·Ð°Ð¿ÑÐ¾ÑÑ ÑÐµÐ»Ð¾Ð²ÐµÑÐºÐ¸ Ð¾ÑÐµÐ½Ðº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304" y="3573016"/>
            <a:ext cx="7848872" cy="320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3928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3768" y="404664"/>
            <a:ext cx="6264696" cy="2585323"/>
          </a:xfrm>
          <a:prstGeom prst="rect">
            <a:avLst/>
          </a:prstGeom>
        </p:spPr>
        <p:txBody>
          <a:bodyPr wrap="square">
            <a:spAutoFit/>
          </a:bodyPr>
          <a:lstStyle/>
          <a:p>
            <a:r>
              <a:rPr lang="ru-RU" dirty="0"/>
              <a:t>По мнению практически всех авторов, в границах коэффициента, определяющего риск банкротства от 0,3 до 0,7, находится зона повышенного риска. </a:t>
            </a:r>
            <a:endParaRPr lang="ru-RU" dirty="0" smtClean="0"/>
          </a:p>
          <a:p>
            <a:endParaRPr lang="ru-RU" dirty="0"/>
          </a:p>
          <a:p>
            <a:r>
              <a:rPr lang="ru-RU" dirty="0" smtClean="0"/>
              <a:t>Принятие </a:t>
            </a:r>
            <a:r>
              <a:rPr lang="ru-RU" dirty="0"/>
              <a:t>решения о реализации рискового мероприятия в границах этой зоны определяется величиной возможного выигрыша в случае, если нежелательный исход (рисковое событие) не произойдет, и склонностью к риску лиц, принимающих решение.</a:t>
            </a:r>
          </a:p>
        </p:txBody>
      </p:sp>
      <p:pic>
        <p:nvPicPr>
          <p:cNvPr id="19458" name="Picture 2" descr="ÐÐ°ÑÑÐ¸Ð½ÐºÐ¸ Ð¿Ð¾ Ð·Ð°Ð¿ÑÐ¾ÑÑ ÑÐµÐ»Ð¾Ð²ÐµÑÐºÐ¸ Ð¾ÑÐµÐ½Ðº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76" y="3299753"/>
            <a:ext cx="3802144" cy="3225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925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751344"/>
            <a:ext cx="4572000" cy="1477328"/>
          </a:xfrm>
          <a:prstGeom prst="rect">
            <a:avLst/>
          </a:prstGeom>
        </p:spPr>
        <p:txBody>
          <a:bodyPr>
            <a:spAutoFit/>
          </a:bodyPr>
          <a:lstStyle/>
          <a:p>
            <a:r>
              <a:rPr lang="ru-RU" dirty="0"/>
              <a:t>Как показывает практика, для характеристики распределения социально-экономических явлений наиболее часто используется так называемое нормальное распределение</a:t>
            </a:r>
            <a:r>
              <a:rPr lang="ru-RU" dirty="0" smtClean="0"/>
              <a:t>.</a:t>
            </a:r>
            <a:endParaRPr lang="ru-RU" dirty="0"/>
          </a:p>
        </p:txBody>
      </p:sp>
      <p:pic>
        <p:nvPicPr>
          <p:cNvPr id="20482" name="Picture 2" descr="ÐÐ°ÑÑÐ¸Ð½ÐºÐ¸ Ð¿Ð¾ Ð·Ð°Ð¿ÑÐ¾ÑÑ ÑÐµÐ»Ð¾Ð²ÐµÑÐºÐ¸ Ð¾ÑÐµÐ½Ðº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0556" y="2420888"/>
            <a:ext cx="5384572"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685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11960" y="620688"/>
            <a:ext cx="4644008" cy="5078313"/>
          </a:xfrm>
          <a:prstGeom prst="rect">
            <a:avLst/>
          </a:prstGeom>
        </p:spPr>
        <p:txBody>
          <a:bodyPr wrap="square">
            <a:spAutoFit/>
          </a:bodyPr>
          <a:lstStyle/>
          <a:p>
            <a:r>
              <a:rPr lang="ru-RU" dirty="0" smtClean="0"/>
              <a:t>Допущение о том, что большинство результатов хозяйственной деятельности (доходы, прибыль и т.п.) как случайные величины подчиняются закону, близкому к нормальному, широко используется в литературе по проблеме количественной оценки экономического риска. </a:t>
            </a:r>
          </a:p>
          <a:p>
            <a:endParaRPr lang="ru-RU" dirty="0"/>
          </a:p>
          <a:p>
            <a:endParaRPr lang="ru-RU" dirty="0" smtClean="0"/>
          </a:p>
          <a:p>
            <a:endParaRPr lang="ru-RU" dirty="0"/>
          </a:p>
          <a:p>
            <a:r>
              <a:rPr lang="ru-RU" dirty="0" smtClean="0"/>
              <a:t>Известно, что закон нормального распределения характерен для распределения событий в случае, когда их исход представляет собой результат совместного воздействия большого количества независимых факторов и ни один из этих факторов не оказывает преобладающего влияния.</a:t>
            </a:r>
            <a:endParaRPr lang="ru-RU" dirty="0"/>
          </a:p>
        </p:txBody>
      </p:sp>
      <p:pic>
        <p:nvPicPr>
          <p:cNvPr id="21506" name="Picture 2" descr="ÐÐ°ÑÑÐ¸Ð½ÐºÐ¸ Ð¿Ð¾ Ð·Ð°Ð¿ÑÐ¾ÑÑ ÑÐµÐ»Ð¾Ð²ÐµÑÐºÐ¸ Ð¾ÑÐµÐ½Ðº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5" y="2204864"/>
            <a:ext cx="4317069"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563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7452" y="548680"/>
            <a:ext cx="3456384" cy="2308324"/>
          </a:xfrm>
          <a:prstGeom prst="rect">
            <a:avLst/>
          </a:prstGeom>
        </p:spPr>
        <p:txBody>
          <a:bodyPr wrap="square">
            <a:spAutoFit/>
          </a:bodyPr>
          <a:lstStyle/>
          <a:p>
            <a:r>
              <a:rPr lang="ru-RU" dirty="0"/>
              <a:t>В действительности нормальное распределение экономических явлений в чистом виде встречается редко, однако, если однородность совокупности соблюдена, часто фактические распределения близки к нормальному.</a:t>
            </a:r>
          </a:p>
        </p:txBody>
      </p:sp>
      <p:sp>
        <p:nvSpPr>
          <p:cNvPr id="3" name="Прямоугольник 2"/>
          <p:cNvSpPr/>
          <p:nvPr/>
        </p:nvSpPr>
        <p:spPr>
          <a:xfrm>
            <a:off x="899592" y="4725144"/>
            <a:ext cx="7524328" cy="1200329"/>
          </a:xfrm>
          <a:prstGeom prst="rect">
            <a:avLst/>
          </a:prstGeom>
        </p:spPr>
        <p:txBody>
          <a:bodyPr wrap="square">
            <a:spAutoFit/>
          </a:bodyPr>
          <a:lstStyle/>
          <a:p>
            <a:r>
              <a:rPr lang="ru-RU" dirty="0"/>
              <a:t>На практике для проверки обоснованности принятого распределения используются различные критерии согласия (между эмпирическим и теоретическим распределением), которые позволяют принять или отвергнуть принятую гипотезу о законе распределения.</a:t>
            </a:r>
          </a:p>
        </p:txBody>
      </p:sp>
      <p:pic>
        <p:nvPicPr>
          <p:cNvPr id="22530" name="Picture 2" descr="ÐÐ°ÑÑÐ¸Ð½ÐºÐ¸ Ð¿Ð¾ Ð·Ð°Ð¿ÑÐ¾ÑÑ Ð°Ð½Ð°Ð»Ð¸Ð· ÑÐ¸ÑÐºÐ¾Ð² ÐºÐ°ÑÑÐ¸Ð½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116632"/>
            <a:ext cx="5715000"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131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59</TotalTime>
  <Words>886</Words>
  <Application>Microsoft Office PowerPoint</Application>
  <PresentationFormat>Экран (4:3)</PresentationFormat>
  <Paragraphs>58</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Статистические методы оценки риска</dc:title>
  <dc:creator>Ирина</dc:creator>
  <cp:lastModifiedBy>Ирина</cp:lastModifiedBy>
  <cp:revision>21</cp:revision>
  <dcterms:created xsi:type="dcterms:W3CDTF">2018-09-09T17:38:45Z</dcterms:created>
  <dcterms:modified xsi:type="dcterms:W3CDTF">2019-01-19T15:13:59Z</dcterms:modified>
</cp:coreProperties>
</file>