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296" r:id="rId4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-2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17.10.2017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Объект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17.10.2017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17.10.2017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17.10.2017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Объект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17.10.2017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17.10.2017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17.10.2017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17.10.2017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ru.wikipedia.org/w/index.php?title=%D0%A4%D0%B0%D0%B9%D0%BB:%D0%9F%D0%BE%D1%80%D1%82%D1%80%D0%B5%D1%82_%D0%93%D0%BE%D0%B3%D0%BE%D0%BB%D1%8F.jpg&amp;filetimestamp=20090902195446" TargetMode="Externa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idinen.ru/book/stihi%20o%20karelii/dergavin_portret_2.jpg" TargetMode="Externa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ushkinskijdom.ru/Portals/0/prezentacia/RossAcad/06.jpg" TargetMode="Externa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amara-photo.ru/images/483cdf9005051.jpg" TargetMode="Externa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5.xml"/><Relationship Id="rId4" Type="http://schemas.openxmlformats.org/officeDocument/2006/relationships/image" Target="../media/image1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img-fotki.yandex.ru/get/5508/poetree.6/0_5c737_7f82cf65_XL" TargetMode="Externa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6.xml"/><Relationship Id="rId4" Type="http://schemas.openxmlformats.org/officeDocument/2006/relationships/image" Target="../media/image1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img-fotki.yandex.ru/get/52/anton-palych76.0/0_d8c6_2675acc2_L" TargetMode="Externa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8.xml"/><Relationship Id="rId4" Type="http://schemas.openxmlformats.org/officeDocument/2006/relationships/image" Target="../media/image2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echoosha.narod.ru/Image/aitmatov.jpg" TargetMode="Externa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9.xml"/><Relationship Id="rId4" Type="http://schemas.openxmlformats.org/officeDocument/2006/relationships/image" Target="../media/image2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img-fotki.yandex.ru/get/22/tapirr.78/0_e1d1_2bdb4774_L.jpg" TargetMode="Externa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0.xml"/><Relationship Id="rId4" Type="http://schemas.openxmlformats.org/officeDocument/2006/relationships/image" Target="../media/image2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briefly.ru/img/authors/chernyshevskij.jpg" TargetMode="Externa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1.xml"/><Relationship Id="rId4" Type="http://schemas.openxmlformats.org/officeDocument/2006/relationships/image" Target="../media/image23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turgenyev.narod.ru/foto/ger.JPG" TargetMode="Externa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2.xml"/><Relationship Id="rId4" Type="http://schemas.openxmlformats.org/officeDocument/2006/relationships/image" Target="../media/image24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az.lib.ru/p/pogodin_m_p/.photo1.jpg" TargetMode="Externa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3.xml"/><Relationship Id="rId4" Type="http://schemas.openxmlformats.org/officeDocument/2006/relationships/image" Target="../media/image25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baby-scool.narod.ru/media/book/img/foto/pisateli_20_14.jpg" TargetMode="Externa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4.xml"/><Relationship Id="rId4" Type="http://schemas.openxmlformats.org/officeDocument/2006/relationships/image" Target="../media/image26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img0.liveinternet.ru/images/attach/b/1/25/576/25576589_E.jpg" TargetMode="Externa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5.xml"/><Relationship Id="rId4" Type="http://schemas.openxmlformats.org/officeDocument/2006/relationships/image" Target="../media/image27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://cs9626.vkontakte.ru/u155422962/-14/x_4350168f.jpg" TargetMode="Externa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7.xml"/><Relationship Id="rId4" Type="http://schemas.openxmlformats.org/officeDocument/2006/relationships/image" Target="../media/image29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://kolyan.net/uploads/posts/2009-12/1260281351_14.jpg" TargetMode="Externa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8.xml"/><Relationship Id="rId4" Type="http://schemas.openxmlformats.org/officeDocument/2006/relationships/image" Target="../media/image30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://pidruchniki.ws/imag/literat/dav_izl19/image022.jpg" TargetMode="Externa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9.xml"/><Relationship Id="rId4" Type="http://schemas.openxmlformats.org/officeDocument/2006/relationships/image" Target="../media/image31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://img11.nnm.ru/2/7/4/2/2/45ef2960e4573bd989329a97425_prev.jpg" TargetMode="Externa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0.xml"/><Relationship Id="rId4" Type="http://schemas.openxmlformats.org/officeDocument/2006/relationships/image" Target="../media/image32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alend.ru/img/user_img/i6/6667.jpg" TargetMode="Externa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1.xml"/><Relationship Id="rId4" Type="http://schemas.openxmlformats.org/officeDocument/2006/relationships/image" Target="../media/image33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://dic.academic.ru/pictures/enc_biography/m_25507.jpg" TargetMode="Externa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2.xml"/><Relationship Id="rId4" Type="http://schemas.openxmlformats.org/officeDocument/2006/relationships/image" Target="../media/image34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rt-prints-on-demand.com/kunst/leon_bonnat/victor_hugo.jpg" TargetMode="Externa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3.xml"/><Relationship Id="rId4" Type="http://schemas.openxmlformats.org/officeDocument/2006/relationships/image" Target="../media/image35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unc.edu/student/orgs/cams/bringithome/dante.gif" TargetMode="Externa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4.xml"/><Relationship Id="rId4" Type="http://schemas.openxmlformats.org/officeDocument/2006/relationships/image" Target="../media/image36.gi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://cs5973.vk.com/u3042909/-5/x_d40c656e.jpg" TargetMode="Externa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5.xml"/><Relationship Id="rId4" Type="http://schemas.openxmlformats.org/officeDocument/2006/relationships/image" Target="../media/image37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hyperlink" Target="http://news.mail.ru/mainimage/pic/95/22/556890_375_500_source.jpg" TargetMode="Externa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6.xml"/><Relationship Id="rId4" Type="http://schemas.openxmlformats.org/officeDocument/2006/relationships/image" Target="../media/image38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yjulia.ru/data/cache/2011/02/28/689611_1374nothumb500.jpg" TargetMode="Externa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7.xml"/><Relationship Id="rId4" Type="http://schemas.openxmlformats.org/officeDocument/2006/relationships/image" Target="../media/image39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hyperlink" Target="http://img-fotki.yandex.ru/get/4402/e675xa.84/0_495b0_ee201719_L" TargetMode="Externa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8.xml"/><Relationship Id="rId4" Type="http://schemas.openxmlformats.org/officeDocument/2006/relationships/image" Target="../media/image40.jpe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3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043608" y="980728"/>
            <a:ext cx="2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21663" y="692696"/>
            <a:ext cx="7900689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6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Книга высказываний</a:t>
            </a:r>
          </a:p>
          <a:p>
            <a:pPr algn="ctr"/>
            <a:r>
              <a:rPr lang="ru-RU" sz="6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великих людей</a:t>
            </a:r>
          </a:p>
          <a:p>
            <a:pPr algn="ctr"/>
            <a:r>
              <a:rPr lang="ru-RU" sz="6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 русском языке и литературе.</a:t>
            </a:r>
            <a:endParaRPr lang="ru-RU" sz="6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076056" y="5013176"/>
            <a:ext cx="38738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Составитель</a:t>
            </a:r>
            <a:r>
              <a:rPr lang="ru-RU" dirty="0"/>
              <a:t>: Евдокимова А.А. </a:t>
            </a:r>
          </a:p>
          <a:p>
            <a:r>
              <a:rPr lang="ru-RU" dirty="0" smtClean="0"/>
              <a:t>учитель </a:t>
            </a:r>
            <a:r>
              <a:rPr lang="ru-RU" dirty="0" smtClean="0"/>
              <a:t>русского языка и </a:t>
            </a:r>
            <a:r>
              <a:rPr lang="ru-RU" dirty="0" smtClean="0"/>
              <a:t>литературы</a:t>
            </a:r>
          </a:p>
          <a:p>
            <a:r>
              <a:rPr lang="ru-RU" dirty="0" smtClean="0"/>
              <a:t>МОУ Школа </a:t>
            </a:r>
            <a:r>
              <a:rPr lang="ru-RU" dirty="0" err="1" smtClean="0"/>
              <a:t>с.Белоярск</a:t>
            </a:r>
            <a:endParaRPr lang="ru-RU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4067944" y="6309320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mtClean="0"/>
              <a:t>2017</a:t>
            </a:r>
            <a:endParaRPr lang="ru-RU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46653746"/>
      </p:ext>
    </p:extLst>
  </p:cSld>
  <p:clrMapOvr>
    <a:masterClrMapping/>
  </p:clrMapOvr>
  <p:transition advTm="6647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180px-%D0%9F%D0%BE%D1%80%D1%82%D1%80%D0%B5%D1%82_%D0%93%D0%BE%D0%B3%D0%BE%D0%BB%D1%8F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1268760"/>
            <a:ext cx="3143272" cy="383325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9937" name="Rectangle 1"/>
          <p:cNvSpPr>
            <a:spLocks noChangeArrowheads="1"/>
          </p:cNvSpPr>
          <p:nvPr/>
        </p:nvSpPr>
        <p:spPr bwMode="auto">
          <a:xfrm>
            <a:off x="3275856" y="725688"/>
            <a:ext cx="91440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C0E0D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*В каждом слове бездна пространства,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C0E0D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 каждое слово необъятно…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9938" name="Rectangle 2"/>
          <p:cNvSpPr>
            <a:spLocks noChangeArrowheads="1"/>
          </p:cNvSpPr>
          <p:nvPr/>
        </p:nvSpPr>
        <p:spPr bwMode="auto">
          <a:xfrm>
            <a:off x="3635896" y="1716933"/>
            <a:ext cx="4824536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C0E0D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*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C0E0D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Обращаться со словами нужно честно.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9939" name="Rectangle 3"/>
          <p:cNvSpPr>
            <a:spLocks noChangeArrowheads="1"/>
          </p:cNvSpPr>
          <p:nvPr/>
        </p:nvSpPr>
        <p:spPr bwMode="auto">
          <a:xfrm>
            <a:off x="3995936" y="2985772"/>
            <a:ext cx="4752528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C0E0D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*Нет слова, которое было бы так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0C0E0D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замашисто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C0E0D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, бойко, так вырвалось бы из-под самого сердца, так бы кипело и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0C0E0D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животрепетало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C0E0D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, как метко сказанное русское слово.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43608" y="5445224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Н.В.Гоголь</a:t>
            </a:r>
            <a:endParaRPr lang="ru-RU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2036242"/>
      </p:ext>
    </p:extLst>
  </p:cSld>
  <p:clrMapOvr>
    <a:masterClrMapping/>
  </p:clrMapOvr>
  <p:transition advTm="13623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Учитель\Downloads\ломоносов\лом за раб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32656"/>
            <a:ext cx="4472178" cy="5808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889" name="Rectangle 1"/>
          <p:cNvSpPr>
            <a:spLocks noChangeArrowheads="1"/>
          </p:cNvSpPr>
          <p:nvPr/>
        </p:nvSpPr>
        <p:spPr bwMode="auto">
          <a:xfrm>
            <a:off x="4860032" y="764704"/>
            <a:ext cx="3528392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C0E0D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*Смутно пишут о том, 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dirty="0" smtClean="0">
                <a:solidFill>
                  <a:srgbClr val="0C0E0D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  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C0E0D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что смутно себе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dirty="0" smtClean="0">
                <a:solidFill>
                  <a:srgbClr val="0C0E0D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  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C0E0D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представляют</a:t>
            </a: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rgbClr val="0C0E0D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.*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220073" y="2564904"/>
            <a:ext cx="8640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5220072" y="256490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4932040" y="2288775"/>
            <a:ext cx="421196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C0E0D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*В России словесные науки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dirty="0" smtClean="0">
                <a:solidFill>
                  <a:srgbClr val="0C0E0D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 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C0E0D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не дадут никогда прийти в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dirty="0" smtClean="0">
                <a:solidFill>
                  <a:srgbClr val="0C0E0D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 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C0E0D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упадок российскому слову.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7891" name="Rectangle 3"/>
          <p:cNvSpPr>
            <a:spLocks noChangeArrowheads="1"/>
          </p:cNvSpPr>
          <p:nvPr/>
        </p:nvSpPr>
        <p:spPr bwMode="auto">
          <a:xfrm>
            <a:off x="5148064" y="3604375"/>
            <a:ext cx="3816424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C0E0D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*Простирайтесь в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dirty="0" smtClean="0">
                <a:solidFill>
                  <a:srgbClr val="0C0E0D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 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C0E0D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обогащении разума и в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dirty="0" smtClean="0">
                <a:solidFill>
                  <a:srgbClr val="0C0E0D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 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C0E0D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украшении российского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dirty="0" smtClean="0">
                <a:solidFill>
                  <a:srgbClr val="0C0E0D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 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C0E0D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слова.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547664" y="6381328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М.В.Ломоносов</a:t>
            </a:r>
            <a:endParaRPr lang="ru-RU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6606881"/>
      </p:ext>
    </p:extLst>
  </p:cSld>
  <p:clrMapOvr>
    <a:masterClrMapping/>
  </p:clrMapOvr>
  <p:transition advTm="10771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Николай Алексеевич Некрасов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180" y="332656"/>
            <a:ext cx="4012585" cy="5760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65" name="Rectangle 1"/>
          <p:cNvSpPr>
            <a:spLocks noChangeArrowheads="1"/>
          </p:cNvSpPr>
          <p:nvPr/>
        </p:nvSpPr>
        <p:spPr bwMode="auto">
          <a:xfrm>
            <a:off x="4644008" y="629044"/>
            <a:ext cx="352839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C0E0D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6866" name="Rectangle 2"/>
          <p:cNvSpPr>
            <a:spLocks noChangeArrowheads="1"/>
          </p:cNvSpPr>
          <p:nvPr/>
        </p:nvSpPr>
        <p:spPr bwMode="auto">
          <a:xfrm>
            <a:off x="4644008" y="2358172"/>
            <a:ext cx="428396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C0E0D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6867" name="Rectangle 3"/>
          <p:cNvSpPr>
            <a:spLocks noChangeArrowheads="1"/>
          </p:cNvSpPr>
          <p:nvPr/>
        </p:nvSpPr>
        <p:spPr bwMode="auto">
          <a:xfrm>
            <a:off x="4860032" y="94320"/>
            <a:ext cx="3960440" cy="65556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C0E0D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Литература не должна наклоняться в уровень с обществом в его темных или сомнительных явлениях. Во что бы то ни стало, при каких бы обстоятельствах ни было, она не должна ни на шаг отступать от своей цели – возвысить общество до своего идеала –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rgbClr val="0C0E0D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идеала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C0E0D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 добра, света и истины.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331640" y="6237312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Н.А.Некрасов</a:t>
            </a:r>
            <a:endParaRPr lang="ru-RU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54684810"/>
      </p:ext>
    </p:extLst>
  </p:cSld>
  <p:clrMapOvr>
    <a:masterClrMapping/>
  </p:clrMapOvr>
  <p:transition advTm="11315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М.Е. Салтыков-Щедрин. Художник И. Крамской. 187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4379763" cy="56166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827584" y="6165304"/>
            <a:ext cx="28361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    М.Е.Салтыков - Щедрин</a:t>
            </a:r>
            <a:endParaRPr lang="ru-RU" dirty="0"/>
          </a:p>
        </p:txBody>
      </p:sp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5004048" y="332656"/>
            <a:ext cx="3672408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C0E0D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*Везде литература ценится не на основании гнуснейших ее образцов, а на основании тех её деятелей, которые воистину ведут общество вперёд.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5842" name="Rectangle 2"/>
          <p:cNvSpPr>
            <a:spLocks noChangeArrowheads="1"/>
          </p:cNvSpPr>
          <p:nvPr/>
        </p:nvSpPr>
        <p:spPr bwMode="auto">
          <a:xfrm>
            <a:off x="4788024" y="3880356"/>
            <a:ext cx="4608512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C0E0D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*Литература изъята из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C0E0D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законов тления. Она одна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C0E0D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 не признает смерти</a:t>
            </a:r>
            <a:r>
              <a:rPr lang="ru-RU" sz="2400" dirty="0" smtClean="0">
                <a:solidFill>
                  <a:srgbClr val="0C0E0D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0223032"/>
      </p:ext>
    </p:extLst>
  </p:cSld>
  <p:clrMapOvr>
    <a:masterClrMapping/>
  </p:clrMapOvr>
  <p:transition advTm="7747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http://via-midgard.info/uploads/posts/2011-11/thumbs/1320652301_01-0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2656"/>
            <a:ext cx="3760661" cy="5103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11560" y="5733256"/>
            <a:ext cx="23759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               И.С.Тургенев</a:t>
            </a:r>
            <a:endParaRPr lang="ru-RU" dirty="0"/>
          </a:p>
        </p:txBody>
      </p:sp>
      <p:sp>
        <p:nvSpPr>
          <p:cNvPr id="34817" name="Rectangle 1"/>
          <p:cNvSpPr>
            <a:spLocks noChangeArrowheads="1"/>
          </p:cNvSpPr>
          <p:nvPr/>
        </p:nvSpPr>
        <p:spPr bwMode="auto">
          <a:xfrm>
            <a:off x="4860032" y="773996"/>
            <a:ext cx="3744416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C0E0D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Во дни сомнений, во дни тягостных раздумий о судьбах моей родины - ты один мне поддержка и опора, о великий, могучий, правдивый и свободный русский язык! Не будь тебя - как не впасть в отчаяние при виде всего, что совершается дома? Но нельзя верить, чтобы такой язык не был дан великому народу!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59618924"/>
      </p:ext>
    </p:extLst>
  </p:cSld>
  <p:clrMapOvr>
    <a:masterClrMapping/>
  </p:clrMapOvr>
  <p:transition advTm="1016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tilstoi_l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3786187" cy="590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572000" y="692696"/>
            <a:ext cx="403244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200"/>
              </a:spcBef>
              <a:spcAft>
                <a:spcPts val="0"/>
              </a:spcAft>
            </a:pPr>
            <a:r>
              <a:rPr lang="ru-RU" sz="2400" dirty="0" smtClean="0">
                <a:solidFill>
                  <a:srgbClr val="0C0E0D"/>
                </a:solidFill>
                <a:latin typeface="Tahoma"/>
                <a:ea typeface="Times New Roman"/>
                <a:cs typeface="Simplified Arabic Fixed" pitchFamily="49" charset="-78"/>
              </a:rPr>
              <a:t>*Если </a:t>
            </a:r>
            <a:r>
              <a:rPr lang="ru-RU" sz="2400" dirty="0">
                <a:solidFill>
                  <a:srgbClr val="0C0E0D"/>
                </a:solidFill>
                <a:latin typeface="Tahoma"/>
                <a:ea typeface="Times New Roman"/>
                <a:cs typeface="Simplified Arabic Fixed" pitchFamily="49" charset="-78"/>
              </a:rPr>
              <a:t>бы я был царь, я бы издал закон, что писатель, который употребит слово, значения которого он не может объяснить, лишается права писать и получает 100 ударов розог.</a:t>
            </a:r>
            <a:endParaRPr lang="ru-RU" sz="2400" dirty="0">
              <a:ea typeface="Times New Roman"/>
              <a:cs typeface="Simplified Arabic Fixed" pitchFamily="49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44008" y="4941168"/>
            <a:ext cx="40324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  <a:spcAft>
                <a:spcPts val="0"/>
              </a:spcAft>
            </a:pPr>
            <a:r>
              <a:rPr lang="ru-RU" sz="2400" dirty="0" smtClean="0">
                <a:solidFill>
                  <a:srgbClr val="0C0E0D"/>
                </a:solidFill>
                <a:latin typeface="Tahoma"/>
                <a:ea typeface="Times New Roman"/>
              </a:rPr>
              <a:t>*Нравственность </a:t>
            </a:r>
            <a:r>
              <a:rPr lang="ru-RU" sz="2400" dirty="0">
                <a:solidFill>
                  <a:srgbClr val="0C0E0D"/>
                </a:solidFill>
                <a:latin typeface="Tahoma"/>
                <a:ea typeface="Times New Roman"/>
              </a:rPr>
              <a:t>человека видна </a:t>
            </a:r>
            <a:r>
              <a:rPr lang="ru-RU" sz="2400" dirty="0" smtClean="0">
                <a:solidFill>
                  <a:srgbClr val="0C0E0D"/>
                </a:solidFill>
                <a:latin typeface="Tahoma"/>
                <a:ea typeface="Times New Roman"/>
              </a:rPr>
              <a:t>в </a:t>
            </a:r>
            <a:r>
              <a:rPr lang="ru-RU" sz="2400" dirty="0">
                <a:solidFill>
                  <a:srgbClr val="0C0E0D"/>
                </a:solidFill>
                <a:latin typeface="Tahoma"/>
                <a:ea typeface="Times New Roman"/>
              </a:rPr>
              <a:t>его отношении к слову.</a:t>
            </a:r>
            <a:endParaRPr lang="ru-RU" sz="2400" dirty="0">
              <a:ea typeface="Times New Roman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671673" y="3933056"/>
            <a:ext cx="429281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  <a:spcAft>
                <a:spcPts val="0"/>
              </a:spcAft>
            </a:pPr>
            <a:r>
              <a:rPr lang="ru-RU" sz="2400" dirty="0" smtClean="0"/>
              <a:t>*</a:t>
            </a:r>
            <a:r>
              <a:rPr lang="ru-RU" sz="2400" dirty="0" smtClean="0">
                <a:solidFill>
                  <a:srgbClr val="0C0E0D"/>
                </a:solidFill>
                <a:latin typeface="Tahoma"/>
                <a:ea typeface="Times New Roman"/>
              </a:rPr>
              <a:t>Слово </a:t>
            </a:r>
            <a:r>
              <a:rPr lang="ru-RU" sz="2400" dirty="0">
                <a:solidFill>
                  <a:srgbClr val="0C0E0D"/>
                </a:solidFill>
                <a:latin typeface="Tahoma"/>
                <a:ea typeface="Times New Roman"/>
              </a:rPr>
              <a:t>– великое оружие жизни.</a:t>
            </a:r>
            <a:endParaRPr lang="ru-RU" sz="2400" dirty="0">
              <a:ea typeface="Times New Roman"/>
            </a:endParaRPr>
          </a:p>
          <a:p>
            <a:r>
              <a:rPr lang="ru-RU" sz="2400" dirty="0" smtClean="0"/>
              <a:t> </a:t>
            </a:r>
            <a:endParaRPr lang="ru-RU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4671673" y="4168244"/>
            <a:ext cx="256802" cy="2605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1200"/>
              </a:lnSpc>
              <a:spcBef>
                <a:spcPts val="1200"/>
              </a:spcBef>
              <a:spcAft>
                <a:spcPts val="0"/>
              </a:spcAft>
            </a:pPr>
            <a:r>
              <a:rPr lang="ru-RU" dirty="0" smtClean="0">
                <a:solidFill>
                  <a:srgbClr val="0C0E0D"/>
                </a:solidFill>
                <a:latin typeface="Tahoma"/>
                <a:ea typeface="Times New Roman"/>
              </a:rPr>
              <a:t> </a:t>
            </a:r>
            <a:endParaRPr lang="ru-RU" sz="3200" dirty="0">
              <a:ea typeface="Times New Roman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99592" y="6309320"/>
            <a:ext cx="22804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       Л.Н.Толстой</a:t>
            </a:r>
            <a:endParaRPr lang="ru-RU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11363897"/>
      </p:ext>
    </p:extLst>
  </p:cSld>
  <p:clrMapOvr>
    <a:masterClrMapping/>
  </p:clrMapOvr>
  <p:transition advTm="7121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Учитель\Downloads\куприн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638" y="314806"/>
            <a:ext cx="3810000" cy="5219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899592" y="5949280"/>
            <a:ext cx="20636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            А.И.Куприн</a:t>
            </a:r>
            <a:endParaRPr lang="ru-RU" dirty="0"/>
          </a:p>
        </p:txBody>
      </p:sp>
      <p:sp>
        <p:nvSpPr>
          <p:cNvPr id="32769" name="Rectangle 1"/>
          <p:cNvSpPr>
            <a:spLocks noChangeArrowheads="1"/>
          </p:cNvSpPr>
          <p:nvPr/>
        </p:nvSpPr>
        <p:spPr bwMode="auto">
          <a:xfrm>
            <a:off x="4788024" y="908720"/>
            <a:ext cx="3744416" cy="4031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C0E0D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*Русский язык в умелых руках и в опытных устах – красив, певуч, выразителен, гибок, послушен, ловок и вместителен.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28688641"/>
      </p:ext>
    </p:extLst>
  </p:cSld>
  <p:clrMapOvr>
    <a:masterClrMapping/>
  </p:clrMapOvr>
  <p:transition advTm="7507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15616" y="5517232"/>
            <a:ext cx="16877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    </a:t>
            </a:r>
            <a:r>
              <a:rPr lang="ru-RU" dirty="0" err="1" smtClean="0"/>
              <a:t>Г.Р.Дердавин</a:t>
            </a:r>
            <a:endParaRPr lang="ru-RU" dirty="0"/>
          </a:p>
        </p:txBody>
      </p:sp>
      <p:pic>
        <p:nvPicPr>
          <p:cNvPr id="3076" name="Picture 4" descr="Картинка 19 из 845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48680"/>
            <a:ext cx="3766378" cy="475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745" name="Rectangle 1"/>
          <p:cNvSpPr>
            <a:spLocks noChangeArrowheads="1"/>
          </p:cNvSpPr>
          <p:nvPr/>
        </p:nvSpPr>
        <p:spPr bwMode="auto">
          <a:xfrm>
            <a:off x="4355976" y="548680"/>
            <a:ext cx="4536504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C0E0D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Славяно-российский язык, по свидетельству самих иностранных эстетиков, не уступает ни в мужестве латинскому, ни в плавности греческому, превосходя все европейские: итальянский, французский и испанский,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rgbClr val="0C0E0D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кольми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C0E0D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 паче немецкий.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9728036"/>
      </p:ext>
    </p:extLst>
  </p:cSld>
  <p:clrMapOvr>
    <a:masterClrMapping/>
  </p:clrMapOvr>
  <p:transition advTm="11749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59632" y="5805264"/>
            <a:ext cx="16512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err="1" smtClean="0"/>
              <a:t>А.П.Сумарокоа</a:t>
            </a:r>
            <a:endParaRPr lang="ru-RU" dirty="0"/>
          </a:p>
        </p:txBody>
      </p:sp>
      <p:pic>
        <p:nvPicPr>
          <p:cNvPr id="4100" name="Picture 4" descr="Картинка 3 из 359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4368293" cy="5443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21" name="Rectangle 1"/>
          <p:cNvSpPr>
            <a:spLocks noChangeArrowheads="1"/>
          </p:cNvSpPr>
          <p:nvPr/>
        </p:nvSpPr>
        <p:spPr bwMode="auto">
          <a:xfrm>
            <a:off x="5076056" y="1005698"/>
            <a:ext cx="3384376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C0E0D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Другой, не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0C0E0D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выучась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C0E0D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 так грамоте, как должно, По-русски, думает, всего сказать не можно, И, взяв пригоршни слов чужих, сплетает речь Языком собственным,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0C0E0D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достойну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C0E0D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 только сжечь</a:t>
            </a: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rgbClr val="0C0E0D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52016108"/>
      </p:ext>
    </p:extLst>
  </p:cSld>
  <p:clrMapOvr>
    <a:masterClrMapping/>
  </p:clrMapOvr>
  <p:transition advTm="12138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im6-tub-ru.yandex.net/i?id=203096270-28-7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76672"/>
            <a:ext cx="3987802" cy="511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 flipH="1">
            <a:off x="755576" y="5733256"/>
            <a:ext cx="32403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     Ахматова А.А.</a:t>
            </a:r>
            <a:endParaRPr lang="ru-RU" dirty="0"/>
          </a:p>
        </p:txBody>
      </p:sp>
      <p:sp>
        <p:nvSpPr>
          <p:cNvPr id="29697" name="Rectangle 1"/>
          <p:cNvSpPr>
            <a:spLocks noChangeArrowheads="1"/>
          </p:cNvSpPr>
          <p:nvPr/>
        </p:nvSpPr>
        <p:spPr bwMode="auto">
          <a:xfrm>
            <a:off x="4679504" y="911042"/>
            <a:ext cx="4464496" cy="4031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C0E0D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Ржавеет золото,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C0E0D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и истлевает сталь, Крошится мрамор.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C0E0D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К смерти все готово. Всего прочнее на земле печаль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C0E0D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 И долговечней царственное слово.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92850562"/>
      </p:ext>
    </p:extLst>
  </p:cSld>
  <p:clrMapOvr>
    <a:masterClrMapping/>
  </p:clrMapOvr>
  <p:transition advTm="10511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im8-tub-ru.yandex.net/i?id=396815192-00-7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421" y="404664"/>
            <a:ext cx="4542610" cy="4832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968374" y="5589240"/>
            <a:ext cx="24514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         В. Хлебников</a:t>
            </a:r>
            <a:endParaRPr lang="ru-RU" dirty="0"/>
          </a:p>
        </p:txBody>
      </p:sp>
      <p:sp>
        <p:nvSpPr>
          <p:cNvPr id="28673" name="Rectangle 1"/>
          <p:cNvSpPr>
            <a:spLocks noChangeArrowheads="1"/>
          </p:cNvSpPr>
          <p:nvPr/>
        </p:nvSpPr>
        <p:spPr bwMode="auto">
          <a:xfrm>
            <a:off x="4932040" y="1412776"/>
            <a:ext cx="4211960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rgbClr val="0C0E0D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Каждое слово опирается на молчание своего противника.</a:t>
            </a:r>
            <a:endParaRPr kumimoji="0" lang="ru-RU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25618298"/>
      </p:ext>
    </p:extLst>
  </p:cSld>
  <p:clrMapOvr>
    <a:masterClrMapping/>
  </p:clrMapOvr>
  <p:transition advTm="25588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im8-tub-ru.yandex.net/i?id=415093031-70-7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48679"/>
            <a:ext cx="3704130" cy="4444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27584" y="5157192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   Писарев Д.И.</a:t>
            </a:r>
            <a:endParaRPr lang="ru-RU" dirty="0"/>
          </a:p>
        </p:txBody>
      </p:sp>
      <p:sp>
        <p:nvSpPr>
          <p:cNvPr id="27649" name="Rectangle 1"/>
          <p:cNvSpPr>
            <a:spLocks noChangeArrowheads="1"/>
          </p:cNvSpPr>
          <p:nvPr/>
        </p:nvSpPr>
        <p:spPr bwMode="auto">
          <a:xfrm>
            <a:off x="4499992" y="332656"/>
            <a:ext cx="3888432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C0E0D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Неправильность употребления слов ведёт за собой ошибки в области мысли и потом в практике жизни.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25415593"/>
      </p:ext>
    </p:extLst>
  </p:cSld>
  <p:clrMapOvr>
    <a:masterClrMapping/>
  </p:clrMapOvr>
  <p:transition advTm="4447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www.koshikikarate.ru/files/imagecache/portret/petrarka_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714" y="548679"/>
            <a:ext cx="4020447" cy="4824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259632" y="5733256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  Ф.Петрарка</a:t>
            </a:r>
            <a:endParaRPr lang="ru-RU" dirty="0"/>
          </a:p>
        </p:txBody>
      </p:sp>
      <p:sp>
        <p:nvSpPr>
          <p:cNvPr id="26625" name="Rectangle 1"/>
          <p:cNvSpPr>
            <a:spLocks noChangeArrowheads="1"/>
          </p:cNvSpPr>
          <p:nvPr/>
        </p:nvSpPr>
        <p:spPr bwMode="auto">
          <a:xfrm>
            <a:off x="4644008" y="4477181"/>
            <a:ext cx="3923928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C0E0D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*Я перестану писать, когда перестану жить</a:t>
            </a: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rgbClr val="0C0E0D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4644008" y="539388"/>
            <a:ext cx="4176464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C0E0D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*Я часто убеждался в том, что простое слово благотворно действует на множество людей, и не автор слова, а само оно приводит в движение души, скрыто проявляя свою силу.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20917407"/>
      </p:ext>
    </p:extLst>
  </p:cSld>
  <p:clrMapOvr>
    <a:masterClrMapping/>
  </p:clrMapOvr>
  <p:transition advTm="7749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Картинка 22 из 316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648"/>
            <a:ext cx="3456384" cy="5178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99592" y="5589240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 Б.Ахмадулина</a:t>
            </a:r>
            <a:endParaRPr lang="ru-RU" dirty="0"/>
          </a:p>
        </p:txBody>
      </p:sp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4211960" y="1370965"/>
            <a:ext cx="4716016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3200" dirty="0" smtClean="0">
                <a:solidFill>
                  <a:srgbClr val="0C0E0D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В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C0E0D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лечёт меня старинный слог. Есть обаянье в древней речи. Она бывает наших слов и современнее и резче.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47767325"/>
      </p:ext>
    </p:extLst>
  </p:cSld>
  <p:clrMapOvr>
    <a:masterClrMapping/>
  </p:clrMapOvr>
  <p:transition advTm="5469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Картинка 1 из 52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926"/>
          <a:stretch>
            <a:fillRect/>
          </a:stretch>
        </p:blipFill>
        <p:spPr bwMode="auto">
          <a:xfrm>
            <a:off x="496679" y="260648"/>
            <a:ext cx="3384376" cy="5307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187624" y="5949280"/>
            <a:ext cx="16193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    Ю. Нагибин</a:t>
            </a:r>
            <a:endParaRPr lang="ru-RU" dirty="0"/>
          </a:p>
        </p:txBody>
      </p:sp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4788024" y="1052736"/>
            <a:ext cx="3851920" cy="2800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400" b="0" i="0" u="none" strike="noStrike" cap="none" normalizeH="0" baseline="0" dirty="0" smtClean="0">
                <a:ln>
                  <a:noFill/>
                </a:ln>
                <a:solidFill>
                  <a:srgbClr val="0C0E0D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Я продирался к родному языку, как сквозь чащу…</a:t>
            </a:r>
            <a:endParaRPr kumimoji="0" lang="ru-RU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66802968"/>
      </p:ext>
    </p:extLst>
  </p:cSld>
  <p:clrMapOvr>
    <a:masterClrMapping/>
  </p:clrMapOvr>
  <p:transition advTm="5416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http://www.bashvest.ru/photos/11.06.2009/den1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04664"/>
            <a:ext cx="4357575" cy="5112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899592" y="5805264"/>
            <a:ext cx="24861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              В.Г.Белинский</a:t>
            </a:r>
            <a:endParaRPr lang="ru-RU" dirty="0"/>
          </a:p>
        </p:txBody>
      </p:sp>
      <p:sp>
        <p:nvSpPr>
          <p:cNvPr id="23553" name="Rectangle 1"/>
          <p:cNvSpPr>
            <a:spLocks noChangeArrowheads="1"/>
          </p:cNvSpPr>
          <p:nvPr/>
        </p:nvSpPr>
        <p:spPr bwMode="auto">
          <a:xfrm>
            <a:off x="5292080" y="559133"/>
            <a:ext cx="3384376" cy="51398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C0E0D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Судьба языка не может зависеть от произвола того или другого лица. У языка есть хранитель надежный и верный: это его же собственный дух, гений</a:t>
            </a:r>
            <a:r>
              <a:rPr lang="ru-RU" sz="4000" dirty="0" smtClean="0">
                <a:solidFill>
                  <a:srgbClr val="0C0E0D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47686585"/>
      </p:ext>
    </p:extLst>
  </p:cSld>
  <p:clrMapOvr>
    <a:masterClrMapping/>
  </p:clrMapOvr>
  <p:transition advTm="4662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Картинка 15 из 20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148" y="486250"/>
            <a:ext cx="4333462" cy="4814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259632" y="5661248"/>
            <a:ext cx="17919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          А.П.Чехов</a:t>
            </a:r>
            <a:endParaRPr lang="ru-RU" dirty="0"/>
          </a:p>
        </p:txBody>
      </p:sp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5004048" y="404664"/>
            <a:ext cx="3816424" cy="6001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C0E0D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И в древности, и в новейшее время ораторство было одним из сильнейших рычагов культуры… В сущности ведь для интеллигентного человека дурно говорить должно бы считаться таким же неприличием, как не уметь читать и писать, и в деле образования и воспитания – обучение красноречию следовало бы считать неизбежным.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25771681"/>
      </p:ext>
    </p:extLst>
  </p:cSld>
  <p:clrMapOvr>
    <a:masterClrMapping/>
  </p:clrMapOvr>
  <p:transition advTm="827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Картинка 4 из 20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701" y="368580"/>
            <a:ext cx="4088488" cy="5344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763688" y="5949280"/>
            <a:ext cx="13551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Ч. Айтматов</a:t>
            </a:r>
            <a:endParaRPr lang="ru-RU" dirty="0"/>
          </a:p>
        </p:txBody>
      </p:sp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4788024" y="5229200"/>
            <a:ext cx="413995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C0E0D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*Бессмертие народа – в его языке.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1506" name="Rectangle 2"/>
          <p:cNvSpPr>
            <a:spLocks noChangeArrowheads="1"/>
          </p:cNvSpPr>
          <p:nvPr/>
        </p:nvSpPr>
        <p:spPr bwMode="auto">
          <a:xfrm>
            <a:off x="4932040" y="589329"/>
            <a:ext cx="3995936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C0E0D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*Язык народа – это феномен высшего порядка: каждый язык – достояние общечеловеческого гения. Мы не вправе пренебрегать ни одним языком, какому бы народу он ни принадлежал, на какой ступени развития ни находился.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02888234"/>
      </p:ext>
    </p:extLst>
  </p:cSld>
  <p:clrMapOvr>
    <a:masterClrMapping/>
  </p:clrMapOvr>
  <p:transition advTm="48254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Картинка 6 из 2184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635" y="401931"/>
            <a:ext cx="4148592" cy="5074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619672" y="5661248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 smtClean="0"/>
              <a:t>И.В.Гёте</a:t>
            </a:r>
            <a:endParaRPr lang="ru-RU" dirty="0"/>
          </a:p>
        </p:txBody>
      </p:sp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4860032" y="773996"/>
            <a:ext cx="3960440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800" b="0" i="0" u="none" strike="noStrike" cap="none" normalizeH="0" baseline="0" dirty="0" smtClean="0">
                <a:ln>
                  <a:noFill/>
                </a:ln>
                <a:solidFill>
                  <a:srgbClr val="0C0E0D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Кто не знает иностранных языков, тот не имеет понятия о своем собственном.</a:t>
            </a:r>
            <a:endParaRPr kumimoji="0" lang="ru-RU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93269373"/>
      </p:ext>
    </p:extLst>
  </p:cSld>
  <p:clrMapOvr>
    <a:masterClrMapping/>
  </p:clrMapOvr>
  <p:transition advTm="3173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Картинка 14 из 700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548" y="321852"/>
            <a:ext cx="3688411" cy="4979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259632" y="5517232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 smtClean="0"/>
              <a:t>Н.Г.Чернышевский</a:t>
            </a:r>
            <a:endParaRPr lang="ru-RU" dirty="0"/>
          </a:p>
        </p:txBody>
      </p:sp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4572000" y="509191"/>
            <a:ext cx="4176464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rgbClr val="0C0E0D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Учёная литература спасает людей от невежества, а изящная – от грубости и пошлост</a:t>
            </a:r>
            <a:r>
              <a:rPr lang="ru-RU" sz="4000" dirty="0" smtClean="0">
                <a:solidFill>
                  <a:srgbClr val="0C0E0D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и.</a:t>
            </a:r>
            <a:endParaRPr kumimoji="0" lang="ru-RU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83724226"/>
      </p:ext>
    </p:extLst>
  </p:cSld>
  <p:clrMapOvr>
    <a:masterClrMapping/>
  </p:clrMapOvr>
  <p:transition advTm="8174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Картинка 12 из 969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5" y="368921"/>
            <a:ext cx="3662681" cy="4684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55576" y="5229200"/>
            <a:ext cx="20666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            А.И. Герцен</a:t>
            </a:r>
            <a:endParaRPr lang="ru-RU" dirty="0"/>
          </a:p>
        </p:txBody>
      </p:sp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4499992" y="897687"/>
            <a:ext cx="4032448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C0E0D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*Где не погибло слово, там и дело ещё не погибло.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4572000" y="2977208"/>
            <a:ext cx="4572000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C0E0D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*Умение читать хорошие книги вовсе не равносильно знанию грамоты.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95005789"/>
      </p:ext>
    </p:extLst>
  </p:cSld>
  <p:clrMapOvr>
    <a:masterClrMapping/>
  </p:clrMapOvr>
  <p:transition advTm="6933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Картинка 3 из 492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04664"/>
            <a:ext cx="4617588" cy="5416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187624" y="6028838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   М.П.Погодин</a:t>
            </a:r>
            <a:endParaRPr lang="ru-RU" dirty="0"/>
          </a:p>
        </p:txBody>
      </p:sp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5220072" y="764704"/>
            <a:ext cx="3600400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C0E0D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Язык есть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rgbClr val="0C0E0D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драгоценнейшее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C0E0D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 сокровище народа, первое средство его развития и залог всех духовных успехов, главное право на славу в потомстве.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82334082"/>
      </p:ext>
    </p:extLst>
  </p:cSld>
  <p:clrMapOvr>
    <a:masterClrMapping/>
  </p:clrMapOvr>
  <p:transition advTm="437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Картинка 15 из 9452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797" y="404664"/>
            <a:ext cx="4636955" cy="5832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5652120" y="764704"/>
            <a:ext cx="3168352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C0E0D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Язык – орудие мышления. Обращаться с языком кое-как – значит и мыслить кое-как: неточно, приблизительно, неверно.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91396280"/>
      </p:ext>
    </p:extLst>
  </p:cSld>
  <p:clrMapOvr>
    <a:masterClrMapping/>
  </p:clrMapOvr>
  <p:transition advTm="5181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Картинка 4 из 1083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8578"/>
            <a:ext cx="4274728" cy="5680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187624" y="5949280"/>
            <a:ext cx="180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                                            Н.М.Карамзин</a:t>
            </a:r>
            <a:endParaRPr lang="ru-RU" dirty="0"/>
          </a:p>
        </p:txBody>
      </p:sp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5004048" y="188640"/>
            <a:ext cx="3888432" cy="637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C0E0D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Да будет же честь и слава нашему языку, который в самородном богатстве своём, почти без всякого чуждого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0C0E0D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примеса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C0E0D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, течёт как гордая, величественная река - шумит, гремит - и вдруг, если надобно, смягчается, журчит нежным ручейком и сладостно вливается в душу, образуя все меры, какие заключаются только в падении и возвышении человеческого голоса.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7034858"/>
      </p:ext>
    </p:extLst>
  </p:cSld>
  <p:clrMapOvr>
    <a:masterClrMapping/>
  </p:clrMapOvr>
  <p:transition advTm="4333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didaktor.ru/wp-content/uploads/2011/02/ushin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508" y="392202"/>
            <a:ext cx="3921749" cy="5053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187624" y="5517232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 smtClean="0"/>
              <a:t>К.Д.Ушинский</a:t>
            </a:r>
            <a:endParaRPr lang="ru-RU" dirty="0"/>
          </a:p>
        </p:txBody>
      </p:sp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4427984" y="1124744"/>
            <a:ext cx="4427984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C0E0D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Язык народа – лучший, никогда не увядающий и вечно вновь распускающийся цвет всей его духовной жизни.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36198590"/>
      </p:ext>
    </p:extLst>
  </p:cSld>
  <p:clrMapOvr>
    <a:masterClrMapping/>
  </p:clrMapOvr>
  <p:transition advTm="3914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Картинка 3 из 720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571" y="332656"/>
            <a:ext cx="3975021" cy="511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55576" y="5589240"/>
            <a:ext cx="2736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        Н.С.Лесков</a:t>
            </a:r>
            <a:endParaRPr lang="ru-RU" dirty="0"/>
          </a:p>
        </p:txBody>
      </p:sp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4932040" y="210414"/>
            <a:ext cx="3672408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C0E0D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Новые слова иностранного происхождения вводятся в русскую печать беспрестанно и часто совсем без надобности, и – что всего обиднее – эти вредные упражнения практикуются в тех самых органах, где всего горячее стоят за русскую национальность и ее особенности.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93992242"/>
      </p:ext>
    </p:extLst>
  </p:cSld>
  <p:clrMapOvr>
    <a:masterClrMapping/>
  </p:clrMapOvr>
  <p:transition advTm="912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Картинка 37 из 6641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4647936" cy="5296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27584" y="5589240"/>
            <a:ext cx="2736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                В.Шекспир</a:t>
            </a:r>
            <a:endParaRPr lang="ru-RU" dirty="0"/>
          </a:p>
        </p:txBody>
      </p:sp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5220072" y="1412776"/>
            <a:ext cx="3491880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800" b="0" i="0" u="none" strike="noStrike" cap="none" normalizeH="0" baseline="0" dirty="0" smtClean="0">
                <a:ln>
                  <a:noFill/>
                </a:ln>
                <a:solidFill>
                  <a:srgbClr val="0C0E0D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Где мало слов, там вес они имеют.</a:t>
            </a:r>
            <a:endParaRPr kumimoji="0" lang="ru-RU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4401318"/>
      </p:ext>
    </p:extLst>
  </p:cSld>
  <p:clrMapOvr>
    <a:masterClrMapping/>
  </p:clrMapOvr>
  <p:transition advTm="5976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Картинка 3 из 552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942" y="353802"/>
            <a:ext cx="4171900" cy="5091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99592" y="5517232"/>
            <a:ext cx="27363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  </a:t>
            </a:r>
          </a:p>
          <a:p>
            <a:r>
              <a:rPr lang="ru-RU" dirty="0" smtClean="0"/>
              <a:t>              Г.Флобер       </a:t>
            </a:r>
            <a:endParaRPr lang="ru-RU" dirty="0"/>
          </a:p>
        </p:txBody>
      </p:sp>
      <p:sp>
        <p:nvSpPr>
          <p:cNvPr id="10241" name="Rectangle 1"/>
          <p:cNvSpPr>
            <a:spLocks noChangeArrowheads="1"/>
          </p:cNvSpPr>
          <p:nvPr/>
        </p:nvSpPr>
        <p:spPr bwMode="auto">
          <a:xfrm>
            <a:off x="5220072" y="1556792"/>
            <a:ext cx="3466541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7200" b="0" i="0" u="none" strike="noStrike" cap="none" normalizeH="0" baseline="0" dirty="0" smtClean="0">
                <a:ln>
                  <a:noFill/>
                </a:ln>
                <a:solidFill>
                  <a:srgbClr val="0C0E0D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Слово – эхо мысли.</a:t>
            </a:r>
            <a:endParaRPr kumimoji="0" lang="ru-RU" sz="7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15601792"/>
      </p:ext>
    </p:extLst>
  </p:cSld>
  <p:clrMapOvr>
    <a:masterClrMapping/>
  </p:clrMapOvr>
  <p:transition advTm="6564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Картинка 7 из 256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051" y="322467"/>
            <a:ext cx="3918909" cy="5122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99592" y="5517232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     К.Г. Паустовский</a:t>
            </a:r>
            <a:endParaRPr lang="ru-RU" dirty="0"/>
          </a:p>
        </p:txBody>
      </p:sp>
      <p:sp>
        <p:nvSpPr>
          <p:cNvPr id="9217" name="Rectangle 1"/>
          <p:cNvSpPr>
            <a:spLocks noChangeArrowheads="1"/>
          </p:cNvSpPr>
          <p:nvPr/>
        </p:nvSpPr>
        <p:spPr bwMode="auto">
          <a:xfrm>
            <a:off x="4572000" y="404664"/>
            <a:ext cx="4176464" cy="50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rgbClr val="0C0E0D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Многие русские слова сами по себе излучают поэзию, подобно тому, как драгоценные камни излучают таинственный блеск…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26070155"/>
      </p:ext>
    </p:extLst>
  </p:cSld>
  <p:clrMapOvr>
    <a:masterClrMapping/>
  </p:clrMapOvr>
  <p:transition advTm="7225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Картинка 2 из 605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186" y="419635"/>
            <a:ext cx="4089838" cy="5385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27584" y="5805264"/>
            <a:ext cx="2592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             М. Дудин</a:t>
            </a:r>
            <a:endParaRPr lang="ru-RU" dirty="0"/>
          </a:p>
        </p:txBody>
      </p:sp>
      <p:sp>
        <p:nvSpPr>
          <p:cNvPr id="8193" name="Rectangle 1"/>
          <p:cNvSpPr>
            <a:spLocks noChangeArrowheads="1"/>
          </p:cNvSpPr>
          <p:nvPr/>
        </p:nvSpPr>
        <p:spPr bwMode="auto">
          <a:xfrm>
            <a:off x="5148064" y="1136358"/>
            <a:ext cx="3600400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C0E0D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Глагол времён, мой гений, мой язык, Скрещение судеб и мужества народа…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92835169"/>
      </p:ext>
    </p:extLst>
  </p:cSld>
  <p:clrMapOvr>
    <a:masterClrMapping/>
  </p:clrMapOvr>
  <p:transition advTm="389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Картинка 1 из 92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523" y="476672"/>
            <a:ext cx="4471697" cy="4968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11560" y="5661248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                Л.Успенский</a:t>
            </a:r>
            <a:endParaRPr lang="ru-RU" dirty="0"/>
          </a:p>
        </p:txBody>
      </p:sp>
      <p:sp>
        <p:nvSpPr>
          <p:cNvPr id="7169" name="Rectangle 1"/>
          <p:cNvSpPr>
            <a:spLocks noChangeArrowheads="1"/>
          </p:cNvSpPr>
          <p:nvPr/>
        </p:nvSpPr>
        <p:spPr bwMode="auto">
          <a:xfrm>
            <a:off x="5292080" y="404664"/>
            <a:ext cx="3312368" cy="5693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C0E0D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Язык как море. У одного берега воды моря прозрачны и солоны, у другого – опреснены впадающей в него рекой и полны её мути. И всё это в одно и то же время, только в разных точках пространства.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48577933"/>
      </p:ext>
    </p:extLst>
  </p:cSld>
  <p:clrMapOvr>
    <a:masterClrMapping/>
  </p:clrMapOvr>
  <p:transition advTm="4261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Картинка 13 из 5553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725" y="476672"/>
            <a:ext cx="4090055" cy="511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83568" y="5589240"/>
            <a:ext cx="3096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                 В.Гюго</a:t>
            </a:r>
            <a:endParaRPr lang="ru-RU" dirty="0"/>
          </a:p>
        </p:txBody>
      </p:sp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4860032" y="764704"/>
            <a:ext cx="3852936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rgbClr val="0C0E0D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Великие поэты, как и высокие горы, имеют многочисленное эхо. Их песни повторяются на всех языках.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6202819"/>
      </p:ext>
    </p:extLst>
  </p:cSld>
  <p:clrMapOvr>
    <a:masterClrMapping/>
  </p:clrMapOvr>
  <p:transition advTm="5692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Картинка 15 из 3545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76672"/>
            <a:ext cx="3755243" cy="5184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331640" y="5805264"/>
            <a:ext cx="8290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 Данте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499992" y="836712"/>
            <a:ext cx="403244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«Самые жаркие угли в аду оставлены для тех, кто во времена величайших нравственных переломов сохранял нейтралитет" </a:t>
            </a:r>
            <a:endParaRPr lang="ru-RU" sz="32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80134423"/>
      </p:ext>
    </p:extLst>
  </p:cSld>
  <p:clrMapOvr>
    <a:masterClrMapping/>
  </p:clrMapOvr>
  <p:transition advTm="4727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Картинка 18 из 2451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516" y="548680"/>
            <a:ext cx="4824536" cy="4824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187624" y="5589240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         В.В.Маяковский</a:t>
            </a:r>
            <a:endParaRPr lang="ru-RU" dirty="0"/>
          </a:p>
        </p:txBody>
      </p:sp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5364088" y="1391290"/>
            <a:ext cx="3528392" cy="2800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400" b="0" i="0" u="none" strike="noStrike" cap="none" normalizeH="0" baseline="0" dirty="0" smtClean="0">
                <a:ln>
                  <a:noFill/>
                </a:ln>
                <a:solidFill>
                  <a:srgbClr val="0C0E0D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Слово – полководец человечьей силы.</a:t>
            </a:r>
            <a:endParaRPr kumimoji="0" lang="ru-RU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17653098"/>
      </p:ext>
    </p:extLst>
  </p:cSld>
  <p:clrMapOvr>
    <a:masterClrMapping/>
  </p:clrMapOvr>
  <p:transition advTm="3801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Картинка 13 из 830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700" y="260648"/>
            <a:ext cx="3839244" cy="5118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83568" y="5589240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      М.А.Шолохов</a:t>
            </a:r>
            <a:endParaRPr lang="ru-RU" dirty="0"/>
          </a:p>
        </p:txBody>
      </p:sp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5004048" y="1133356"/>
            <a:ext cx="3312368" cy="4462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C0E0D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Величайшее богатство народа – его язык! Тысячелетиями накапливаются и вечно живут в слове несметные сокровища человеческой мысли и 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C0E0D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опыта.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81853236"/>
      </p:ext>
    </p:extLst>
  </p:cSld>
  <p:clrMapOvr>
    <a:masterClrMapping/>
  </p:clrMapOvr>
  <p:transition advTm="4866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Картинка 1 из 297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452"/>
          <a:stretch>
            <a:fillRect/>
          </a:stretch>
        </p:blipFill>
        <p:spPr bwMode="auto">
          <a:xfrm>
            <a:off x="467544" y="332656"/>
            <a:ext cx="3744416" cy="4968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187624" y="5733256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      Л.В.Щерба</a:t>
            </a:r>
            <a:endParaRPr lang="ru-RU" dirty="0"/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4644008" y="908720"/>
            <a:ext cx="3779912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C0E0D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Нам, филологам, было, конечно, всегда понятно, что орфография есть вещь условная и меняющаяся во времени; но широкие круги грамотных людей считали её покоящейся на каких-то незыблемых основаниях.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63123469"/>
      </p:ext>
    </p:extLst>
  </p:cSld>
  <p:clrMapOvr>
    <a:masterClrMapping/>
  </p:clrMapOvr>
  <p:transition advTm="3129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Картинка 2 из 22291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754" y="260648"/>
            <a:ext cx="4542625" cy="532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99592" y="5661248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           В.И.Даль</a:t>
            </a:r>
            <a:endParaRPr lang="ru-RU" dirty="0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5292080" y="1118982"/>
            <a:ext cx="385192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C0E0D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*Язык есть вековой труд целого поколения.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5292080" y="2150130"/>
            <a:ext cx="3600400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C0E0D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*Язык не пойдёт в ногу с образованием, не будет отвечать современным потребностям, если не дадут ему выработаться из своего сока и корня, перебродить на своих дрожжах.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41495017"/>
      </p:ext>
    </p:extLst>
  </p:cSld>
  <p:clrMapOvr>
    <a:masterClrMapping/>
  </p:clrMapOvr>
  <p:transition advTm="2712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31774" y="836712"/>
            <a:ext cx="5880456" cy="415498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88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Спасибо </a:t>
            </a:r>
          </a:p>
          <a:p>
            <a:pPr algn="ctr"/>
            <a:r>
              <a:rPr lang="ru-RU" sz="8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з</a:t>
            </a:r>
            <a:r>
              <a:rPr lang="ru-RU" sz="88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а</a:t>
            </a:r>
          </a:p>
          <a:p>
            <a:pPr algn="ctr"/>
            <a:r>
              <a:rPr lang="ru-RU" sz="88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внимание!</a:t>
            </a:r>
            <a:endParaRPr lang="ru-RU" sz="88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advTm="1837"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1|1.8|1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1.4|1.3|1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1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|2|1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3|2.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1.4|1.8|5.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1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2.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|0.9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1.8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1.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1.4|4.4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1.4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1.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|1.2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9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1.3|3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1.5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1.4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1|1.2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|2.4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8|1.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0.9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1.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0.8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0.8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|0.8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1|0.9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1.4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0.8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0.7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7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1.5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0.7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0.8|1.9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heme/_rels/them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2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3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330</TotalTime>
  <Words>1206</Words>
  <Application>Microsoft Office PowerPoint</Application>
  <PresentationFormat>Экран (4:3)</PresentationFormat>
  <Paragraphs>113</Paragraphs>
  <Slides>39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39</vt:i4>
      </vt:variant>
    </vt:vector>
  </HeadingPairs>
  <TitlesOfParts>
    <vt:vector size="40" baseType="lpstr">
      <vt:lpstr>Трек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Учитель</dc:creator>
  <cp:lastModifiedBy>USER1</cp:lastModifiedBy>
  <cp:revision>29</cp:revision>
  <dcterms:created xsi:type="dcterms:W3CDTF">2012-04-23T05:41:06Z</dcterms:created>
  <dcterms:modified xsi:type="dcterms:W3CDTF">2017-10-17T07:15:31Z</dcterms:modified>
</cp:coreProperties>
</file>