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61" r:id="rId5"/>
    <p:sldId id="262" r:id="rId6"/>
    <p:sldId id="266" r:id="rId7"/>
    <p:sldId id="259" r:id="rId8"/>
    <p:sldId id="260" r:id="rId9"/>
    <p:sldId id="263" r:id="rId10"/>
    <p:sldId id="264" r:id="rId11"/>
    <p:sldId id="265" r:id="rId12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70" d="100"/>
          <a:sy n="70" d="100"/>
        </p:scale>
        <p:origin x="1386" y="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23D338E-A20C-41C1-B0EA-0D321F93B4A3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23.02.2016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123562C-6E74-45C4-B2BB-0551B3540F5C}" type="slidenum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5280787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C42799E-DF67-48C9-8907-6304F420C575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23.02.2016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ECDC861-17FE-4FED-A0D0-7AC9871E3F7C}" type="slidenum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7331412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Скругленный прямоугольник 3"/>
          <p:cNvSpPr/>
          <p:nvPr userDrawn="1"/>
        </p:nvSpPr>
        <p:spPr>
          <a:xfrm>
            <a:off x="250825" y="188913"/>
            <a:ext cx="8642350" cy="6480175"/>
          </a:xfrm>
          <a:prstGeom prst="roundRect">
            <a:avLst/>
          </a:prstGeom>
          <a:solidFill>
            <a:schemeClr val="bg1">
              <a:alpha val="69000"/>
            </a:schemeClr>
          </a:solidFill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>
              <a:solidFill>
                <a:prstClr val="white"/>
              </a:solidFill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494F20A-72AF-4EFD-8636-39D5FD3592D9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23.02.2016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24DCCB8-D65B-40DB-9FEE-4F77EA0DD333}" type="slidenum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7540051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3B3B82E-65A9-4BC5-B97D-9EF984B2ADB5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23.02.2016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59F60C5-AB83-4A9F-97C7-7D99A09BD255}" type="slidenum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3226916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CDE5672-4CDE-4569-B415-FDD7CC853F35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23.02.2016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0980E4B-5B31-48D5-B04B-CE441D91CCB4}" type="slidenum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3735663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A61512C-D03B-4FFE-BD2C-2E19F7E71CAA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23.02.2016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E5DBEEE-967C-47A2-BF9B-DF9AC3FD4592}" type="slidenum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3976355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283E119-CB1F-47FD-9B1A-2571D53E947D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23.02.2016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192A33F-E070-4F93-A65B-A6CF34F5955A}" type="slidenum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8299696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AE29823-4579-4793-A85B-3611BB4A5C62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23.02.2016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2B71470-015E-444E-950B-336EE9C7E78F}" type="slidenum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5628669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 smtClean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08685DB-BE90-449E-B7A7-1C576BEFC9E2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23.02.2016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75D3933-5ED9-4D61-AC73-15484152F5C1}" type="slidenum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8167337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8359CDA-F985-4678-8DF8-4455AA6A0643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23.02.2016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F87DA13-C8F8-4FC8-9253-DC632FF7EAE0}" type="slidenum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4017166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1F5327C-E6A5-4867-9E69-1D8B61C0D9B3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23.02.2016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54A9CB1-465E-4831-8C62-FE30B7771FE1}" type="slidenum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7621147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>
            <a:lum/>
          </a:blip>
          <a:srcRect/>
          <a:stretch>
            <a:fillRect t="-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Заголовок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1027" name="Текст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648B1EC1-C9E8-4366-9839-4159FA1E7FD4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23.02.2016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1CA9D81A-19CB-4914-B267-661496F8A59A}" type="slidenum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3313" name="Rectangle 1"/>
          <p:cNvSpPr>
            <a:spLocks noChangeArrowheads="1"/>
          </p:cNvSpPr>
          <p:nvPr userDrawn="1"/>
        </p:nvSpPr>
        <p:spPr bwMode="auto">
          <a:xfrm>
            <a:off x="0" y="6642100"/>
            <a:ext cx="1246188" cy="215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sz="800" dirty="0">
                <a:solidFill>
                  <a:prstClr val="white">
                    <a:lumMod val="95000"/>
                  </a:prstClr>
                </a:solidFill>
                <a:latin typeface="Arial" pitchFamily="34" charset="0"/>
                <a:ea typeface="Calibri" pitchFamily="34" charset="0"/>
                <a:cs typeface="Times New Roman" pitchFamily="18" charset="0"/>
              </a:rPr>
              <a:t>FokinaLida.75@mail.ru</a:t>
            </a:r>
            <a:endParaRPr lang="en-US" sz="800" dirty="0">
              <a:solidFill>
                <a:prstClr val="white">
                  <a:lumMod val="95000"/>
                </a:prst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Скругленный прямоугольник 7"/>
          <p:cNvSpPr/>
          <p:nvPr userDrawn="1"/>
        </p:nvSpPr>
        <p:spPr>
          <a:xfrm>
            <a:off x="179512" y="188640"/>
            <a:ext cx="8784976" cy="6552728"/>
          </a:xfrm>
          <a:prstGeom prst="roundRect">
            <a:avLst/>
          </a:prstGeom>
          <a:ln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ru-RU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751455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908720"/>
            <a:ext cx="7772400" cy="1470025"/>
          </a:xfrm>
        </p:spPr>
        <p:txBody>
          <a:bodyPr/>
          <a:lstStyle/>
          <a:p>
            <a:r>
              <a:rPr lang="ru-RU" dirty="0" smtClean="0"/>
              <a:t>Урок русского языка</a:t>
            </a:r>
            <a:br>
              <a:rPr lang="ru-RU" dirty="0" smtClean="0"/>
            </a:br>
            <a:r>
              <a:rPr lang="ru-RU" dirty="0" smtClean="0"/>
              <a:t>во 2 классе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2852936"/>
            <a:ext cx="6400800" cy="1752600"/>
          </a:xfrm>
        </p:spPr>
        <p:txBody>
          <a:bodyPr/>
          <a:lstStyle/>
          <a:p>
            <a:r>
              <a:rPr lang="ru-RU" dirty="0" smtClean="0">
                <a:solidFill>
                  <a:schemeClr val="tx1"/>
                </a:solidFill>
              </a:rPr>
              <a:t>Развитие речи: Обучающее сочинение по опорным словам (словарные слова)</a:t>
            </a:r>
            <a:endParaRPr lang="ru-RU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443926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Цель: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Обучение составлению связного рассказа с использованием словарных слов</a:t>
            </a:r>
          </a:p>
          <a:p>
            <a:r>
              <a:rPr lang="ru-RU" dirty="0" smtClean="0"/>
              <a:t>Развитие устной и письменной речи учащихся</a:t>
            </a:r>
          </a:p>
          <a:p>
            <a:r>
              <a:rPr lang="ru-RU" dirty="0" smtClean="0"/>
              <a:t>Развитие орфографической зоркости</a:t>
            </a:r>
          </a:p>
          <a:p>
            <a:r>
              <a:rPr lang="ru-RU" dirty="0" smtClean="0"/>
              <a:t>Пропаганда ЗОЖ 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0437835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Отдых в деревне.</a:t>
            </a:r>
            <a:endParaRPr lang="ru-RU" dirty="0"/>
          </a:p>
        </p:txBody>
      </p:sp>
      <p:pic>
        <p:nvPicPr>
          <p:cNvPr id="4" name="Объект 3" descr="http://illustrators.ru/uploads/illustration/image/566201/main_566201_original.jpg"/>
          <p:cNvPicPr>
            <a:picLocks noGrp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1772816"/>
            <a:ext cx="7704856" cy="4752528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66646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Части сочинения: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Вводная часть. </a:t>
            </a:r>
          </a:p>
          <a:p>
            <a:r>
              <a:rPr lang="ru-RU" dirty="0" smtClean="0"/>
              <a:t>Основная </a:t>
            </a:r>
            <a:r>
              <a:rPr lang="ru-RU" dirty="0"/>
              <a:t>часть. </a:t>
            </a:r>
            <a:endParaRPr lang="ru-RU" dirty="0" smtClean="0"/>
          </a:p>
          <a:p>
            <a:r>
              <a:rPr lang="ru-RU" dirty="0" smtClean="0"/>
              <a:t>Заключение</a:t>
            </a:r>
            <a:r>
              <a:rPr lang="ru-RU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4519586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Вводная часть – вступление. 1-2 предложения, которыми можно начать свой рассказ.</a:t>
            </a:r>
          </a:p>
          <a:p>
            <a:r>
              <a:rPr lang="ru-RU" dirty="0" smtClean="0"/>
              <a:t>Основная часть – раскрывает тему сочинения.</a:t>
            </a:r>
          </a:p>
          <a:p>
            <a:r>
              <a:rPr lang="ru-RU" dirty="0" smtClean="0"/>
              <a:t>Заключение – сделать вывод, подвести итог.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4151145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60648"/>
            <a:ext cx="8229600" cy="432048"/>
          </a:xfrm>
        </p:spPr>
        <p:txBody>
          <a:bodyPr/>
          <a:lstStyle/>
          <a:p>
            <a:r>
              <a:rPr lang="ru-RU" sz="3200" dirty="0" smtClean="0"/>
              <a:t>ФИЗМИНУТКА</a:t>
            </a:r>
            <a:endParaRPr lang="ru-RU" sz="32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23277" y="692696"/>
            <a:ext cx="8229600" cy="5976664"/>
          </a:xfrm>
        </p:spPr>
        <p:txBody>
          <a:bodyPr/>
          <a:lstStyle/>
          <a:p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Вышли уточки на луг:</a:t>
            </a:r>
          </a:p>
          <a:p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Кря -кря-кря</a:t>
            </a:r>
            <a: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! (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Шагом на месте)</a:t>
            </a:r>
          </a:p>
          <a:p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Пролетел весёлый жук:</a:t>
            </a:r>
          </a:p>
          <a:p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Ж-ж-ж</a:t>
            </a:r>
            <a: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! (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Взмахи руками.)</a:t>
            </a:r>
          </a:p>
          <a:p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Гуси шеи выгибают:</a:t>
            </a:r>
          </a:p>
          <a:p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Га-га-га</a:t>
            </a:r>
            <a: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! (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Круговые вращения головой.)</a:t>
            </a:r>
          </a:p>
          <a:p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Клювом перья расправляют</a:t>
            </a:r>
            <a: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 (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Повороты туловища влево и вправо.)</a:t>
            </a:r>
          </a:p>
          <a:p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Ветер ветки раскачал</a:t>
            </a:r>
            <a: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(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Покачивания поднятыми вверх руками.)</a:t>
            </a:r>
          </a:p>
          <a:p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Шарик тоже зарычал:</a:t>
            </a:r>
          </a:p>
          <a:p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Р- р -р</a:t>
            </a:r>
            <a: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! ( 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Руки на поясе, наклон вперёд смотреть перед собой.)</a:t>
            </a:r>
          </a:p>
          <a:p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Зашептал в реке камыш:</a:t>
            </a:r>
          </a:p>
          <a:p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Ш –ш –ш</a:t>
            </a:r>
            <a: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! (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Руки вверх, потянуться.)</a:t>
            </a:r>
          </a:p>
          <a:p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 опять настала тишь:</a:t>
            </a:r>
          </a:p>
          <a:p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Ш –ш </a:t>
            </a:r>
            <a:r>
              <a:rPr lang="ru-RU" sz="2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ш</a:t>
            </a:r>
            <a: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! (Сесть за парту.)</a:t>
            </a:r>
          </a:p>
          <a:p>
            <a:endParaRPr lang="ru-RU" sz="2200" dirty="0"/>
          </a:p>
        </p:txBody>
      </p:sp>
    </p:spTree>
    <p:extLst>
      <p:ext uri="{BB962C8B-B14F-4D97-AF65-F5344CB8AC3E}">
        <p14:creationId xmlns:p14="http://schemas.microsoft.com/office/powerpoint/2010/main" val="123495869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Словарные слова: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ctr">
              <a:buNone/>
            </a:pPr>
            <a:r>
              <a:rPr lang="ru-RU" dirty="0" smtClean="0"/>
              <a:t>д</a:t>
            </a:r>
            <a:r>
              <a:rPr lang="ru-RU" dirty="0" smtClean="0">
                <a:solidFill>
                  <a:srgbClr val="FF0000"/>
                </a:solidFill>
              </a:rPr>
              <a:t>е</a:t>
            </a:r>
            <a:r>
              <a:rPr lang="ru-RU" dirty="0" smtClean="0"/>
              <a:t>ревня</a:t>
            </a:r>
          </a:p>
          <a:p>
            <a:pPr marL="0" indent="0" algn="ctr">
              <a:buNone/>
            </a:pPr>
            <a:r>
              <a:rPr lang="ru-RU" dirty="0" smtClean="0"/>
              <a:t>п</a:t>
            </a:r>
            <a:r>
              <a:rPr lang="ru-RU" dirty="0" smtClean="0">
                <a:solidFill>
                  <a:srgbClr val="FF0000"/>
                </a:solidFill>
              </a:rPr>
              <a:t>е</a:t>
            </a:r>
            <a:r>
              <a:rPr lang="ru-RU" dirty="0" smtClean="0"/>
              <a:t>тух</a:t>
            </a:r>
          </a:p>
          <a:p>
            <a:pPr marL="0" indent="0" algn="ctr">
              <a:buNone/>
            </a:pPr>
            <a:r>
              <a:rPr lang="ru-RU" dirty="0" smtClean="0"/>
              <a:t>к</a:t>
            </a:r>
            <a:r>
              <a:rPr lang="ru-RU" dirty="0" smtClean="0">
                <a:solidFill>
                  <a:srgbClr val="FF0000"/>
                </a:solidFill>
              </a:rPr>
              <a:t>о</a:t>
            </a:r>
            <a:r>
              <a:rPr lang="ru-RU" dirty="0" smtClean="0"/>
              <a:t>рова</a:t>
            </a:r>
          </a:p>
          <a:p>
            <a:pPr marL="0" indent="0" algn="ctr">
              <a:buNone/>
            </a:pPr>
            <a:r>
              <a:rPr lang="ru-RU" dirty="0" smtClean="0"/>
              <a:t>м</a:t>
            </a:r>
            <a:r>
              <a:rPr lang="ru-RU" dirty="0" smtClean="0">
                <a:solidFill>
                  <a:srgbClr val="FF0000"/>
                </a:solidFill>
              </a:rPr>
              <a:t>о</a:t>
            </a:r>
            <a:r>
              <a:rPr lang="ru-RU" dirty="0" smtClean="0"/>
              <a:t>л</a:t>
            </a:r>
            <a:r>
              <a:rPr lang="ru-RU" u="sng" dirty="0" smtClean="0"/>
              <a:t>о</a:t>
            </a:r>
            <a:r>
              <a:rPr lang="ru-RU" dirty="0" smtClean="0"/>
              <a:t>ко</a:t>
            </a:r>
          </a:p>
          <a:p>
            <a:pPr marL="0" indent="0" algn="ctr">
              <a:buNone/>
            </a:pPr>
            <a:r>
              <a:rPr lang="ru-RU" dirty="0" smtClean="0"/>
              <a:t>ж</a:t>
            </a:r>
            <a:r>
              <a:rPr lang="ru-RU" dirty="0" smtClean="0">
                <a:solidFill>
                  <a:srgbClr val="FF0000"/>
                </a:solidFill>
              </a:rPr>
              <a:t>е</a:t>
            </a:r>
            <a:r>
              <a:rPr lang="ru-RU" dirty="0" smtClean="0"/>
              <a:t>р</a:t>
            </a:r>
            <a:r>
              <a:rPr lang="ru-RU" dirty="0" smtClean="0">
                <a:solidFill>
                  <a:srgbClr val="FF0000"/>
                </a:solidFill>
              </a:rPr>
              <a:t>е</a:t>
            </a:r>
            <a:r>
              <a:rPr lang="ru-RU" dirty="0" smtClean="0"/>
              <a:t>бён</a:t>
            </a:r>
            <a:r>
              <a:rPr lang="ru-RU" dirty="0" smtClean="0">
                <a:solidFill>
                  <a:srgbClr val="FF0000"/>
                </a:solidFill>
              </a:rPr>
              <a:t>о</a:t>
            </a:r>
            <a:r>
              <a:rPr lang="ru-RU" dirty="0" smtClean="0"/>
              <a:t>к</a:t>
            </a:r>
          </a:p>
          <a:p>
            <a:pPr marL="0" indent="0" algn="ctr">
              <a:buNone/>
            </a:pPr>
            <a:r>
              <a:rPr lang="ru-RU" dirty="0" smtClean="0"/>
              <a:t>с</a:t>
            </a:r>
            <a:r>
              <a:rPr lang="ru-RU" dirty="0" smtClean="0">
                <a:solidFill>
                  <a:srgbClr val="FF0000"/>
                </a:solidFill>
              </a:rPr>
              <a:t>о</a:t>
            </a:r>
            <a:r>
              <a:rPr lang="ru-RU" dirty="0" smtClean="0"/>
              <a:t>бака</a:t>
            </a:r>
          </a:p>
          <a:p>
            <a:pPr marL="0" indent="0" algn="ctr">
              <a:buNone/>
            </a:pPr>
            <a:r>
              <a:rPr lang="ru-RU" dirty="0" smtClean="0"/>
              <a:t>х</a:t>
            </a:r>
            <a:r>
              <a:rPr lang="ru-RU" dirty="0" smtClean="0">
                <a:solidFill>
                  <a:srgbClr val="FF0000"/>
                </a:solidFill>
              </a:rPr>
              <a:t>о</a:t>
            </a:r>
            <a:r>
              <a:rPr lang="ru-RU" dirty="0" smtClean="0"/>
              <a:t>р</a:t>
            </a:r>
            <a:r>
              <a:rPr lang="ru-RU" u="sng" dirty="0" smtClean="0"/>
              <a:t>о</a:t>
            </a:r>
            <a:r>
              <a:rPr lang="ru-RU" dirty="0" smtClean="0"/>
              <a:t>шо 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0855765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У бабушки в деревне.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8363272" cy="4525963"/>
          </a:xfrm>
        </p:spPr>
        <p:txBody>
          <a:bodyPr/>
          <a:lstStyle/>
          <a:p>
            <a:r>
              <a:rPr lang="ru-RU" dirty="0" smtClean="0"/>
              <a:t>Лет</a:t>
            </a:r>
            <a:r>
              <a:rPr lang="ru-RU" dirty="0" smtClean="0">
                <a:solidFill>
                  <a:srgbClr val="FF0000"/>
                </a:solidFill>
              </a:rPr>
              <a:t>о</a:t>
            </a:r>
            <a:r>
              <a:rPr lang="ru-RU" dirty="0" smtClean="0"/>
              <a:t>м я ж</a:t>
            </a:r>
            <a:r>
              <a:rPr lang="ru-RU" dirty="0" smtClean="0">
                <a:solidFill>
                  <a:srgbClr val="FF0000"/>
                </a:solidFill>
              </a:rPr>
              <a:t>и</a:t>
            </a:r>
            <a:r>
              <a:rPr lang="ru-RU" dirty="0" smtClean="0"/>
              <a:t>л </a:t>
            </a:r>
            <a:r>
              <a:rPr lang="ru-RU" dirty="0" smtClean="0">
                <a:solidFill>
                  <a:srgbClr val="FF0000"/>
                </a:solidFill>
              </a:rPr>
              <a:t>у</a:t>
            </a:r>
            <a:r>
              <a:rPr lang="ru-RU" dirty="0" smtClean="0"/>
              <a:t> бабушк</a:t>
            </a:r>
            <a:r>
              <a:rPr lang="ru-RU" dirty="0" smtClean="0">
                <a:solidFill>
                  <a:srgbClr val="FF0000"/>
                </a:solidFill>
              </a:rPr>
              <a:t>и</a:t>
            </a:r>
            <a:r>
              <a:rPr lang="ru-RU" dirty="0" smtClean="0"/>
              <a:t> </a:t>
            </a:r>
            <a:r>
              <a:rPr lang="ru-RU" dirty="0" smtClean="0">
                <a:solidFill>
                  <a:srgbClr val="FF0000"/>
                </a:solidFill>
              </a:rPr>
              <a:t>в</a:t>
            </a:r>
            <a:r>
              <a:rPr lang="ru-RU" dirty="0" smtClean="0"/>
              <a:t> д</a:t>
            </a:r>
            <a:r>
              <a:rPr lang="ru-RU" dirty="0" smtClean="0">
                <a:solidFill>
                  <a:srgbClr val="FF0000"/>
                </a:solidFill>
              </a:rPr>
              <a:t>е</a:t>
            </a:r>
            <a:r>
              <a:rPr lang="ru-RU" dirty="0" smtClean="0"/>
              <a:t>ревн</a:t>
            </a:r>
            <a:r>
              <a:rPr lang="ru-RU" dirty="0" smtClean="0">
                <a:solidFill>
                  <a:srgbClr val="FF0000"/>
                </a:solidFill>
              </a:rPr>
              <a:t>е</a:t>
            </a:r>
            <a:r>
              <a:rPr lang="ru-RU" dirty="0" smtClean="0"/>
              <a:t>.</a:t>
            </a:r>
          </a:p>
          <a:p>
            <a:r>
              <a:rPr lang="ru-RU" dirty="0" smtClean="0"/>
              <a:t>Мне нрав</a:t>
            </a:r>
            <a:r>
              <a:rPr lang="ru-RU" dirty="0" smtClean="0">
                <a:solidFill>
                  <a:srgbClr val="FF0000"/>
                </a:solidFill>
              </a:rPr>
              <a:t>ится</a:t>
            </a:r>
            <a:r>
              <a:rPr lang="ru-RU" dirty="0" smtClean="0"/>
              <a:t> быват</a:t>
            </a:r>
            <a:r>
              <a:rPr lang="ru-RU" dirty="0" smtClean="0">
                <a:solidFill>
                  <a:srgbClr val="FF0000"/>
                </a:solidFill>
              </a:rPr>
              <a:t>ь</a:t>
            </a:r>
            <a:r>
              <a:rPr lang="ru-RU" dirty="0" smtClean="0"/>
              <a:t> там.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2632773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uiExpand="1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Утро в деревне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8219256" cy="4525963"/>
          </a:xfrm>
        </p:spPr>
        <p:txBody>
          <a:bodyPr>
            <a:normAutofit/>
          </a:bodyPr>
          <a:lstStyle/>
          <a:p>
            <a:r>
              <a:rPr lang="ru-RU" sz="3200" dirty="0" smtClean="0"/>
              <a:t> Ран</a:t>
            </a:r>
            <a:r>
              <a:rPr lang="ru-RU" sz="3200" dirty="0" smtClean="0">
                <a:solidFill>
                  <a:srgbClr val="FF0000"/>
                </a:solidFill>
              </a:rPr>
              <a:t>о</a:t>
            </a:r>
            <a:r>
              <a:rPr lang="ru-RU" sz="3200" dirty="0" smtClean="0"/>
              <a:t> утр</a:t>
            </a:r>
            <a:r>
              <a:rPr lang="ru-RU" sz="3200" dirty="0" smtClean="0">
                <a:solidFill>
                  <a:srgbClr val="FF0000"/>
                </a:solidFill>
              </a:rPr>
              <a:t>о</a:t>
            </a:r>
            <a:r>
              <a:rPr lang="ru-RU" sz="3200" dirty="0" smtClean="0"/>
              <a:t>м м</a:t>
            </a:r>
            <a:r>
              <a:rPr lang="ru-RU" sz="3200" dirty="0" smtClean="0">
                <a:solidFill>
                  <a:srgbClr val="FF0000"/>
                </a:solidFill>
              </a:rPr>
              <a:t>е</a:t>
            </a:r>
            <a:r>
              <a:rPr lang="ru-RU" sz="3200" dirty="0" smtClean="0"/>
              <a:t>ня будили п</a:t>
            </a:r>
            <a:r>
              <a:rPr lang="ru-RU" sz="3200" dirty="0" smtClean="0">
                <a:solidFill>
                  <a:srgbClr val="FF0000"/>
                </a:solidFill>
              </a:rPr>
              <a:t>е</a:t>
            </a:r>
            <a:r>
              <a:rPr lang="ru-RU" sz="3200" dirty="0" smtClean="0"/>
              <a:t>тухи.</a:t>
            </a:r>
          </a:p>
          <a:p>
            <a:r>
              <a:rPr lang="ru-RU" sz="3200" dirty="0" smtClean="0"/>
              <a:t> Бабушка д</a:t>
            </a:r>
            <a:r>
              <a:rPr lang="ru-RU" sz="3200" dirty="0" smtClean="0">
                <a:solidFill>
                  <a:srgbClr val="FF0000"/>
                </a:solidFill>
              </a:rPr>
              <a:t>о</a:t>
            </a:r>
            <a:r>
              <a:rPr lang="ru-RU" sz="3200" dirty="0" smtClean="0"/>
              <a:t>ила к</a:t>
            </a:r>
            <a:r>
              <a:rPr lang="ru-RU" sz="3200" dirty="0" smtClean="0">
                <a:solidFill>
                  <a:srgbClr val="FF0000"/>
                </a:solidFill>
              </a:rPr>
              <a:t>о</a:t>
            </a:r>
            <a:r>
              <a:rPr lang="ru-RU" sz="3200" dirty="0" smtClean="0"/>
              <a:t>рову.</a:t>
            </a:r>
          </a:p>
          <a:p>
            <a:r>
              <a:rPr lang="ru-RU" sz="3200" dirty="0" smtClean="0"/>
              <a:t> Я пил парно</a:t>
            </a:r>
            <a:r>
              <a:rPr lang="ru-RU" sz="3200" dirty="0" smtClean="0">
                <a:solidFill>
                  <a:srgbClr val="FF0000"/>
                </a:solidFill>
              </a:rPr>
              <a:t>е</a:t>
            </a:r>
            <a:r>
              <a:rPr lang="ru-RU" sz="3200" dirty="0" smtClean="0"/>
              <a:t> м</a:t>
            </a:r>
            <a:r>
              <a:rPr lang="ru-RU" sz="3200" dirty="0" smtClean="0">
                <a:solidFill>
                  <a:srgbClr val="FF0000"/>
                </a:solidFill>
              </a:rPr>
              <a:t>о</a:t>
            </a:r>
            <a:r>
              <a:rPr lang="ru-RU" sz="3200" dirty="0" smtClean="0"/>
              <a:t>локо.</a:t>
            </a:r>
          </a:p>
          <a:p>
            <a:r>
              <a:rPr lang="ru-RU" sz="3200" dirty="0" smtClean="0"/>
              <a:t> </a:t>
            </a:r>
            <a:r>
              <a:rPr lang="ru-RU" sz="3200" dirty="0" smtClean="0">
                <a:solidFill>
                  <a:srgbClr val="FF0000"/>
                </a:solidFill>
              </a:rPr>
              <a:t>О</a:t>
            </a:r>
            <a:r>
              <a:rPr lang="ru-RU" sz="3200" dirty="0" smtClean="0"/>
              <a:t>но оч</a:t>
            </a:r>
            <a:r>
              <a:rPr lang="ru-RU" sz="3200" dirty="0" smtClean="0">
                <a:solidFill>
                  <a:srgbClr val="FF0000"/>
                </a:solidFill>
              </a:rPr>
              <a:t>е</a:t>
            </a:r>
            <a:r>
              <a:rPr lang="ru-RU" sz="3200" dirty="0" smtClean="0"/>
              <a:t>н</a:t>
            </a:r>
            <a:r>
              <a:rPr lang="ru-RU" sz="3200" dirty="0" smtClean="0">
                <a:solidFill>
                  <a:srgbClr val="FF0000"/>
                </a:solidFill>
              </a:rPr>
              <a:t>ь</a:t>
            </a:r>
            <a:r>
              <a:rPr lang="ru-RU" sz="3200" dirty="0" smtClean="0"/>
              <a:t> вкусн</a:t>
            </a:r>
            <a:r>
              <a:rPr lang="ru-RU" sz="3200" dirty="0" smtClean="0">
                <a:solidFill>
                  <a:srgbClr val="FF0000"/>
                </a:solidFill>
              </a:rPr>
              <a:t>ое</a:t>
            </a:r>
            <a:r>
              <a:rPr lang="ru-RU" sz="3200" dirty="0" smtClean="0"/>
              <a:t> и п</a:t>
            </a:r>
            <a:r>
              <a:rPr lang="ru-RU" sz="3200" dirty="0" smtClean="0">
                <a:solidFill>
                  <a:srgbClr val="FF0000"/>
                </a:solidFill>
              </a:rPr>
              <a:t>о</a:t>
            </a:r>
            <a:r>
              <a:rPr lang="ru-RU" sz="3200" dirty="0" smtClean="0"/>
              <a:t>лезн</a:t>
            </a:r>
            <a:r>
              <a:rPr lang="ru-RU" sz="3200" dirty="0" smtClean="0">
                <a:solidFill>
                  <a:srgbClr val="FF0000"/>
                </a:solidFill>
              </a:rPr>
              <a:t>ое</a:t>
            </a:r>
            <a:r>
              <a:rPr lang="ru-RU" sz="3200" dirty="0" smtClean="0"/>
              <a:t>.</a:t>
            </a:r>
          </a:p>
          <a:p>
            <a:r>
              <a:rPr lang="ru-RU" sz="3200" dirty="0" smtClean="0"/>
              <a:t> </a:t>
            </a:r>
            <a:r>
              <a:rPr lang="ru-RU" sz="3200" dirty="0" smtClean="0">
                <a:solidFill>
                  <a:srgbClr val="FF0000"/>
                </a:solidFill>
              </a:rPr>
              <a:t>По</a:t>
            </a:r>
            <a:r>
              <a:rPr lang="ru-RU" sz="3200" dirty="0" smtClean="0"/>
              <a:t> дв</a:t>
            </a:r>
            <a:r>
              <a:rPr lang="ru-RU" sz="3200" dirty="0" smtClean="0">
                <a:solidFill>
                  <a:srgbClr val="FF0000"/>
                </a:solidFill>
              </a:rPr>
              <a:t>о</a:t>
            </a:r>
            <a:r>
              <a:rPr lang="ru-RU" sz="3200" dirty="0" smtClean="0"/>
              <a:t>ру бегал ж</a:t>
            </a:r>
            <a:r>
              <a:rPr lang="ru-RU" sz="3200" dirty="0" smtClean="0">
                <a:solidFill>
                  <a:srgbClr val="FF0000"/>
                </a:solidFill>
              </a:rPr>
              <a:t>е</a:t>
            </a:r>
            <a:r>
              <a:rPr lang="ru-RU" sz="3200" dirty="0" smtClean="0"/>
              <a:t>р</a:t>
            </a:r>
            <a:r>
              <a:rPr lang="ru-RU" sz="3200" dirty="0" smtClean="0">
                <a:solidFill>
                  <a:srgbClr val="FF0000"/>
                </a:solidFill>
              </a:rPr>
              <a:t>е</a:t>
            </a:r>
            <a:r>
              <a:rPr lang="ru-RU" sz="3200" dirty="0" smtClean="0"/>
              <a:t>бён</a:t>
            </a:r>
            <a:r>
              <a:rPr lang="ru-RU" sz="3200" dirty="0" smtClean="0">
                <a:solidFill>
                  <a:srgbClr val="FF0000"/>
                </a:solidFill>
              </a:rPr>
              <a:t>о</a:t>
            </a:r>
            <a:r>
              <a:rPr lang="ru-RU" sz="3200" dirty="0" smtClean="0"/>
              <a:t>к.</a:t>
            </a:r>
          </a:p>
          <a:p>
            <a:r>
              <a:rPr lang="ru-RU" sz="3200" dirty="0" smtClean="0"/>
              <a:t> </a:t>
            </a:r>
            <a:r>
              <a:rPr lang="ru-RU" sz="3200" dirty="0" smtClean="0">
                <a:solidFill>
                  <a:srgbClr val="FF0000"/>
                </a:solidFill>
              </a:rPr>
              <a:t>На</a:t>
            </a:r>
            <a:r>
              <a:rPr lang="ru-RU" sz="3200" dirty="0" smtClean="0"/>
              <a:t> н</a:t>
            </a:r>
            <a:r>
              <a:rPr lang="ru-RU" sz="3200" dirty="0" smtClean="0">
                <a:solidFill>
                  <a:srgbClr val="FF0000"/>
                </a:solidFill>
              </a:rPr>
              <a:t>е</a:t>
            </a:r>
            <a:r>
              <a:rPr lang="ru-RU" sz="3200" dirty="0" smtClean="0"/>
              <a:t>го ла</a:t>
            </a:r>
            <a:r>
              <a:rPr lang="ru-RU" sz="3200" dirty="0" smtClean="0">
                <a:solidFill>
                  <a:srgbClr val="FF0000"/>
                </a:solidFill>
              </a:rPr>
              <a:t>я</a:t>
            </a:r>
            <a:r>
              <a:rPr lang="ru-RU" sz="3200" dirty="0" smtClean="0"/>
              <a:t>ла с</a:t>
            </a:r>
            <a:r>
              <a:rPr lang="ru-RU" sz="3200" dirty="0" smtClean="0">
                <a:solidFill>
                  <a:srgbClr val="FF0000"/>
                </a:solidFill>
              </a:rPr>
              <a:t>о</a:t>
            </a:r>
            <a:r>
              <a:rPr lang="ru-RU" sz="3200" dirty="0" smtClean="0"/>
              <a:t>бака.</a:t>
            </a:r>
          </a:p>
          <a:p>
            <a:r>
              <a:rPr lang="ru-RU" sz="3200" dirty="0" smtClean="0"/>
              <a:t> </a:t>
            </a:r>
            <a:r>
              <a:rPr lang="ru-RU" sz="3200" dirty="0" smtClean="0">
                <a:solidFill>
                  <a:srgbClr val="FF0000"/>
                </a:solidFill>
              </a:rPr>
              <a:t>О</a:t>
            </a:r>
            <a:r>
              <a:rPr lang="ru-RU" sz="3200" dirty="0" smtClean="0"/>
              <a:t>на тож</a:t>
            </a:r>
            <a:r>
              <a:rPr lang="ru-RU" sz="3200" dirty="0" smtClean="0">
                <a:solidFill>
                  <a:srgbClr val="FF0000"/>
                </a:solidFill>
              </a:rPr>
              <a:t>е</a:t>
            </a:r>
            <a:r>
              <a:rPr lang="ru-RU" sz="3200" dirty="0" smtClean="0"/>
              <a:t> х</a:t>
            </a:r>
            <a:r>
              <a:rPr lang="ru-RU" sz="3200" dirty="0" smtClean="0">
                <a:solidFill>
                  <a:srgbClr val="FF0000"/>
                </a:solidFill>
              </a:rPr>
              <a:t>о</a:t>
            </a:r>
            <a:r>
              <a:rPr lang="ru-RU" sz="3200" dirty="0" smtClean="0"/>
              <a:t>тела п</a:t>
            </a:r>
            <a:r>
              <a:rPr lang="ru-RU" sz="3200" dirty="0" smtClean="0">
                <a:solidFill>
                  <a:srgbClr val="FF0000"/>
                </a:solidFill>
              </a:rPr>
              <a:t>о</a:t>
            </a:r>
            <a:r>
              <a:rPr lang="ru-RU" sz="3200" dirty="0" smtClean="0"/>
              <a:t>бегат</a:t>
            </a:r>
            <a:r>
              <a:rPr lang="ru-RU" sz="3200" dirty="0" smtClean="0">
                <a:solidFill>
                  <a:srgbClr val="FF0000"/>
                </a:solidFill>
              </a:rPr>
              <a:t>ь</a:t>
            </a:r>
            <a:r>
              <a:rPr lang="ru-RU" sz="3200" dirty="0" smtClean="0"/>
              <a:t>.</a:t>
            </a:r>
            <a:endParaRPr lang="ru-RU" sz="3200" dirty="0"/>
          </a:p>
        </p:txBody>
      </p:sp>
    </p:spTree>
    <p:extLst>
      <p:ext uri="{BB962C8B-B14F-4D97-AF65-F5344CB8AC3E}">
        <p14:creationId xmlns:p14="http://schemas.microsoft.com/office/powerpoint/2010/main" val="21532935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uiExpand="1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Хорошо в деревне!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Х</a:t>
            </a:r>
            <a:r>
              <a:rPr lang="ru-RU" dirty="0" smtClean="0">
                <a:solidFill>
                  <a:srgbClr val="FF0000"/>
                </a:solidFill>
              </a:rPr>
              <a:t>о</a:t>
            </a:r>
            <a:r>
              <a:rPr lang="ru-RU" dirty="0" smtClean="0"/>
              <a:t>р</a:t>
            </a:r>
            <a:r>
              <a:rPr lang="ru-RU" dirty="0" smtClean="0">
                <a:solidFill>
                  <a:srgbClr val="FF0000"/>
                </a:solidFill>
              </a:rPr>
              <a:t>о</a:t>
            </a:r>
            <a:r>
              <a:rPr lang="ru-RU" dirty="0" smtClean="0"/>
              <a:t>шо </a:t>
            </a:r>
            <a:r>
              <a:rPr lang="ru-RU" dirty="0" smtClean="0">
                <a:solidFill>
                  <a:srgbClr val="FF0000"/>
                </a:solidFill>
              </a:rPr>
              <a:t>в</a:t>
            </a:r>
            <a:r>
              <a:rPr lang="ru-RU" dirty="0" smtClean="0"/>
              <a:t> д</a:t>
            </a:r>
            <a:r>
              <a:rPr lang="ru-RU" dirty="0" smtClean="0">
                <a:solidFill>
                  <a:srgbClr val="FF0000"/>
                </a:solidFill>
              </a:rPr>
              <a:t>е</a:t>
            </a:r>
            <a:r>
              <a:rPr lang="ru-RU" dirty="0" smtClean="0"/>
              <a:t>ревн</a:t>
            </a:r>
            <a:r>
              <a:rPr lang="ru-RU" dirty="0" smtClean="0">
                <a:solidFill>
                  <a:srgbClr val="FF0000"/>
                </a:solidFill>
              </a:rPr>
              <a:t>е</a:t>
            </a:r>
            <a:r>
              <a:rPr lang="ru-RU" dirty="0" smtClean="0"/>
              <a:t> лет</a:t>
            </a:r>
            <a:r>
              <a:rPr lang="ru-RU" dirty="0" smtClean="0">
                <a:solidFill>
                  <a:srgbClr val="FF0000"/>
                </a:solidFill>
              </a:rPr>
              <a:t>о</a:t>
            </a:r>
            <a:r>
              <a:rPr lang="ru-RU" dirty="0" smtClean="0"/>
              <a:t>м!</a:t>
            </a:r>
          </a:p>
          <a:p>
            <a:endParaRPr lang="ru-RU" dirty="0"/>
          </a:p>
        </p:txBody>
      </p:sp>
      <p:pic>
        <p:nvPicPr>
          <p:cNvPr id="4" name="Рисунок 3" descr="http://i11.pixs.ru/storage/8/6/9/06992048c3_4077891_17467869.jpg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7704" y="2492896"/>
            <a:ext cx="5490492" cy="3811756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6517763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2002" y="116632"/>
            <a:ext cx="8229600" cy="1143000"/>
          </a:xfrm>
        </p:spPr>
        <p:txBody>
          <a:bodyPr/>
          <a:lstStyle/>
          <a:p>
            <a:r>
              <a:rPr lang="ru-RU" dirty="0">
                <a:solidFill>
                  <a:srgbClr val="FF0000"/>
                </a:solidFill>
              </a:rPr>
              <a:t>Критерии оценивания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2002" y="1124744"/>
            <a:ext cx="8229600" cy="4525963"/>
          </a:xfrm>
        </p:spPr>
        <p:txBody>
          <a:bodyPr>
            <a:normAutofit fontScale="85000" lnSpcReduction="10000"/>
          </a:bodyPr>
          <a:lstStyle/>
          <a:p>
            <a:r>
              <a:rPr lang="ru-RU" dirty="0">
                <a:solidFill>
                  <a:srgbClr val="FF0000"/>
                </a:solidFill>
              </a:rPr>
              <a:t>«5» - </a:t>
            </a:r>
            <a:r>
              <a:rPr lang="ru-RU" dirty="0"/>
              <a:t>тема раскрыта, текст составлен последовательно, нет фактических ошибок, предложения построены правильно (допускается 1 речевая неточность)</a:t>
            </a:r>
          </a:p>
          <a:p>
            <a:r>
              <a:rPr lang="ru-RU" dirty="0">
                <a:solidFill>
                  <a:srgbClr val="FF0000"/>
                </a:solidFill>
              </a:rPr>
              <a:t>«4» - </a:t>
            </a:r>
            <a:r>
              <a:rPr lang="ru-RU" dirty="0"/>
              <a:t>тема раскрыта, но имеются незначительные нарушения последовательности изложения мыслей, имеются 2-3 речевые неточности </a:t>
            </a:r>
          </a:p>
          <a:p>
            <a:r>
              <a:rPr lang="ru-RU" dirty="0">
                <a:solidFill>
                  <a:srgbClr val="FF0000"/>
                </a:solidFill>
              </a:rPr>
              <a:t>«3» </a:t>
            </a:r>
            <a:r>
              <a:rPr lang="ru-RU" dirty="0"/>
              <a:t>- допущены отдельные нарушения в последовательности изложения мыслей, допускаются не более 5 речевых недочётов, беден словарь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2822747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theme/theme1.xml><?xml version="1.0" encoding="utf-8"?>
<a:theme xmlns:a="http://schemas.openxmlformats.org/drawingml/2006/main" name="1_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355</TotalTime>
  <Words>338</Words>
  <Application>Microsoft Office PowerPoint</Application>
  <PresentationFormat>Экран (4:3)</PresentationFormat>
  <Paragraphs>55</Paragraphs>
  <Slides>11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11</vt:i4>
      </vt:variant>
    </vt:vector>
  </HeadingPairs>
  <TitlesOfParts>
    <vt:vector size="15" baseType="lpstr">
      <vt:lpstr>Arial</vt:lpstr>
      <vt:lpstr>Calibri</vt:lpstr>
      <vt:lpstr>Times New Roman</vt:lpstr>
      <vt:lpstr>1_Тема Office</vt:lpstr>
      <vt:lpstr>Урок русского языка во 2 классе</vt:lpstr>
      <vt:lpstr>Цель:</vt:lpstr>
      <vt:lpstr>Отдых в деревне.</vt:lpstr>
      <vt:lpstr>Части сочинения:</vt:lpstr>
      <vt:lpstr>Презентация PowerPoint</vt:lpstr>
      <vt:lpstr>ФИЗМИНУТКА</vt:lpstr>
      <vt:lpstr>Словарные слова:</vt:lpstr>
      <vt:lpstr>У бабушки в деревне.</vt:lpstr>
      <vt:lpstr>Утро в деревне</vt:lpstr>
      <vt:lpstr>Хорошо в деревне!</vt:lpstr>
      <vt:lpstr>Критерии оценивания</vt:lpstr>
    </vt:vector>
  </TitlesOfParts>
  <Company>SPecialiST RePack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Урок русского языка во 2 классе</dc:title>
  <dc:creator>Sergey</dc:creator>
  <cp:lastModifiedBy>Sergey</cp:lastModifiedBy>
  <cp:revision>19</cp:revision>
  <dcterms:created xsi:type="dcterms:W3CDTF">2016-01-21T00:40:01Z</dcterms:created>
  <dcterms:modified xsi:type="dcterms:W3CDTF">2016-02-22T23:49:32Z</dcterms:modified>
</cp:coreProperties>
</file>