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6"/>
  </p:notesMasterIdLst>
  <p:handoutMasterIdLst>
    <p:handoutMasterId r:id="rId37"/>
  </p:handoutMasterIdLst>
  <p:sldIdLst>
    <p:sldId id="302" r:id="rId4"/>
    <p:sldId id="305" r:id="rId5"/>
    <p:sldId id="306" r:id="rId6"/>
    <p:sldId id="303" r:id="rId7"/>
    <p:sldId id="260" r:id="rId8"/>
    <p:sldId id="261" r:id="rId9"/>
    <p:sldId id="262" r:id="rId10"/>
    <p:sldId id="263" r:id="rId11"/>
    <p:sldId id="264" r:id="rId12"/>
    <p:sldId id="268" r:id="rId13"/>
    <p:sldId id="265" r:id="rId14"/>
    <p:sldId id="269" r:id="rId15"/>
    <p:sldId id="285" r:id="rId16"/>
    <p:sldId id="286" r:id="rId17"/>
    <p:sldId id="287" r:id="rId18"/>
    <p:sldId id="288" r:id="rId19"/>
    <p:sldId id="307" r:id="rId20"/>
    <p:sldId id="308" r:id="rId21"/>
    <p:sldId id="289" r:id="rId22"/>
    <p:sldId id="290" r:id="rId23"/>
    <p:sldId id="292" r:id="rId24"/>
    <p:sldId id="293" r:id="rId25"/>
    <p:sldId id="294" r:id="rId26"/>
    <p:sldId id="295" r:id="rId27"/>
    <p:sldId id="296" r:id="rId28"/>
    <p:sldId id="291" r:id="rId29"/>
    <p:sldId id="297" r:id="rId30"/>
    <p:sldId id="298" r:id="rId31"/>
    <p:sldId id="266" r:id="rId32"/>
    <p:sldId id="299" r:id="rId33"/>
    <p:sldId id="300" r:id="rId34"/>
    <p:sldId id="259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1" autoAdjust="0"/>
    <p:restoredTop sz="94660"/>
  </p:normalViewPr>
  <p:slideViewPr>
    <p:cSldViewPr>
      <p:cViewPr>
        <p:scale>
          <a:sx n="100" d="100"/>
          <a:sy n="100" d="100"/>
        </p:scale>
        <p:origin x="-318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5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FCD000-14C7-4F67-BED7-7F590B722BA4}" type="datetimeFigureOut">
              <a:rPr lang="ru-RU" smtClean="0"/>
              <a:pPr/>
              <a:t>12.09.2015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E96D6E-5264-4DBF-A21F-304F01B9AE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854200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03B0E-1281-4ED4-AD80-FE6C447D0E95}" type="datetimeFigureOut">
              <a:rPr lang="ru-RU" smtClean="0"/>
              <a:pPr/>
              <a:t>12.09.2015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554AE-B600-4BD7-82EE-9A8E6D761A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043445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A554AE-B600-4BD7-82EE-9A8E6D761AD6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5769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7DAF6-9A30-42BB-B3DA-DAE1C4FDEA22}" type="datetime1">
              <a:rPr lang="ru-RU" smtClean="0"/>
              <a:pPr/>
              <a:t>12.09.2015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0961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C2545-ACCD-4D58-8202-E25E551A6223}" type="datetime1">
              <a:rPr lang="ru-RU" smtClean="0"/>
              <a:pPr/>
              <a:t>12.09.2015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5418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B927B-4BE4-4A4D-B29F-4C110DAA3443}" type="datetime1">
              <a:rPr lang="ru-RU" smtClean="0"/>
              <a:pPr/>
              <a:t>12.09.2015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007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DEC9E-76F7-47AF-BF62-29DFB591A021}" type="datetime1">
              <a:rPr lang="ru-RU" smtClean="0"/>
              <a:pPr/>
              <a:t>12.09.2015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1069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92C2A-6B47-4501-827A-3793F72E145A}" type="datetime1">
              <a:rPr lang="ru-RU" smtClean="0"/>
              <a:pPr/>
              <a:t>12.09.2015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5824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7BB7D-DC06-4792-994E-316A786E484A}" type="datetime1">
              <a:rPr lang="ru-RU" smtClean="0"/>
              <a:pPr/>
              <a:t>12.09.2015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057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10D3A-00E4-499F-AD28-A80678F8966F}" type="datetime1">
              <a:rPr lang="ru-RU" smtClean="0"/>
              <a:pPr/>
              <a:t>12.09.2015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362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AE671-96AF-4CC9-A088-8A33275CECC3}" type="datetime1">
              <a:rPr lang="ru-RU" smtClean="0"/>
              <a:pPr/>
              <a:t>12.09.2015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9257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EE7E8-8FB3-4D52-97A0-6D3AE7C999CA}" type="datetime1">
              <a:rPr lang="ru-RU" smtClean="0"/>
              <a:pPr/>
              <a:t>12.09.2015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2870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05516-FC90-44D9-BE6C-8976581AB626}" type="datetime1">
              <a:rPr lang="ru-RU" smtClean="0"/>
              <a:pPr/>
              <a:t>12.09.2015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2830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8DA0C-46AE-499A-9B3F-F79EFABAA7F3}" type="datetime1">
              <a:rPr lang="ru-RU" smtClean="0"/>
              <a:pPr/>
              <a:t>12.09.2015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696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A7DB1-54BA-4CC7-8CA7-2174A21CCD3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1088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5780F-4102-4D60-950D-4DE9A80C4F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6740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D8987-0FBB-420A-B3FA-01120001D54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1174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42E03-85FF-4F82-8116-9F3AFB4B2C9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590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A188F-6B58-4BC9-A066-D1313F2110C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5213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84829-A70C-4827-B82B-9F0E824A599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2083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14DE3-EC40-4F89-BCA1-BE5522B1AD0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1141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BFA80-039F-4CB3-99B0-DAD801EE6CF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6829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C3639-8345-474F-A557-F4AB2F347F1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4999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B3988-3F58-47B6-9765-EF5AC54165F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1369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2764D-FED5-4713-B333-36188D1CDEF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5464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31788-244A-4EBE-99FC-F03DAA8CB8C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5965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D7D1C-5E54-431B-B92B-A1E2DFB395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4078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3630C-8543-4935-9BD4-9DD03A1C9A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01013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8B1FD-C68D-498B-AC4A-EEC09B0F70C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3618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995C3-D566-4E9C-BF46-B3298F7DE32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36218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1B19C-8837-4DAE-A921-2025363DF8A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6039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0CC6A-EF8E-42C6-B9FD-BD0627EF6B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8526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07D1C-EE2F-4718-B1C2-9E220F3819E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23986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B7DF0-BD57-461B-A4E8-F549F1BCC7A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1360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B9923-4C76-4141-A66C-307B644EA96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3353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1B078-9461-4C67-BED3-0C8FBA4958F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355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4D01C1-559B-4843-A02F-21DB487555D7}" type="datetime1">
              <a:rPr lang="ru-RU" smtClean="0"/>
              <a:pPr/>
              <a:t>12.09.2015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4519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61E21-A63C-4D22-A49E-379BE730133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588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E7F368-6274-423A-8C75-58D2EA524C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12.09.2015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7AE7D-FEF9-4937-AF6D-0814C1E9013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574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ma"/><Relationship Id="rId7" Type="http://schemas.openxmlformats.org/officeDocument/2006/relationships/image" Target="../media/image37.png"/><Relationship Id="rId2" Type="http://schemas.microsoft.com/office/2007/relationships/media" Target="../media/media1.wma"/><Relationship Id="rId1" Type="http://schemas.openxmlformats.org/officeDocument/2006/relationships/audio" Target="file:///G:\17%20&#1044;&#1086;&#1088;&#1086;&#1078;&#1082;&#1072;%2017.wma" TargetMode="External"/><Relationship Id="rId6" Type="http://schemas.openxmlformats.org/officeDocument/2006/relationships/image" Target="../media/image36.png"/><Relationship Id="rId5" Type="http://schemas.openxmlformats.org/officeDocument/2006/relationships/image" Target="../media/image35.gif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2028904"/>
            <a:ext cx="6660232" cy="3662541"/>
          </a:xfrm>
          <a:prstGeom prst="rect">
            <a:avLst/>
          </a:prstGeom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dirty="0" smtClean="0">
                <a:ln w="17780" cmpd="sng">
                  <a:solidFill>
                    <a:srgbClr val="F79646">
                      <a:lumMod val="75000"/>
                    </a:srgb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Великая Отечественная война </a:t>
            </a:r>
          </a:p>
          <a:p>
            <a:pPr algn="ctr"/>
            <a:r>
              <a:rPr lang="ru-RU" sz="5400" b="1" i="1" dirty="0" smtClean="0">
                <a:ln w="17780" cmpd="sng">
                  <a:solidFill>
                    <a:srgbClr val="F79646">
                      <a:lumMod val="75000"/>
                    </a:srgb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1941 – 1945 гг.</a:t>
            </a:r>
          </a:p>
          <a:p>
            <a:pPr algn="ctr"/>
            <a:endParaRPr lang="ru-RU" sz="1600" b="1" i="1" dirty="0">
              <a:ln w="17780" cmpd="sng">
                <a:solidFill>
                  <a:srgbClr val="F79646">
                    <a:lumMod val="75000"/>
                  </a:srgb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87824" y="6126146"/>
            <a:ext cx="3030580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200" dirty="0" smtClean="0">
              <a:solidFill>
                <a:srgbClr val="353616"/>
              </a:solidFill>
            </a:endParaRPr>
          </a:p>
          <a:p>
            <a:pPr algn="ctr"/>
            <a:r>
              <a:rPr lang="ru-RU" sz="1050" b="1" smtClean="0">
                <a:solidFill>
                  <a:srgbClr val="353616"/>
                </a:solidFill>
              </a:rPr>
              <a:t>Подготовила воспитатель:  </a:t>
            </a:r>
            <a:r>
              <a:rPr lang="ru-RU" sz="1050" b="1" dirty="0" err="1" smtClean="0">
                <a:solidFill>
                  <a:srgbClr val="353616"/>
                </a:solidFill>
              </a:rPr>
              <a:t>Поливахина</a:t>
            </a:r>
            <a:r>
              <a:rPr lang="ru-RU" sz="1050" b="1" dirty="0" smtClean="0">
                <a:solidFill>
                  <a:srgbClr val="353616"/>
                </a:solidFill>
              </a:rPr>
              <a:t> О.В.</a:t>
            </a:r>
          </a:p>
          <a:p>
            <a:pPr algn="ctr"/>
            <a:r>
              <a:rPr lang="ru-RU" sz="1050" b="1" dirty="0" smtClean="0">
                <a:solidFill>
                  <a:srgbClr val="353616"/>
                </a:solidFill>
              </a:rPr>
              <a:t>МБДОУ «Детский сад «Теремок»</a:t>
            </a:r>
          </a:p>
          <a:p>
            <a:pPr algn="ctr"/>
            <a:r>
              <a:rPr lang="ru-RU" sz="1050" b="1" dirty="0" err="1" smtClean="0">
                <a:solidFill>
                  <a:srgbClr val="353616"/>
                </a:solidFill>
              </a:rPr>
              <a:t>Г.Шлиссельбург</a:t>
            </a:r>
            <a:endParaRPr lang="ru-RU" sz="1050" b="1" dirty="0">
              <a:solidFill>
                <a:srgbClr val="353616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24127" y="5333151"/>
            <a:ext cx="2533927" cy="646331"/>
          </a:xfrm>
          <a:prstGeom prst="rect">
            <a:avLst/>
          </a:prstGeom>
          <a:solidFill>
            <a:srgbClr val="FFFFDD">
              <a:alpha val="43137"/>
            </a:srgbClr>
          </a:solidFill>
          <a:effectLst>
            <a:softEdge rad="317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2400" b="1" i="1">
                <a:solidFill>
                  <a:srgbClr val="002060"/>
                </a:solidFill>
              </a:defRPr>
            </a:lvl1pPr>
          </a:lstStyle>
          <a:p>
            <a:endParaRPr lang="ru-RU" sz="1200" dirty="0" smtClean="0">
              <a:solidFill>
                <a:prstClr val="black"/>
              </a:solidFill>
            </a:endParaRPr>
          </a:p>
          <a:p>
            <a:endParaRPr lang="ru-RU" sz="1200" dirty="0">
              <a:solidFill>
                <a:prstClr val="black"/>
              </a:solidFill>
            </a:endParaRPr>
          </a:p>
          <a:p>
            <a:endParaRPr lang="ru-RU" sz="1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050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008" y="273050"/>
            <a:ext cx="4389834" cy="58531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196752"/>
            <a:ext cx="3008313" cy="4929411"/>
          </a:xfrm>
        </p:spPr>
        <p:txBody>
          <a:bodyPr>
            <a:normAutofit lnSpcReduction="1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Снова весна – но ты не дожил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Верный солдат, что Отчизне служил.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70 лет как закончилась война!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И в ладонях правнуки держат твои ордена: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Вот медаль за Прагу,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Орден – за Берлин…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По наследству правнуку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Передал твой сын.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В этих наградах: слезы и боль,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Радость побед и потери друзей.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И горечь разлук…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Страшной войны кровавый след.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Помни об этом маленький внук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Память о том, как солдат победил.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Родина помнит и мы сохраним!!!</a:t>
            </a:r>
          </a:p>
          <a:p>
            <a:pPr algn="r"/>
            <a:r>
              <a:rPr lang="ru-RU" b="1" i="1" dirty="0" smtClean="0">
                <a:solidFill>
                  <a:srgbClr val="C00000"/>
                </a:solidFill>
              </a:rPr>
              <a:t>Казачек Т.М. (бабушка Сережи Помазан)</a:t>
            </a:r>
          </a:p>
        </p:txBody>
      </p:sp>
    </p:spTree>
    <p:extLst>
      <p:ext uri="{BB962C8B-B14F-4D97-AF65-F5344CB8AC3E}">
        <p14:creationId xmlns:p14="http://schemas.microsoft.com/office/powerpoint/2010/main" val="278332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492896"/>
            <a:ext cx="7772400" cy="1512168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Проект</a:t>
            </a:r>
            <a:r>
              <a:rPr lang="ru-RU" b="1" i="1" dirty="0" smtClean="0"/>
              <a:t> </a:t>
            </a:r>
            <a:r>
              <a:rPr lang="ru-RU" b="1" i="1" dirty="0" smtClean="0">
                <a:solidFill>
                  <a:srgbClr val="002060"/>
                </a:solidFill>
              </a:rPr>
              <a:t>«Никто не забыт, ничто не забыто»</a:t>
            </a:r>
            <a:r>
              <a:rPr lang="ru-RU" b="1" i="1" dirty="0" smtClean="0">
                <a:solidFill>
                  <a:srgbClr val="C00000"/>
                </a:solidFill>
              </a:rPr>
              <a:t>, посвященный 70-летию  Великой Победы. 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885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3600451"/>
          </a:xfrm>
        </p:spPr>
        <p:txBody>
          <a:bodyPr/>
          <a:lstStyle/>
          <a:p>
            <a:pPr algn="l"/>
            <a:r>
              <a:rPr lang="ru-RU" b="1" i="1" dirty="0" smtClean="0">
                <a:solidFill>
                  <a:srgbClr val="C00000"/>
                </a:solidFill>
              </a:rPr>
              <a:t>Актуальность: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2420888"/>
            <a:ext cx="6400800" cy="3649960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Дети в дошкольном возрасте плохо ориентируются в истории нашей страны, у детей не сформированы такие понятия, как ветераны, оборона, фашисты.</a:t>
            </a:r>
            <a:endParaRPr lang="ru-RU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54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3195787"/>
          </a:xfrm>
        </p:spPr>
        <p:txBody>
          <a:bodyPr/>
          <a:lstStyle/>
          <a:p>
            <a:pPr algn="l"/>
            <a:r>
              <a:rPr lang="ru-RU" b="1" i="1" dirty="0" smtClean="0">
                <a:solidFill>
                  <a:srgbClr val="C00000"/>
                </a:solidFill>
              </a:rPr>
              <a:t>Цель проекта: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636912"/>
            <a:ext cx="6400800" cy="3001888"/>
          </a:xfrm>
        </p:spPr>
        <p:txBody>
          <a:bodyPr>
            <a:normAutofit fontScale="92500" lnSpcReduction="10000"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Дать представления, что война это плохо, это боль, голод, смерть, но наш народ в те далекие годы защищал нашу страну от врага и победил его, воспитывать чувство гордости за подвиг нашего народа в Великой Отечественной Войне.</a:t>
            </a:r>
            <a:endParaRPr lang="ru-RU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907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980728"/>
            <a:ext cx="7772400" cy="2016224"/>
          </a:xfrm>
        </p:spPr>
        <p:txBody>
          <a:bodyPr/>
          <a:lstStyle/>
          <a:p>
            <a:pPr algn="l"/>
            <a:r>
              <a:rPr lang="ru-RU" b="1" i="1" dirty="0" smtClean="0">
                <a:solidFill>
                  <a:srgbClr val="C00000"/>
                </a:solidFill>
              </a:rPr>
              <a:t>Задачи проекта: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564904"/>
            <a:ext cx="6400800" cy="3793976"/>
          </a:xfrm>
        </p:spPr>
        <p:txBody>
          <a:bodyPr>
            <a:normAutofit/>
          </a:bodyPr>
          <a:lstStyle/>
          <a:p>
            <a:pPr marL="457200" indent="-457200" algn="l">
              <a:buAutoNum type="arabicPeriod"/>
            </a:pPr>
            <a:r>
              <a:rPr lang="ru-RU" sz="2000" b="1" i="1" dirty="0" smtClean="0">
                <a:solidFill>
                  <a:srgbClr val="002060"/>
                </a:solidFill>
              </a:rPr>
              <a:t>Дать представление о значении победы нашего народа в Великой Отечественной Войне.</a:t>
            </a:r>
          </a:p>
          <a:p>
            <a:pPr marL="457200" indent="-457200" algn="l">
              <a:buAutoNum type="arabicPeriod"/>
            </a:pPr>
            <a:r>
              <a:rPr lang="ru-RU" sz="2000" b="1" i="1" dirty="0" smtClean="0">
                <a:solidFill>
                  <a:srgbClr val="002060"/>
                </a:solidFill>
              </a:rPr>
              <a:t>Формировать толерантность, уважение к защитникам Родины, чувство гордости за свой народ.</a:t>
            </a:r>
          </a:p>
          <a:p>
            <a:pPr marL="457200" indent="-457200" algn="l">
              <a:buAutoNum type="arabicPeriod"/>
            </a:pPr>
            <a:r>
              <a:rPr lang="ru-RU" sz="2000" b="1" i="1" dirty="0" smtClean="0">
                <a:solidFill>
                  <a:srgbClr val="002060"/>
                </a:solidFill>
              </a:rPr>
              <a:t>Обогащать и развивать словарный запас детей средствами ознакомления с произведениями художественной литературы и музыки военных лет.</a:t>
            </a:r>
          </a:p>
          <a:p>
            <a:pPr marL="457200" indent="-457200" algn="l">
              <a:buAutoNum type="arabicPeriod"/>
            </a:pPr>
            <a:r>
              <a:rPr lang="ru-RU" sz="2000" b="1" i="1" dirty="0" smtClean="0">
                <a:solidFill>
                  <a:srgbClr val="002060"/>
                </a:solidFill>
              </a:rPr>
              <a:t>Проводить работу с родителями, привлекая их к патриотическому воспитанию в семье.</a:t>
            </a:r>
          </a:p>
          <a:p>
            <a:pPr marL="457200" indent="-457200" algn="l">
              <a:buAutoNum type="arabicPeriod"/>
            </a:pPr>
            <a:endParaRPr lang="ru-RU" sz="2000" b="1" i="1" dirty="0"/>
          </a:p>
        </p:txBody>
      </p:sp>
    </p:spTree>
    <p:extLst>
      <p:ext uri="{BB962C8B-B14F-4D97-AF65-F5344CB8AC3E}">
        <p14:creationId xmlns:p14="http://schemas.microsoft.com/office/powerpoint/2010/main" val="2439476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3339803"/>
          </a:xfrm>
        </p:spPr>
        <p:txBody>
          <a:bodyPr/>
          <a:lstStyle/>
          <a:p>
            <a:pPr algn="l"/>
            <a:r>
              <a:rPr lang="ru-RU" b="1" i="1" dirty="0" smtClean="0">
                <a:solidFill>
                  <a:srgbClr val="C00000"/>
                </a:solidFill>
              </a:rPr>
              <a:t>Участники проекта: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852936"/>
            <a:ext cx="6400800" cy="2785864"/>
          </a:xfrm>
        </p:spPr>
        <p:txBody>
          <a:bodyPr>
            <a:noAutofit/>
          </a:bodyPr>
          <a:lstStyle/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b="1" i="1" dirty="0" smtClean="0">
                <a:solidFill>
                  <a:srgbClr val="002060"/>
                </a:solidFill>
              </a:rPr>
              <a:t>Дети старшего возраста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b="1" i="1" dirty="0" smtClean="0">
                <a:solidFill>
                  <a:srgbClr val="002060"/>
                </a:solidFill>
              </a:rPr>
              <a:t>Педагоги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b="1" i="1" dirty="0" smtClean="0">
                <a:solidFill>
                  <a:srgbClr val="002060"/>
                </a:solidFill>
              </a:rPr>
              <a:t>Родители воспитанников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b="1" i="1" dirty="0" smtClean="0">
                <a:solidFill>
                  <a:srgbClr val="002060"/>
                </a:solidFill>
              </a:rPr>
              <a:t>Ветераны </a:t>
            </a:r>
            <a:endParaRPr lang="ru-RU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96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484784"/>
            <a:ext cx="7772400" cy="1944215"/>
          </a:xfrm>
        </p:spPr>
        <p:txBody>
          <a:bodyPr>
            <a:no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Проект познавательный, краткосрочный.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Срок реализации проекта: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933056"/>
            <a:ext cx="6400800" cy="1705744"/>
          </a:xfrm>
        </p:spPr>
        <p:txBody>
          <a:bodyPr/>
          <a:lstStyle/>
          <a:p>
            <a:r>
              <a:rPr lang="ru-RU" b="1" i="1" dirty="0" smtClean="0">
                <a:solidFill>
                  <a:srgbClr val="002060"/>
                </a:solidFill>
              </a:rPr>
              <a:t>С 15 апреля по 12 мая 2015 г.</a:t>
            </a:r>
            <a:endParaRPr lang="ru-RU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15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0"/>
            <a:ext cx="7772400" cy="3411811"/>
          </a:xfrm>
        </p:spPr>
        <p:txBody>
          <a:bodyPr/>
          <a:lstStyle/>
          <a:p>
            <a:pPr algn="l"/>
            <a:r>
              <a:rPr lang="ru-RU" b="1" i="1" dirty="0" smtClean="0">
                <a:solidFill>
                  <a:srgbClr val="C00000"/>
                </a:solidFill>
              </a:rPr>
              <a:t>Предполагаемый результат: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852936"/>
            <a:ext cx="6400800" cy="2785864"/>
          </a:xfrm>
        </p:spPr>
        <p:txBody>
          <a:bodyPr>
            <a:normAutofit/>
          </a:bodyPr>
          <a:lstStyle/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2000" b="1" i="1" dirty="0" smtClean="0">
                <a:solidFill>
                  <a:srgbClr val="002060"/>
                </a:solidFill>
              </a:rPr>
              <a:t>Сохранение интереса к истории своей страны, к ВОВ.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2000" b="1" i="1" dirty="0" smtClean="0">
                <a:solidFill>
                  <a:srgbClr val="002060"/>
                </a:solidFill>
              </a:rPr>
              <a:t> </a:t>
            </a:r>
            <a:r>
              <a:rPr lang="ru-RU" sz="2000" b="1" i="1" dirty="0">
                <a:solidFill>
                  <a:srgbClr val="002060"/>
                </a:solidFill>
              </a:rPr>
              <a:t>О</a:t>
            </a:r>
            <a:r>
              <a:rPr lang="ru-RU" sz="2000" b="1" i="1" dirty="0" smtClean="0">
                <a:solidFill>
                  <a:srgbClr val="002060"/>
                </a:solidFill>
              </a:rPr>
              <a:t>сознанное проявление уважения к заслугам и подвигам воинов ВОВ.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2000" b="1" i="1" dirty="0" smtClean="0">
                <a:solidFill>
                  <a:srgbClr val="002060"/>
                </a:solidFill>
              </a:rPr>
              <a:t>Осознание родителями важности патриотического воспитания дошкольников.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93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2808312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Этапы реализации проекта: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276872"/>
            <a:ext cx="6400800" cy="3744416"/>
          </a:xfrm>
        </p:spPr>
        <p:txBody>
          <a:bodyPr>
            <a:noAutofit/>
          </a:bodyPr>
          <a:lstStyle/>
          <a:p>
            <a:pPr algn="l"/>
            <a:r>
              <a:rPr lang="ru-RU" sz="2800" b="1" i="1" u="sng" dirty="0" smtClean="0">
                <a:solidFill>
                  <a:srgbClr val="002060"/>
                </a:solidFill>
              </a:rPr>
              <a:t>Подготовительный</a:t>
            </a:r>
            <a:r>
              <a:rPr lang="ru-RU" sz="2800" b="1" i="1" dirty="0" smtClean="0">
                <a:solidFill>
                  <a:srgbClr val="002060"/>
                </a:solidFill>
              </a:rPr>
              <a:t> – сбор информации, работа с методической литературой, составление плана работы над проектом, работа с родителями.</a:t>
            </a:r>
          </a:p>
          <a:p>
            <a:pPr algn="l"/>
            <a:r>
              <a:rPr lang="ru-RU" sz="2800" b="1" i="1" u="sng" dirty="0" smtClean="0">
                <a:solidFill>
                  <a:srgbClr val="002060"/>
                </a:solidFill>
              </a:rPr>
              <a:t>Практический</a:t>
            </a:r>
            <a:r>
              <a:rPr lang="ru-RU" sz="2800" b="1" i="1" dirty="0" smtClean="0">
                <a:solidFill>
                  <a:srgbClr val="002060"/>
                </a:solidFill>
              </a:rPr>
              <a:t> – реализация проекта.</a:t>
            </a:r>
          </a:p>
          <a:p>
            <a:pPr algn="l"/>
            <a:r>
              <a:rPr lang="ru-RU" sz="2800" b="1" i="1" u="sng" dirty="0" smtClean="0">
                <a:solidFill>
                  <a:srgbClr val="002060"/>
                </a:solidFill>
              </a:rPr>
              <a:t>Заключительный</a:t>
            </a:r>
            <a:r>
              <a:rPr lang="ru-RU" sz="2800" b="1" i="1" dirty="0" smtClean="0">
                <a:solidFill>
                  <a:srgbClr val="002060"/>
                </a:solidFill>
              </a:rPr>
              <a:t> – подведение результатов, презентация детей.</a:t>
            </a:r>
            <a:endParaRPr lang="ru-RU" sz="2800" b="1" i="1" u="sng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779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2520279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Формы и методы реализации проекта: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708920"/>
            <a:ext cx="6400800" cy="2929880"/>
          </a:xfrm>
        </p:spPr>
        <p:txBody>
          <a:bodyPr>
            <a:normAutofit fontScale="25000" lnSpcReduction="20000"/>
          </a:bodyPr>
          <a:lstStyle/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6400" b="1" i="1" dirty="0" smtClean="0">
                <a:solidFill>
                  <a:srgbClr val="002060"/>
                </a:solidFill>
              </a:rPr>
              <a:t>Непосредственно – образовательная деятельность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6400" b="1" i="1" dirty="0" smtClean="0">
                <a:solidFill>
                  <a:srgbClr val="002060"/>
                </a:solidFill>
              </a:rPr>
              <a:t>Экскурсии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6400" b="1" i="1" dirty="0" smtClean="0">
                <a:solidFill>
                  <a:srgbClr val="002060"/>
                </a:solidFill>
              </a:rPr>
              <a:t>Рассказы-беседы с детьми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6400" b="1" i="1" dirty="0" smtClean="0">
                <a:solidFill>
                  <a:srgbClr val="002060"/>
                </a:solidFill>
              </a:rPr>
              <a:t>Чтение художественной литературы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6400" b="1" i="1" dirty="0" smtClean="0">
                <a:solidFill>
                  <a:srgbClr val="002060"/>
                </a:solidFill>
              </a:rPr>
              <a:t>Художественное творчество (рисование, лепка, аппликация)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6400" b="1" i="1" dirty="0" smtClean="0">
                <a:solidFill>
                  <a:srgbClr val="002060"/>
                </a:solidFill>
              </a:rPr>
              <a:t>Выставка рисунков «И была война…»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6400" b="1" i="1" dirty="0" smtClean="0">
                <a:solidFill>
                  <a:srgbClr val="002060"/>
                </a:solidFill>
              </a:rPr>
              <a:t>Слушание песен о войне и мире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6400" b="1" i="1" dirty="0" smtClean="0">
                <a:solidFill>
                  <a:srgbClr val="002060"/>
                </a:solidFill>
              </a:rPr>
              <a:t>Подвижные игры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6400" b="1" i="1" dirty="0" smtClean="0">
                <a:solidFill>
                  <a:srgbClr val="002060"/>
                </a:solidFill>
              </a:rPr>
              <a:t>Сюжетно-ролевые игры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6400" b="1" i="1" dirty="0" smtClean="0">
                <a:solidFill>
                  <a:srgbClr val="002060"/>
                </a:solidFill>
              </a:rPr>
              <a:t>Дидактические игры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6400" b="1" i="1" dirty="0" smtClean="0">
                <a:solidFill>
                  <a:srgbClr val="002060"/>
                </a:solidFill>
              </a:rPr>
              <a:t>Спортивный праздник «Школа молодого бойца»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6400" b="1" i="1" dirty="0" smtClean="0">
                <a:solidFill>
                  <a:srgbClr val="002060"/>
                </a:solidFill>
              </a:rPr>
              <a:t>Возложение цветов к памятникам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6400" b="1" i="1" dirty="0">
                <a:solidFill>
                  <a:srgbClr val="002060"/>
                </a:solidFill>
              </a:rPr>
              <a:t>Родительское </a:t>
            </a:r>
            <a:r>
              <a:rPr lang="ru-RU" sz="6400" b="1" i="1" dirty="0" smtClean="0">
                <a:solidFill>
                  <a:srgbClr val="002060"/>
                </a:solidFill>
              </a:rPr>
              <a:t>собрание</a:t>
            </a:r>
          </a:p>
          <a:p>
            <a:pPr algn="l"/>
            <a:endParaRPr lang="ru-RU" sz="6400" b="1" i="1" dirty="0">
              <a:solidFill>
                <a:srgbClr val="002060"/>
              </a:solidFill>
            </a:endParaRPr>
          </a:p>
          <a:p>
            <a:pPr marL="457200" indent="-457200" algn="l">
              <a:buFont typeface="Wingdings" panose="05000000000000000000" pitchFamily="2" charset="2"/>
              <a:buChar char="v"/>
            </a:pPr>
            <a:endParaRPr lang="ru-RU" sz="6400" b="1" i="1" dirty="0" smtClean="0">
              <a:solidFill>
                <a:srgbClr val="00206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endParaRPr lang="ru-RU" sz="4500" b="1" i="1" dirty="0" smtClean="0"/>
          </a:p>
          <a:p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109536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</a:rPr>
              <a:t>Технологическая карта образовательной деятельности по теме:</a:t>
            </a:r>
            <a:br>
              <a:rPr lang="ru-RU" sz="2800" b="1" i="1" dirty="0" smtClean="0">
                <a:solidFill>
                  <a:srgbClr val="C00000"/>
                </a:solidFill>
              </a:rPr>
            </a:br>
            <a:r>
              <a:rPr lang="ru-RU" sz="2800" b="1" i="1" dirty="0" smtClean="0">
                <a:solidFill>
                  <a:srgbClr val="002060"/>
                </a:solidFill>
              </a:rPr>
              <a:t>«Никто не забыт, ничто не забыто»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9140520"/>
              </p:ext>
            </p:extLst>
          </p:nvPr>
        </p:nvGraphicFramePr>
        <p:xfrm>
          <a:off x="1015820" y="1600200"/>
          <a:ext cx="7112359" cy="4642850"/>
        </p:xfrm>
        <a:graphic>
          <a:graphicData uri="http://schemas.openxmlformats.org/drawingml/2006/table">
            <a:tbl>
              <a:tblPr firstRow="1" firstCol="1" bandRow="1"/>
              <a:tblGrid>
                <a:gridCol w="1422107"/>
                <a:gridCol w="1422563"/>
                <a:gridCol w="1422563"/>
                <a:gridCol w="1422563"/>
                <a:gridCol w="1422563"/>
              </a:tblGrid>
              <a:tr h="2262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Речевое развитие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Познавательное развитие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Социально - коммуникативное развитие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Художественно -  эстетическое развитие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Физическое развитие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96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1. Чтение художественной литературы.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С. Алексеев «Рассказы о В.О.В.»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Л. Кассиль «Твои Защитники»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С. Михалков «День Победы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Л. Кассиль «Главное войско»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Т. Белозеров</a:t>
                      </a:r>
                      <a:r>
                        <a:rPr lang="ru-RU" sz="600" b="1" i="1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«Вечный огонь»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С. Михалков «Разговор с сыном»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</a:t>
                      </a: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обобщить</a:t>
                      </a:r>
                      <a:r>
                        <a:rPr lang="ru-RU" sz="600" b="1" i="1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представления о В.О.В., и защите Родины, воспитывать чувство гордости за мужество наших солдат.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 Составление рассказов «Семейные 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истории» </a:t>
                      </a: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о военном прошлом прадедов.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 </a:t>
                      </a:r>
                      <a:r>
                        <a:rPr lang="ru-RU" sz="600" b="1" i="1" u="none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объединить детей и их родителей в работе по составлению рассказов о прошлом семьи.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3. Заучивание стихов, пословиц и поговорок.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Е. Благинина «Почему ты шинель бережешь?»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</a:t>
                      </a: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продолжать учить читать стихи громко, с чувством и выражением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4. Конкурс чтецов.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</a:t>
                      </a:r>
                      <a:r>
                        <a:rPr lang="ru-RU" sz="600" b="1" i="1" u="none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дать детям почувствовать свою причастность к празднику на сцене Дома Культуры.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none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5. Анкетирование детей.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 </a:t>
                      </a:r>
                      <a:r>
                        <a:rPr lang="ru-RU" sz="600" b="1" i="1" u="none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узнать</a:t>
                      </a:r>
                      <a:r>
                        <a:rPr lang="ru-RU" sz="600" b="1" i="1" u="none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знания детей о В.О.В.</a:t>
                      </a:r>
                      <a:endParaRPr lang="ru-RU" sz="800" u="sng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1. 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Рассказы-беседы</a:t>
                      </a: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«Была</a:t>
                      </a:r>
                      <a:r>
                        <a:rPr lang="ru-RU" sz="600" b="1" i="1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война»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.»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«Женщины на защите Отечества»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«Дети и война»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«Праздник «День Победы»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</a:t>
                      </a: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вызвать</a:t>
                      </a:r>
                      <a:r>
                        <a:rPr lang="ru-RU" sz="600" b="1" i="1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у детей чувство гордости за свою страну, за людей, которые шли в бой, и которые работали на заводах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 Познавательно-исследовательская деятельность.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«Герои войны нашего города»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«Георгиевская лента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«Бессмертный полк»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</a:t>
                      </a:r>
                      <a:r>
                        <a:rPr lang="ru-RU" sz="600" b="1" i="1" u="sng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r>
                        <a:rPr lang="ru-RU" sz="600" b="1" i="1" u="none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познакомить</a:t>
                      </a:r>
                      <a:r>
                        <a:rPr lang="ru-RU" sz="600" b="1" i="1" u="none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детей с бывшими воинами нашего города, воевавшими на фронтах войны</a:t>
                      </a:r>
                      <a:r>
                        <a:rPr lang="ru-RU" sz="600" b="1" i="1" u="none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endParaRPr lang="ru-RU" sz="800" u="sng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Проблемные вопросы.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«Главное войско, есть ли такое?»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«Что такое война?»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«Что такое мир?»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«Мир строит, а война разрушает»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</a:t>
                      </a: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расширять представление детей о 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войне как о самом страшном преступлении перед людьми.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Конструирование.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«Военная база»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</a:t>
                      </a: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продолжать развивать конструкторские способности, самостоятельность при распределении действий между собой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5. Посещение музея города Шлиссельбурга.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</a:t>
                      </a:r>
                      <a:r>
                        <a:rPr lang="ru-RU" sz="600" b="1" i="1" u="none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дать знания о военных действиях в нашем городе в В.О.В.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none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6. Экскурсия к памятнику «Погибшим на Ладоге кораблям»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none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Посещение музея пушек под открытым небом в парке Ленина.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</a:t>
                      </a:r>
                      <a:r>
                        <a:rPr lang="ru-RU" sz="600" b="1" i="1" u="none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дать знания о военных действиях в нашем городе.</a:t>
                      </a:r>
                      <a:endParaRPr lang="ru-RU" sz="800" u="sng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1. Сюжетно-ролевые игры.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«Военные»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«Моряки»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«Госпиталь»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</a:t>
                      </a: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продолжать учить детей связывать игры единым сюжетом, самостоятельно распределять роли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Встреча с ветеранами.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</a:t>
                      </a: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воспитывать нравственно-патриотические чувства у дошкольников через расширение общего кругозора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3. Работа</a:t>
                      </a:r>
                      <a:r>
                        <a:rPr lang="ru-RU" sz="600" b="1" i="1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с родителями.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Фотовыставка в ДОУ «Помним и чтим»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</a:t>
                      </a:r>
                      <a:r>
                        <a:rPr lang="ru-RU" sz="600" b="1" i="1" u="none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воспитывать уважение к прошлому своих прабабушек и прадедушек.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none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Поделки «Военная техника»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 </a:t>
                      </a:r>
                      <a:r>
                        <a:rPr lang="ru-RU" sz="600" b="1" i="1" u="none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закреплять представление о военных специальностях и военной технике.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none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4. Возложение цветов.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</a:t>
                      </a:r>
                      <a:r>
                        <a:rPr lang="ru-RU" sz="600" b="1" i="1" u="none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воспитывать чувство гордости за свой народ.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 b="1" i="1" u="sng" baseline="0" dirty="0" smtClean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 b="1" i="1" u="sng" baseline="0" dirty="0" smtClean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800" u="sng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none" strike="noStrike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1. Рисование.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«Мир во всем мире»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«Праздничный салют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«Этот праздник со слезами на глазах»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 </a:t>
                      </a: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продолжать учить детей задумывать сюжет рисунка.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 Лепка.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«Военная техника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«Солдат на страже Родины»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</a:t>
                      </a: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продолжать закреплять у детей умение использовать различные приемы лепки, закреплять умение скреплять детали между собой.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3. Аппликация.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«Я буду служить»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«Открытка для ветеранов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 В небе праздничный салют»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</a:t>
                      </a: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воспитывать</a:t>
                      </a:r>
                      <a:r>
                        <a:rPr lang="ru-RU" sz="600" b="1" i="1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чувство гордости за свой народ, уважение к ветеранам В.О.В., закрепить умения и навыки, полученные ранее.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4. Ручной труд.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Выставка совместных рисунков «И была война»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Подарки для ветеранов.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 </a:t>
                      </a: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продолжать работу по взаимодействию родителей, детей и воспитателей.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5. Музыка. Слушание песен о войне и мире.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«Священная война»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«Катюша»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«Салют </a:t>
                      </a: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Москвы»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«День Победы»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 </a:t>
                      </a: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закрепить представление о празднике Дня Победы, воспитывать уважение к защитникам Отечества.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1. Подвижные игры.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«Самолеты»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«Едем, плаваем, летим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«Доползи до флажка»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«Целься лучше»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</a:t>
                      </a:r>
                      <a:r>
                        <a:rPr lang="ru-RU" sz="600" b="1" i="1" u="sng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: </a:t>
                      </a:r>
                      <a:r>
                        <a:rPr lang="ru-RU" sz="600" b="1" i="1" u="none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развивать силу, ловкость, сноровку.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2. Физкультминутка «Солдаты»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</a:t>
                      </a:r>
                      <a:r>
                        <a:rPr lang="ru-RU" sz="600" b="1" i="1" u="sng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r>
                        <a:rPr lang="ru-RU" sz="600" b="1" i="1" u="none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развивать быстроту, ловкость.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3. 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Спортивный</a:t>
                      </a:r>
                      <a:r>
                        <a:rPr lang="ru-RU" sz="600" b="1" i="1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праздник</a:t>
                      </a:r>
                      <a:r>
                        <a:rPr lang="ru-RU" sz="6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6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«Школа молодого бойца»</a:t>
                      </a:r>
                      <a:endParaRPr lang="ru-RU" sz="800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</a:t>
                      </a:r>
                      <a:r>
                        <a:rPr lang="ru-RU" sz="600" b="1" i="1" u="sng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r>
                        <a:rPr lang="ru-RU" sz="600" b="1" i="1" u="none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создать радостную, бодрую атмосферу, предоставить детям возможность активного отдыха.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none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4. Участие детей в городском спортивном забеге, посвященном 70 – </a:t>
                      </a:r>
                      <a:r>
                        <a:rPr lang="ru-RU" sz="600" b="1" i="1" u="none" baseline="0" dirty="0" err="1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летию</a:t>
                      </a:r>
                      <a:r>
                        <a:rPr lang="ru-RU" sz="600" b="1" i="1" u="none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Великой Победы.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 b="1" i="1" u="sng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Цели:</a:t>
                      </a:r>
                      <a:r>
                        <a:rPr lang="ru-RU" sz="600" b="1" i="1" u="none" baseline="0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воспитывать чувство сопричастности к празднику, патриотизма и уважения к ветеранам.</a:t>
                      </a:r>
                      <a:endParaRPr lang="ru-RU" sz="800" u="sng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9195" marR="4919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6677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854968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Оформление книжного уголка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772816"/>
            <a:ext cx="6034617" cy="4781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22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Презентации детей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48706"/>
            <a:ext cx="4038600" cy="302895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264" y="1600200"/>
            <a:ext cx="3394472" cy="45259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77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Поделки «Военная техника»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348880"/>
            <a:ext cx="4038600" cy="30289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8706"/>
            <a:ext cx="4038600" cy="30289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205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Рисунки детей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48706"/>
            <a:ext cx="4038600" cy="30289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8706"/>
            <a:ext cx="4038600" cy="30289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8161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06290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Выставка детских рисунков «И была война…»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48706"/>
            <a:ext cx="4038600" cy="30289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8706"/>
            <a:ext cx="4038600" cy="30289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30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Фотовыставка 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«Помним и чтим»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48706"/>
            <a:ext cx="4038600" cy="30289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18</a:t>
            </a:fld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8706"/>
            <a:ext cx="4038600" cy="30289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56011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431032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Посещение музея истории города Шлиссельбурга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35328" y="2900243"/>
            <a:ext cx="3960441" cy="256968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26390"/>
            <a:ext cx="4038600" cy="22735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113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858218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</a:rPr>
              <a:t>Посещение музея истории города Шлиссельбурга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525" y="1988840"/>
            <a:ext cx="2547949" cy="43204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525" y="1988840"/>
            <a:ext cx="2547949" cy="43204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368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Подарки для ветеранов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48706"/>
            <a:ext cx="4038600" cy="30289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8706"/>
            <a:ext cx="4038600" cy="30289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19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2074242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«Школа молодого бойца»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48706"/>
            <a:ext cx="4038600" cy="30289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8706"/>
            <a:ext cx="4038600" cy="30289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1116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«Школа молодого бойца»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48706"/>
            <a:ext cx="4038600" cy="30289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8706"/>
            <a:ext cx="4038600" cy="30289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10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8258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«Школа молодого бойца»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48706"/>
            <a:ext cx="4038600" cy="30289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8706"/>
            <a:ext cx="4038600" cy="30289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927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Прогулка к памятным местам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525" y="1600200"/>
            <a:ext cx="2547949" cy="45259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726390"/>
            <a:ext cx="4038600" cy="22735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245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Встреча с ветеранами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26390"/>
            <a:ext cx="4038600" cy="227358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525" y="1600200"/>
            <a:ext cx="2547949" cy="45259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8181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Возложение цветов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48706"/>
            <a:ext cx="4038600" cy="302895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8706"/>
            <a:ext cx="4038600" cy="302895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29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Возложение цветов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48706"/>
            <a:ext cx="4038600" cy="302895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264" y="1600200"/>
            <a:ext cx="3394472" cy="452596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9559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-387424"/>
            <a:ext cx="7772400" cy="3816424"/>
          </a:xfrm>
        </p:spPr>
        <p:txBody>
          <a:bodyPr/>
          <a:lstStyle/>
          <a:p>
            <a:r>
              <a:rPr lang="ru-RU" b="1" i="1" dirty="0" smtClean="0">
                <a:solidFill>
                  <a:srgbClr val="C00000"/>
                </a:solidFill>
              </a:rPr>
              <a:t>Реализация проекта показала свою эффективность: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420888"/>
            <a:ext cx="6400800" cy="3456384"/>
          </a:xfrm>
        </p:spPr>
        <p:txBody>
          <a:bodyPr>
            <a:noAutofit/>
          </a:bodyPr>
          <a:lstStyle/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1800" b="1" i="1" dirty="0" smtClean="0">
                <a:solidFill>
                  <a:srgbClr val="002060"/>
                </a:solidFill>
              </a:rPr>
              <a:t>Повысился уровень осведомленности старших дошкольников и их родителей об истории человечества через знакомство с легендарным прошлым России в период В.О.В., в том числе с военным прошлым нашего города;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1800" b="1" i="1" dirty="0" smtClean="0">
                <a:solidFill>
                  <a:srgbClr val="002060"/>
                </a:solidFill>
              </a:rPr>
              <a:t>Ребята имеют представления о военных профессиях, о родах войск армии РФ;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1800" b="1" i="1" dirty="0" smtClean="0">
                <a:solidFill>
                  <a:srgbClr val="002060"/>
                </a:solidFill>
              </a:rPr>
              <a:t>Дети знакомы с произведениями поэтов, писателей и художников на военную тематику;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1800" b="1" i="1" dirty="0" smtClean="0">
                <a:solidFill>
                  <a:srgbClr val="002060"/>
                </a:solidFill>
              </a:rPr>
              <a:t>Дети владеют расширенным словарным запасом;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1800" b="1" i="1" dirty="0" smtClean="0">
                <a:solidFill>
                  <a:srgbClr val="002060"/>
                </a:solidFill>
              </a:rPr>
              <a:t>Имеют представление об истории памятных мест в городе;</a:t>
            </a:r>
          </a:p>
          <a:p>
            <a:pPr marL="457200" indent="-457200" algn="l">
              <a:buFont typeface="Wingdings" panose="05000000000000000000" pitchFamily="2" charset="2"/>
              <a:buChar char="v"/>
            </a:pPr>
            <a:r>
              <a:rPr lang="ru-RU" sz="1800" b="1" i="1" dirty="0" smtClean="0">
                <a:solidFill>
                  <a:srgbClr val="002060"/>
                </a:solidFill>
              </a:rPr>
              <a:t>Дети толерантны, испытывают уважение к героям В.О.В., к ветеранам.</a:t>
            </a:r>
            <a:endParaRPr lang="ru-RU" sz="18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84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Список использованной литературы: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b="1" i="1" dirty="0" smtClean="0">
                <a:solidFill>
                  <a:srgbClr val="002060"/>
                </a:solidFill>
              </a:rPr>
              <a:t>Боброва В.Ю. «Книга памяти»</a:t>
            </a:r>
          </a:p>
          <a:p>
            <a:r>
              <a:rPr lang="ru-RU" sz="2000" b="1" i="1" dirty="0" smtClean="0">
                <a:solidFill>
                  <a:srgbClr val="002060"/>
                </a:solidFill>
              </a:rPr>
              <a:t>Давид В.М. «Победа Ленинграда»</a:t>
            </a:r>
          </a:p>
          <a:p>
            <a:r>
              <a:rPr lang="ru-RU" sz="2000" b="1" i="1" dirty="0" err="1" smtClean="0">
                <a:solidFill>
                  <a:srgbClr val="002060"/>
                </a:solidFill>
              </a:rPr>
              <a:t>Ходза</a:t>
            </a:r>
            <a:r>
              <a:rPr lang="ru-RU" sz="2000" b="1" i="1" dirty="0" smtClean="0">
                <a:solidFill>
                  <a:srgbClr val="002060"/>
                </a:solidFill>
              </a:rPr>
              <a:t> Н. «Дорога жизни»</a:t>
            </a:r>
          </a:p>
          <a:p>
            <a:r>
              <a:rPr lang="ru-RU" sz="2000" b="1" i="1" dirty="0" smtClean="0">
                <a:solidFill>
                  <a:srgbClr val="002060"/>
                </a:solidFill>
              </a:rPr>
              <a:t>Антонов Ю.Е. « Как научить детей любить Родину»</a:t>
            </a:r>
          </a:p>
          <a:p>
            <a:r>
              <a:rPr lang="ru-RU" sz="2000" b="1" i="1" dirty="0" smtClean="0">
                <a:solidFill>
                  <a:srgbClr val="002060"/>
                </a:solidFill>
              </a:rPr>
              <a:t>Данилина Г.Н. «Дошкольнику об истории и культуре России»</a:t>
            </a:r>
          </a:p>
          <a:p>
            <a:r>
              <a:rPr lang="ru-RU" sz="2000" b="1" i="1" dirty="0" smtClean="0">
                <a:solidFill>
                  <a:srgbClr val="002060"/>
                </a:solidFill>
              </a:rPr>
              <a:t>Алешина Н.В. «Патриотическое воспитание дошкольников: методические рекомендации»</a:t>
            </a:r>
          </a:p>
          <a:p>
            <a:r>
              <a:rPr lang="ru-RU" sz="2000" b="1" i="1" dirty="0" err="1" smtClean="0">
                <a:solidFill>
                  <a:srgbClr val="002060"/>
                </a:solidFill>
              </a:rPr>
              <a:t>Веракса</a:t>
            </a:r>
            <a:r>
              <a:rPr lang="ru-RU" sz="2000" b="1" i="1" dirty="0" smtClean="0">
                <a:solidFill>
                  <a:srgbClr val="002060"/>
                </a:solidFill>
              </a:rPr>
              <a:t> Н.Е. «Проектная деятельность дошкольников»</a:t>
            </a:r>
          </a:p>
          <a:p>
            <a:r>
              <a:rPr lang="ru-RU" sz="2000" b="1" i="1" dirty="0" err="1" smtClean="0">
                <a:solidFill>
                  <a:srgbClr val="002060"/>
                </a:solidFill>
              </a:rPr>
              <a:t>Кондрыкинская</a:t>
            </a:r>
            <a:r>
              <a:rPr lang="ru-RU" sz="2000" b="1" i="1" dirty="0" smtClean="0">
                <a:solidFill>
                  <a:srgbClr val="002060"/>
                </a:solidFill>
              </a:rPr>
              <a:t> Л.А. «Дошкольникам о защитниках Отечества»</a:t>
            </a:r>
          </a:p>
          <a:p>
            <a:r>
              <a:rPr lang="ru-RU" sz="2000" b="1" i="1" dirty="0" smtClean="0">
                <a:solidFill>
                  <a:srgbClr val="002060"/>
                </a:solidFill>
              </a:rPr>
              <a:t>Нечаева В.Г., Макарова Т.А. «Нравственное воспитание в детском саду»</a:t>
            </a:r>
          </a:p>
          <a:p>
            <a:r>
              <a:rPr lang="ru-RU" sz="2000" b="1" i="1" dirty="0" smtClean="0">
                <a:solidFill>
                  <a:srgbClr val="002060"/>
                </a:solidFill>
              </a:rPr>
              <a:t>Казакова А.П., Шорыгина Т.А. «Детям о Великой Победе»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970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6000" b="1" i="1" dirty="0" smtClean="0">
                <a:solidFill>
                  <a:srgbClr val="C00000"/>
                </a:solidFill>
              </a:rPr>
              <a:t>С праздником Вас!</a:t>
            </a:r>
            <a:br>
              <a:rPr lang="ru-RU" sz="6000" b="1" i="1" dirty="0" smtClean="0">
                <a:solidFill>
                  <a:srgbClr val="C00000"/>
                </a:solidFill>
              </a:rPr>
            </a:br>
            <a:r>
              <a:rPr lang="ru-RU" sz="6000" b="1" i="1" dirty="0" smtClean="0">
                <a:solidFill>
                  <a:srgbClr val="C00000"/>
                </a:solidFill>
              </a:rPr>
              <a:t>Спасибо за внимание!</a:t>
            </a:r>
            <a:endParaRPr lang="ru-RU" sz="6000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219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3195787"/>
          </a:xfrm>
        </p:spPr>
        <p:txBody>
          <a:bodyPr/>
          <a:lstStyle/>
          <a:p>
            <a:pPr algn="l"/>
            <a:r>
              <a:rPr lang="ru-RU" b="1" i="1" dirty="0" smtClean="0">
                <a:solidFill>
                  <a:srgbClr val="C00000"/>
                </a:solidFill>
              </a:rPr>
              <a:t>Цель проекта:</a:t>
            </a:r>
            <a:endParaRPr lang="ru-RU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636912"/>
            <a:ext cx="6400800" cy="1944216"/>
          </a:xfrm>
        </p:spPr>
        <p:txBody>
          <a:bodyPr>
            <a:normAutofit fontScale="92500"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Воспитание патриотизма у старших дошкольников, чувства гордости за подвиг нашего народа в Великой Отечественной войне</a:t>
            </a:r>
            <a:r>
              <a:rPr lang="ru-RU" b="1" i="1" dirty="0" smtClean="0"/>
              <a:t>.</a:t>
            </a:r>
            <a:endParaRPr lang="ru-RU" b="1" i="1" dirty="0"/>
          </a:p>
        </p:txBody>
      </p:sp>
      <p:pic>
        <p:nvPicPr>
          <p:cNvPr id="4" name="Picture 5" descr="9_may_0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323"/>
            <a:ext cx="9180000" cy="725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17 Дорожка 17.wma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6" name="17 Дорожка 17.wma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7" name="17 Дорожка 17.wma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40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40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2040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2040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780</TotalTime>
  <Words>1467</Words>
  <Application>Microsoft Office PowerPoint</Application>
  <PresentationFormat>Экран (4:3)</PresentationFormat>
  <Paragraphs>223</Paragraphs>
  <Slides>32</Slides>
  <Notes>1</Notes>
  <HiddenSlides>0</HiddenSlides>
  <MMClips>3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32</vt:i4>
      </vt:variant>
    </vt:vector>
  </HeadingPairs>
  <TitlesOfParts>
    <vt:vector size="35" baseType="lpstr">
      <vt:lpstr>Тема Office</vt:lpstr>
      <vt:lpstr>1_Тема Office</vt:lpstr>
      <vt:lpstr>2_Тема Office</vt:lpstr>
      <vt:lpstr>Презентация PowerPoint</vt:lpstr>
      <vt:lpstr>Презентация PowerPoint</vt:lpstr>
      <vt:lpstr>Проект «Никто не забыт, ничто не забыто», посвященный 70-летию  Великой Победы. </vt:lpstr>
      <vt:lpstr>Актуальность:</vt:lpstr>
      <vt:lpstr>Цель проекта:</vt:lpstr>
      <vt:lpstr>Задачи проекта:</vt:lpstr>
      <vt:lpstr>Участники проекта:</vt:lpstr>
      <vt:lpstr>Проект познавательный, краткосрочный. Срок реализации проекта:</vt:lpstr>
      <vt:lpstr>Предполагаемый результат:</vt:lpstr>
      <vt:lpstr>Этапы реализации проекта:</vt:lpstr>
      <vt:lpstr>Формы и методы реализации проекта:</vt:lpstr>
      <vt:lpstr>Технологическая карта образовательной деятельности по теме: «Никто не забыт, ничто не забыто»</vt:lpstr>
      <vt:lpstr>Оформление книжного уголка</vt:lpstr>
      <vt:lpstr>Презентации детей</vt:lpstr>
      <vt:lpstr>Поделки «Военная техника»</vt:lpstr>
      <vt:lpstr>Рисунки детей</vt:lpstr>
      <vt:lpstr>Выставка детских рисунков «И была война…»</vt:lpstr>
      <vt:lpstr>Фотовыставка  «Помним и чтим»</vt:lpstr>
      <vt:lpstr>Посещение музея истории города Шлиссельбурга</vt:lpstr>
      <vt:lpstr>Посещение музея истории города Шлиссельбурга</vt:lpstr>
      <vt:lpstr>Подарки для ветеранов</vt:lpstr>
      <vt:lpstr>«Школа молодого бойца»</vt:lpstr>
      <vt:lpstr>«Школа молодого бойца»</vt:lpstr>
      <vt:lpstr>«Школа молодого бойца»</vt:lpstr>
      <vt:lpstr>Прогулка к памятным местам</vt:lpstr>
      <vt:lpstr>Встреча с ветеранами</vt:lpstr>
      <vt:lpstr>Возложение цветов</vt:lpstr>
      <vt:lpstr>Возложение цветов</vt:lpstr>
      <vt:lpstr>Реализация проекта показала свою эффективность:</vt:lpstr>
      <vt:lpstr>Список использованной литературы:</vt:lpstr>
      <vt:lpstr>С праздником Вас! Спасибо за внимание!</vt:lpstr>
      <vt:lpstr>Цель проекта:</vt:lpstr>
    </vt:vector>
  </TitlesOfParts>
  <Company>Интернат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user1</dc:creator>
  <cp:lastModifiedBy>Пользователь Windows</cp:lastModifiedBy>
  <cp:revision>102</cp:revision>
  <dcterms:created xsi:type="dcterms:W3CDTF">2015-02-17T08:35:42Z</dcterms:created>
  <dcterms:modified xsi:type="dcterms:W3CDTF">2015-09-12T07:12:08Z</dcterms:modified>
</cp:coreProperties>
</file>