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74" r:id="rId4"/>
    <p:sldId id="258" r:id="rId5"/>
    <p:sldId id="268" r:id="rId6"/>
    <p:sldId id="262" r:id="rId7"/>
    <p:sldId id="260" r:id="rId8"/>
    <p:sldId id="261" r:id="rId9"/>
    <p:sldId id="263" r:id="rId10"/>
    <p:sldId id="276" r:id="rId11"/>
    <p:sldId id="264" r:id="rId12"/>
    <p:sldId id="259" r:id="rId13"/>
    <p:sldId id="269" r:id="rId14"/>
    <p:sldId id="267" r:id="rId15"/>
    <p:sldId id="275" r:id="rId16"/>
    <p:sldId id="266" r:id="rId17"/>
    <p:sldId id="265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7FDE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56" autoAdjust="0"/>
  </p:normalViewPr>
  <p:slideViewPr>
    <p:cSldViewPr>
      <p:cViewPr>
        <p:scale>
          <a:sx n="100" d="100"/>
          <a:sy n="100" d="100"/>
        </p:scale>
        <p:origin x="-1944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464F89-6209-43BA-9C6D-39FEDC42617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16D363-849E-4772-B005-42FF48CA9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6D363-849E-4772-B005-42FF48CA98CA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77974-DBFD-484C-B1E3-C2AD74E59A48}" type="datetimeFigureOut">
              <a:rPr lang="ru-RU" smtClean="0"/>
              <a:pPr/>
              <a:t>23.06.2022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90903-DCC4-4C8F-8179-A880FB6571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772400" cy="6264696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детский сад № 9 «Березка» г. Петровска Саратовской области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«Использование методов и приемов технологии ТРИЗ в развитии детей дошкольного возраста»</a:t>
            </a:r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(презентация собственной профессиональной практики)</a:t>
            </a:r>
            <a:r>
              <a:rPr lang="ru-RU" sz="1600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Разработчик: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Сироткина Елена Александровна                                                                                                                                                                                    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воспитатель МБДОУ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/с № 9 «Березка»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г. Петровск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1600" dirty="0">
              <a:latin typeface="Calibri" pitchFamily="34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692697"/>
            <a:ext cx="8229600" cy="424847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«Учите ребенка каким-нибудь неизвестным ему пяти словам – он будет долго и напрасно мучиться, но свяжите двадцать таких слов с картинками, и он их усвоит на лету» </a:t>
            </a:r>
          </a:p>
          <a:p>
            <a:pPr algn="ctr">
              <a:buNone/>
            </a:pP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К. Д. Ушинский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 истории:</a:t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928670"/>
            <a:ext cx="8043890" cy="5786478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</a:rPr>
              <a:t>  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</a:rPr>
              <a:t>                        Т 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</a:rPr>
              <a:t>- </a:t>
            </a: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теория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b="1" dirty="0" smtClean="0">
                <a:latin typeface="Times New Roman" pitchFamily="18" charset="0"/>
              </a:rPr>
              <a:t>	                 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</a:rPr>
              <a:t>Р - </a:t>
            </a: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решения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b="1" dirty="0" smtClean="0">
                <a:latin typeface="Times New Roman" pitchFamily="18" charset="0"/>
              </a:rPr>
              <a:t>	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</a:rPr>
              <a:t>                 И - </a:t>
            </a: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изобретательских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</a:rPr>
              <a:t>	                 З </a:t>
            </a:r>
            <a:r>
              <a:rPr lang="en-US" sz="1900" b="1" dirty="0" smtClean="0">
                <a:solidFill>
                  <a:srgbClr val="FF0000"/>
                </a:solidFill>
                <a:latin typeface="Times New Roman" pitchFamily="18" charset="0"/>
              </a:rPr>
              <a:t>-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задач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19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latin typeface="Times New Roman" pitchFamily="18" charset="0"/>
              </a:rPr>
              <a:t>	       Разработана </a:t>
            </a:r>
            <a:r>
              <a:rPr lang="ru-RU" sz="1900" dirty="0" err="1" smtClean="0">
                <a:latin typeface="Times New Roman" pitchFamily="18" charset="0"/>
              </a:rPr>
              <a:t>бакинским</a:t>
            </a:r>
            <a:r>
              <a:rPr lang="ru-RU" sz="1900" dirty="0" smtClean="0">
                <a:latin typeface="Times New Roman" pitchFamily="18" charset="0"/>
              </a:rPr>
              <a:t> ученым,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latin typeface="Times New Roman" pitchFamily="18" charset="0"/>
              </a:rPr>
              <a:t>             писателем-фантастом Генрихом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latin typeface="Times New Roman" pitchFamily="18" charset="0"/>
              </a:rPr>
              <a:t>             </a:t>
            </a:r>
            <a:r>
              <a:rPr lang="ru-RU" sz="1900" dirty="0" err="1" smtClean="0">
                <a:latin typeface="Times New Roman" pitchFamily="18" charset="0"/>
              </a:rPr>
              <a:t>Сауловичем</a:t>
            </a:r>
            <a:r>
              <a:rPr lang="ru-RU" sz="1900" dirty="0" smtClean="0">
                <a:latin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</a:rPr>
              <a:t>Альтшуллером</a:t>
            </a:r>
            <a:endParaRPr lang="ru-RU" sz="19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latin typeface="Times New Roman" pitchFamily="18" charset="0"/>
              </a:rPr>
              <a:t>	   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                                                                        "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</a:rPr>
              <a:t>ТРИЗ</a:t>
            </a: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 – это управляемый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	                                                                   процесс создания нового,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	                                                                   соединяющий в себе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	                                                                   точный расчет, логику,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</a:rPr>
              <a:t>	                                                                   интуицию".</a:t>
            </a:r>
            <a:endParaRPr lang="ru-RU" sz="180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dirty="0" smtClean="0">
                <a:solidFill>
                  <a:srgbClr val="002060"/>
                </a:solidFill>
                <a:latin typeface="Arial" charset="0"/>
              </a:rPr>
              <a:t>	</a:t>
            </a:r>
          </a:p>
          <a:p>
            <a:pPr>
              <a:buFont typeface="Arial" charset="0"/>
              <a:buNone/>
            </a:pPr>
            <a:endParaRPr lang="ru-RU" sz="1900" dirty="0" smtClean="0">
              <a:solidFill>
                <a:srgbClr val="002060"/>
              </a:solidFill>
              <a:latin typeface="Arial" charset="0"/>
            </a:endParaRPr>
          </a:p>
          <a:p>
            <a:pPr>
              <a:buFont typeface="Arial" charset="0"/>
              <a:buNone/>
            </a:pPr>
            <a:endParaRPr lang="ru-RU" sz="1900" dirty="0" smtClean="0">
              <a:solidFill>
                <a:srgbClr val="002060"/>
              </a:solidFill>
              <a:latin typeface="Arial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857232"/>
            <a:ext cx="2010391" cy="2972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072494" cy="5666972"/>
          </a:xfrm>
        </p:spPr>
        <p:txBody>
          <a:bodyPr>
            <a:normAutofit/>
          </a:bodyPr>
          <a:lstStyle/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</a:rPr>
              <a:t>Актуальность:</a:t>
            </a:r>
            <a:r>
              <a:rPr lang="ru-RU" sz="1600" dirty="0" smtClean="0">
                <a:latin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</a:rPr>
              <a:t>В настоящее время в современной дошкольной педагогике большое </a:t>
            </a:r>
            <a:r>
              <a:rPr lang="ru-RU" sz="2000" smtClean="0">
                <a:latin typeface="Times New Roman" pitchFamily="18" charset="0"/>
              </a:rPr>
              <a:t>внимание уделяется использованию </a:t>
            </a:r>
            <a:r>
              <a:rPr lang="ru-RU" sz="2000" dirty="0" smtClean="0">
                <a:latin typeface="Times New Roman" pitchFamily="18" charset="0"/>
              </a:rPr>
              <a:t>СОТ в развитии дошкольников в русле ведущего вида деятельности – игре. Будучи увлекательным занятием для детей, игра вместе с тем является важнейшим средством их воспитания и развития.</a:t>
            </a:r>
            <a:br>
              <a:rPr lang="ru-RU" sz="2000" dirty="0" smtClean="0">
                <a:latin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</a:rPr>
            </a:br>
            <a:r>
              <a:rPr lang="ru-RU" altLang="ru-RU" sz="2000" dirty="0" smtClean="0">
                <a:latin typeface="Times New Roman" pitchFamily="18" charset="0"/>
              </a:rPr>
              <a:t>    	Чем полнее и разнообразнее детская деятельность,                                     чем более она значима для ребенка и отвечает его природе, </a:t>
            </a:r>
            <a:br>
              <a:rPr lang="ru-RU" altLang="ru-RU" sz="2000" dirty="0" smtClean="0">
                <a:latin typeface="Times New Roman" pitchFamily="18" charset="0"/>
              </a:rPr>
            </a:br>
            <a:r>
              <a:rPr lang="ru-RU" altLang="ru-RU" sz="2000" dirty="0" smtClean="0">
                <a:latin typeface="Times New Roman" pitchFamily="18" charset="0"/>
              </a:rPr>
              <a:t>    	тем успешнее идет его развитие, реализуются потенциальные возможности и первые творческие проявления. </a:t>
            </a:r>
            <a:br>
              <a:rPr lang="ru-RU" altLang="ru-RU" sz="2000" dirty="0" smtClean="0">
                <a:latin typeface="Times New Roman" pitchFamily="18" charset="0"/>
              </a:rPr>
            </a:br>
            <a:r>
              <a:rPr lang="ru-RU" altLang="ru-RU" sz="2000" dirty="0" smtClean="0">
                <a:latin typeface="Times New Roman" pitchFamily="18" charset="0"/>
              </a:rPr>
              <a:t>	</a:t>
            </a:r>
            <a:br>
              <a:rPr lang="ru-RU" altLang="ru-RU" sz="2000" dirty="0" smtClean="0">
                <a:latin typeface="Times New Roman" pitchFamily="18" charset="0"/>
              </a:rPr>
            </a:br>
            <a:r>
              <a:rPr lang="ru-RU" altLang="ru-RU" sz="2000" dirty="0" smtClean="0">
                <a:latin typeface="Times New Roman" pitchFamily="18" charset="0"/>
              </a:rPr>
              <a:t>Поэтому я использую методы и приёмы </a:t>
            </a:r>
            <a:br>
              <a:rPr lang="ru-RU" altLang="ru-RU" sz="2000" dirty="0" smtClean="0">
                <a:latin typeface="Times New Roman" pitchFamily="18" charset="0"/>
              </a:rPr>
            </a:br>
            <a:r>
              <a:rPr lang="ru-RU" altLang="ru-RU" sz="2000" dirty="0" smtClean="0">
                <a:latin typeface="Times New Roman" pitchFamily="18" charset="0"/>
              </a:rPr>
              <a:t>технологии</a:t>
            </a:r>
            <a:r>
              <a:rPr lang="en-US" altLang="ru-RU" sz="2000" dirty="0" smtClean="0">
                <a:latin typeface="Times New Roman" pitchFamily="18" charset="0"/>
              </a:rPr>
              <a:t>                 </a:t>
            </a:r>
            <a:r>
              <a:rPr lang="ru-RU" altLang="ru-RU" sz="2000" dirty="0" smtClean="0">
                <a:latin typeface="Times New Roman" pitchFamily="18" charset="0"/>
              </a:rPr>
              <a:t/>
            </a:r>
            <a:br>
              <a:rPr lang="ru-RU" altLang="ru-RU" sz="2000" dirty="0" smtClean="0">
                <a:latin typeface="Times New Roman" pitchFamily="18" charset="0"/>
              </a:rPr>
            </a:br>
            <a:r>
              <a:rPr lang="en-US" altLang="ru-RU" sz="2000" dirty="0" smtClean="0">
                <a:latin typeface="Times New Roman" pitchFamily="18" charset="0"/>
              </a:rPr>
              <a:t>       </a:t>
            </a:r>
            <a:r>
              <a:rPr lang="ru-RU" altLang="ru-RU" sz="2000" b="1" dirty="0" smtClean="0">
                <a:latin typeface="Times New Roman" pitchFamily="18" charset="0"/>
              </a:rPr>
              <a:t>ТРИЗ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ТРИЗ способствует решению задач: </a:t>
            </a:r>
            <a:b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071670" y="1428736"/>
            <a:ext cx="528641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Формированию творческих способностей детей на основе развития активных форм мышления в единстве с творческим воображением;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Создает предпосылки для системного видения мира и его творческого преобразования;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Предусматривает развитие у детей фантазии.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велась в трех направлениях: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2643262">
            <a:off x="2047950" y="991697"/>
            <a:ext cx="259893" cy="15152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857224" y="2348880"/>
            <a:ext cx="2071702" cy="8658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971600" y="2492896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Работа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 детьми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499992" y="1142984"/>
            <a:ext cx="288032" cy="26432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643306" y="3857628"/>
            <a:ext cx="2214578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с педагогами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250030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Стрелка вниз 9"/>
          <p:cNvSpPr/>
          <p:nvPr/>
        </p:nvSpPr>
        <p:spPr>
          <a:xfrm rot="18864765">
            <a:off x="6572223" y="998719"/>
            <a:ext cx="239798" cy="16184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000760" y="2420888"/>
            <a:ext cx="2099632" cy="9366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5929322" y="2564904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Работа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 родителями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/>
      <p:bldP spid="8" grpId="0" animBg="1"/>
      <p:bldP spid="9" grpId="0" build="p"/>
      <p:bldP spid="11" grpId="0" animBg="1"/>
      <p:bldP spid="1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детьми:</a:t>
            </a:r>
            <a:r>
              <a:rPr lang="ru-RU" sz="2800" b="1" dirty="0" smtClean="0"/>
              <a:t> </a:t>
            </a:r>
            <a:br>
              <a:rPr lang="ru-RU" sz="2800" b="1" dirty="0" smtClean="0"/>
            </a:br>
            <a:r>
              <a:rPr lang="ru-RU" sz="2000" b="1" dirty="0" smtClean="0"/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методы и приемы, которые позволяют решать изобретательские задачи: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1357298"/>
            <a:ext cx="5072098" cy="4768865"/>
          </a:xfrm>
        </p:spPr>
        <p:txBody>
          <a:bodyPr>
            <a:noAutofit/>
          </a:bodyPr>
          <a:lstStyle/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Морфологические дорожки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 решений противоречий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 фокальных объектов (МФО) 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 типового фантазирования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Системный оператор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 морфологического анализа 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 мозгового штурма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 проб и ошибок 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 каталога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Методика маленьких человечков (ММЧ) </a:t>
            </a:r>
          </a:p>
          <a:p>
            <a:pPr lvl="0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Синектика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или метод аналогий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Данетка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Формированию творческих способностей детей на основе развития активных форм мышления в единстве с творческим воображением;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Создает предпосылки для системного видения мира и его творческого преобразования;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Предусматривает развитие у детей фантазии.</a:t>
            </a:r>
          </a:p>
          <a:p>
            <a:pPr algn="just"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Области использования: 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08" y="1071546"/>
            <a:ext cx="5143536" cy="50546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НОД по различным областям ОД;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Индивидуальная работа с детьми;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Праздники и развлечения;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Кружковая работа;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режимных моментах;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свободной деятельности.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929718" cy="50006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Применение методов и приемов технологии ТРИЗ </a:t>
            </a:r>
            <a:b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игровой деятельности: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55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4143380"/>
            <a:ext cx="3207870" cy="2138580"/>
          </a:xfrm>
          <a:prstGeom prst="rect">
            <a:avLst/>
          </a:prstGeom>
        </p:spPr>
      </p:pic>
      <p:pic>
        <p:nvPicPr>
          <p:cNvPr id="8" name="Picture 2" descr="C:\Users\воспитатель\Desktop\Воспитатель года - 2022 Сироткина Е.А — копия\Сироткина Е. А\IMG_20220211_153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286575" y="11912263"/>
            <a:ext cx="1714512" cy="1285884"/>
          </a:xfrm>
          <a:prstGeom prst="rect">
            <a:avLst/>
          </a:prstGeom>
          <a:noFill/>
        </p:spPr>
      </p:pic>
      <p:pic>
        <p:nvPicPr>
          <p:cNvPr id="9" name="Picture 2" descr="C:\Users\воспитатель\Desktop\Воспитатель года - 2022 Сироткина Е.А — копия\Сироткина Е. А\IMG_20220211_1530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9691" y="1089405"/>
            <a:ext cx="3381399" cy="2482471"/>
          </a:xfrm>
          <a:prstGeom prst="rect">
            <a:avLst/>
          </a:prstGeom>
          <a:noFill/>
        </p:spPr>
      </p:pic>
      <p:pic>
        <p:nvPicPr>
          <p:cNvPr id="1027" name="Picture 3" descr="C:\Users\воспитатель\Desktop\Воспитатель года - 2022 Сироткина Е.А — копия\Сироткина Е. А\IMG_20220211_1532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3857628"/>
            <a:ext cx="3357586" cy="2518190"/>
          </a:xfrm>
          <a:prstGeom prst="rect">
            <a:avLst/>
          </a:prstGeom>
          <a:noFill/>
        </p:spPr>
      </p:pic>
      <p:pic>
        <p:nvPicPr>
          <p:cNvPr id="1028" name="Picture 4" descr="C:\Users\воспитатель\Desktop\Воспитатель года - 2022 Сироткина Е.А — копия\Сироткина Е. А\IMG_20220211_153331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1071546"/>
            <a:ext cx="3357586" cy="2518189"/>
          </a:xfrm>
          <a:prstGeom prst="rect">
            <a:avLst/>
          </a:prstGeom>
          <a:noFill/>
        </p:spPr>
      </p:pic>
      <p:pic>
        <p:nvPicPr>
          <p:cNvPr id="1029" name="Picture 5" descr="C:\Users\воспитатель\Desktop\Воспитатель года - 2022 Сироткина Е.А — копия\Сироткина Е. А\IMG_20220211_153509.jpg"/>
          <p:cNvPicPr>
            <a:picLocks noChangeAspect="1" noChangeArrowheads="1"/>
          </p:cNvPicPr>
          <p:nvPr/>
        </p:nvPicPr>
        <p:blipFill>
          <a:blip r:embed="rId7" cstate="print"/>
          <a:srcRect r="10870"/>
          <a:stretch>
            <a:fillRect/>
          </a:stretch>
        </p:blipFill>
        <p:spPr bwMode="auto">
          <a:xfrm>
            <a:off x="5143504" y="3857628"/>
            <a:ext cx="3429024" cy="250033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Применение методов и приемов технологии ТРИЗ в игровой деятельности:</a:t>
            </a:r>
            <a:endParaRPr lang="ru-RU" sz="2700" dirty="0"/>
          </a:p>
        </p:txBody>
      </p:sp>
      <p:pic>
        <p:nvPicPr>
          <p:cNvPr id="32770" name="Picture 2" descr="C:\Users\воспитатель\Desktop\Воспитатель года - 2022 Сироткина Е.А — копия\Сироткина Е. А\IMG_20220211_1536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214422"/>
            <a:ext cx="3119461" cy="2339596"/>
          </a:xfrm>
          <a:prstGeom prst="rect">
            <a:avLst/>
          </a:prstGeom>
          <a:noFill/>
        </p:spPr>
      </p:pic>
      <p:pic>
        <p:nvPicPr>
          <p:cNvPr id="6" name="Picture 3" descr="C:\Users\воспитатель\Desktop\Воспитатель года - 2022 Сироткина Е.А — копия\Сироткина Е. А\IMG_20220211_1544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214422"/>
            <a:ext cx="3143272" cy="2357454"/>
          </a:xfrm>
          <a:prstGeom prst="rect">
            <a:avLst/>
          </a:prstGeom>
          <a:noFill/>
        </p:spPr>
      </p:pic>
      <p:pic>
        <p:nvPicPr>
          <p:cNvPr id="5" name="Picture 2" descr="C:\Users\воспитатель\Desktop\IMG-d93806e20a122d2793c12dc8c59eeb77-V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170" y="4071942"/>
            <a:ext cx="3214764" cy="2357454"/>
          </a:xfrm>
          <a:prstGeom prst="rect">
            <a:avLst/>
          </a:prstGeom>
          <a:noFill/>
        </p:spPr>
      </p:pic>
      <p:pic>
        <p:nvPicPr>
          <p:cNvPr id="2050" name="Picture 2" descr="C:\Users\воспитатель\Desktop\IMG-25243982909dabe8840267209b098750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4054082"/>
            <a:ext cx="3167052" cy="237528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Мною были выбраны и подготовлены следующие дидактические игры: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170119_1455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5562235">
            <a:off x="1216874" y="1244352"/>
            <a:ext cx="2160580" cy="2880774"/>
          </a:xfrm>
        </p:spPr>
      </p:pic>
      <p:sp>
        <p:nvSpPr>
          <p:cNvPr id="6" name="TextBox 5"/>
          <p:cNvSpPr txBox="1"/>
          <p:nvPr/>
        </p:nvSpPr>
        <p:spPr>
          <a:xfrm rot="21000591">
            <a:off x="1122641" y="1368659"/>
            <a:ext cx="1750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Играем с цветом</a:t>
            </a:r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20170119_1458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1941025">
            <a:off x="5489821" y="1769910"/>
            <a:ext cx="2896374" cy="217228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1107333">
            <a:off x="6557799" y="1538263"/>
            <a:ext cx="18297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Сделай по образцу</a:t>
            </a:r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14678" y="3786190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Методика моделирования маленькими человечками</a:t>
            </a:r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https://i.ytimg.com/vi/107DvvtKIbU/maxresdefault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4286256"/>
            <a:ext cx="3500462" cy="212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8" grpId="0" build="allAtOnce"/>
      <p:bldP spid="1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600200"/>
            <a:ext cx="5786478" cy="4525963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этап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педагог сам рассказывает и показывает, что делает (с помощью Игрушки-помощницы);</a:t>
            </a:r>
          </a:p>
          <a:p>
            <a:pPr lvl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этап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действия взрослого дополняются детьми;</a:t>
            </a: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этап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сами дети производят действия или создают ситуации, а педагог дополняет, уточняет и расширяет представления детей;</a:t>
            </a: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 этап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ребёнок самостоятельно выполняет действия по проблеме или ситуации. 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50017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Этапы реализации: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14546" y="285728"/>
            <a:ext cx="5143536" cy="5840435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педагогами: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Проведение теоретического  семинара: «Технология ТРИЗ, что это такое?»;</a:t>
            </a:r>
          </a:p>
          <a:p>
            <a:pPr lvl="0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Проведение практического семинара для воспитателей всех возрастных групп  «Игры своими руками»;</a:t>
            </a:r>
          </a:p>
          <a:p>
            <a:pPr lvl="0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Организация конкурса игр и пособий, изготовленных своими руками при взаимодействии с родителями воспитанников;</a:t>
            </a:r>
          </a:p>
          <a:p>
            <a:pPr lvl="0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Открытый показ НОД по развитию речи с использованием ТРИЗ;</a:t>
            </a:r>
          </a:p>
          <a:p>
            <a:pPr lvl="0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Акция: изготовление и распространение буклетов и памяток среди родителей ДОУ по данной теме.</a:t>
            </a: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Применение методов и приемов технологии ТРИЗ 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работе с педагогами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5121" name="Picture 1" descr="C:\Users\воспитатель\Desktop\IMG_20220214_1359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535" y="1357299"/>
            <a:ext cx="2952771" cy="2214578"/>
          </a:xfrm>
          <a:prstGeom prst="rect">
            <a:avLst/>
          </a:prstGeom>
          <a:noFill/>
        </p:spPr>
      </p:pic>
      <p:pic>
        <p:nvPicPr>
          <p:cNvPr id="6" name="Рисунок 5" descr="https://avatars.mds.yandex.net/i?id=2e1715ccd2c87962dcb284eea47c2120-4306607-images-thumbs&amp;n=1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1214422"/>
            <a:ext cx="1857388" cy="15001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https://avatars.mds.yandex.net/i?id=2a0000017a06c456cd1b336de2783712e8f1-3459015-images-thumbs&amp;n=1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1928802"/>
            <a:ext cx="1881185" cy="15716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C:\Users\воспитатель\Downloads\IMG_20220215_12153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4143380"/>
            <a:ext cx="2843211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воспитатель\Downloads\IMG_20220215_12220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0694" y="4143380"/>
            <a:ext cx="278608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родителями: 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71670" y="1285860"/>
            <a:ext cx="5572164" cy="4883153"/>
          </a:xfrm>
        </p:spPr>
        <p:txBody>
          <a:bodyPr>
            <a:normAutofit/>
          </a:bodyPr>
          <a:lstStyle/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Консультирование родителей «ТРИЗ – педагогика для малыша» на Сайте ДОУ и в родительском Чате;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Совместное участие с педагогами в конкурсе игр и пособий, изготовленных своими руками;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Оформление папки-передвижки «Рекомендации по использовании игровой технологии ТРИЗ в домашних условиях»; </a:t>
            </a:r>
          </a:p>
          <a:p>
            <a:pPr lvl="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Советы родителям «Организация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креативного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праздника дома», «Играем вместе».</a:t>
            </a:r>
          </a:p>
          <a:p>
            <a:endParaRPr lang="ru-RU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5983311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097" name="Picture 1" descr="C:\Users\воспитатель\Desktop\IMG-87d92fbafc791de38ac80c6aef8bf876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5727"/>
            <a:ext cx="2286016" cy="2928959"/>
          </a:xfrm>
          <a:prstGeom prst="rect">
            <a:avLst/>
          </a:prstGeom>
          <a:noFill/>
        </p:spPr>
      </p:pic>
      <p:pic>
        <p:nvPicPr>
          <p:cNvPr id="4098" name="Picture 2" descr="C:\Users\воспитатель\Desktop\IMG-c56571c7899d72a30af64b920e58041b-V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5214942" y="285728"/>
            <a:ext cx="2233832" cy="2952825"/>
          </a:xfrm>
          <a:prstGeom prst="rect">
            <a:avLst/>
          </a:prstGeom>
          <a:noFill/>
        </p:spPr>
      </p:pic>
      <p:pic>
        <p:nvPicPr>
          <p:cNvPr id="9" name="Picture 4" descr="C:\Users\воспитатель\Downloads\IMG_20220214_1445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3643314"/>
            <a:ext cx="2201063" cy="2857520"/>
          </a:xfrm>
          <a:prstGeom prst="rect">
            <a:avLst/>
          </a:prstGeom>
          <a:noFill/>
        </p:spPr>
      </p:pic>
      <p:pic>
        <p:nvPicPr>
          <p:cNvPr id="1026" name="Picture 2" descr="C:\Users\воспитатель\Downloads\IMG-5fa7d7d68c990f77b7659804e56b4751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3643314"/>
            <a:ext cx="2160960" cy="288127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57150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применения методов и приемов технологии ТРИЗ 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9" y="1500174"/>
            <a:ext cx="20717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786050" y="1357298"/>
            <a:ext cx="46434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 lvl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500034" y="1643050"/>
            <a:ext cx="4572032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детей: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Интерес к фантазированию;</a:t>
            </a: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Развитие речевой активности;</a:t>
            </a: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Развитие творческого воображения;</a:t>
            </a: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Развитие системного мышления.</a:t>
            </a:r>
          </a:p>
          <a:p>
            <a:pPr>
              <a:buFont typeface="Arial" pitchFamily="34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1857356" y="3071810"/>
            <a:ext cx="5286412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педагогов: 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Повышение уровня компетентности;</a:t>
            </a: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Использование СОТ;</a:t>
            </a: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Улучшение РППС;</a:t>
            </a: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Тесное взаимодействие с родителями.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928926" y="4643446"/>
            <a:ext cx="5929354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родителей: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Тесное взаимодействие с педагогами и специалистами;</a:t>
            </a:r>
          </a:p>
          <a:p>
            <a:pPr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Повышения уровня педагогического минимума по использованию ТРИЗ в домашних условиях;</a:t>
            </a:r>
          </a:p>
          <a:p>
            <a:pPr lvl="0"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Приобретение практических навыков изготовления     развивающих пособий по данной технологии.</a:t>
            </a:r>
          </a:p>
          <a:p>
            <a:pPr>
              <a:buFont typeface="Arial" pitchFamily="34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3571868" y="857232"/>
            <a:ext cx="259893" cy="7246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7429520" y="857232"/>
            <a:ext cx="259893" cy="37147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5214942" y="857232"/>
            <a:ext cx="259893" cy="20002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357430"/>
            <a:ext cx="8229600" cy="149449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 внимание!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1143</TotalTime>
  <Words>495</Words>
  <Application>Microsoft Office PowerPoint</Application>
  <PresentationFormat>Экран (4:3)</PresentationFormat>
  <Paragraphs>119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Муниципальное бюджетное дошкольное образовательное учреждение  детский сад № 9 «Березка» г. Петровска Саратовской области      «Использование методов и приемов технологии ТРИЗ в развитии детей дошкольного возраста»  (презентация собственной профессиональной практики)  Разработчик:  Сироткина Елена Александровна                                                                                                                                                                                       воспитатель МБДОУ  д/с № 9 «Березка»                                                                                                                                                                                                                                                          г. Петровск 2022 год</vt:lpstr>
      <vt:lpstr>Слайд 2</vt:lpstr>
      <vt:lpstr>Из истории: </vt:lpstr>
      <vt:lpstr>Актуальность: В настоящее время в современной дошкольной педагогике большое внимание уделяется использованию СОТ в развитии дошкольников в русле ведущего вида деятельности – игре. Будучи увлекательным занятием для детей, игра вместе с тем является важнейшим средством их воспитания и развития.       Чем полнее и разнообразнее детская деятельность,                                     чем более она значима для ребенка и отвечает его природе,       тем успешнее идет его развитие, реализуются потенциальные возможности и первые творческие проявления.    Поэтому я использую методы и приёмы  технологии                         ТРИЗ</vt:lpstr>
      <vt:lpstr> ТРИЗ способствует решению задач:   </vt:lpstr>
      <vt:lpstr>  Работа велась в трех направлениях:  </vt:lpstr>
      <vt:lpstr> Работа с детьми:   методы и приемы, которые позволяют решать изобретательские задачи: </vt:lpstr>
      <vt:lpstr>Области использования: </vt:lpstr>
      <vt:lpstr>Применение методов и приемов технологии ТРИЗ  в игровой деятельности:</vt:lpstr>
      <vt:lpstr> Применение методов и приемов технологии ТРИЗ в игровой деятельности:</vt:lpstr>
      <vt:lpstr>Мною были выбраны и подготовлены следующие дидактические игры:</vt:lpstr>
      <vt:lpstr>Этапы реализации:</vt:lpstr>
      <vt:lpstr>Слайд 13</vt:lpstr>
      <vt:lpstr>Применение методов и приемов технологии ТРИЗ  в работе с педагогами</vt:lpstr>
      <vt:lpstr>Работа с родителями: </vt:lpstr>
      <vt:lpstr>Слайд 16</vt:lpstr>
      <vt:lpstr>Результаты применения методов и приемов технологии ТРИЗ </vt:lpstr>
      <vt:lpstr>Спасибо  за внимание!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Оксана</dc:creator>
  <cp:lastModifiedBy>Старый !</cp:lastModifiedBy>
  <cp:revision>73</cp:revision>
  <dcterms:created xsi:type="dcterms:W3CDTF">2017-01-10T10:15:11Z</dcterms:created>
  <dcterms:modified xsi:type="dcterms:W3CDTF">2022-06-23T14:37:03Z</dcterms:modified>
</cp:coreProperties>
</file>