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6" r:id="rId3"/>
    <p:sldId id="264" r:id="rId4"/>
    <p:sldId id="265" r:id="rId5"/>
    <p:sldId id="266" r:id="rId6"/>
    <p:sldId id="297" r:id="rId7"/>
    <p:sldId id="300" r:id="rId8"/>
    <p:sldId id="301" r:id="rId9"/>
    <p:sldId id="268" r:id="rId10"/>
    <p:sldId id="302" r:id="rId11"/>
    <p:sldId id="299" r:id="rId12"/>
    <p:sldId id="283" r:id="rId13"/>
    <p:sldId id="282" r:id="rId14"/>
    <p:sldId id="316" r:id="rId15"/>
    <p:sldId id="317" r:id="rId16"/>
    <p:sldId id="281" r:id="rId17"/>
    <p:sldId id="279" r:id="rId18"/>
    <p:sldId id="278" r:id="rId19"/>
    <p:sldId id="276" r:id="rId20"/>
    <p:sldId id="272" r:id="rId21"/>
    <p:sldId id="286" r:id="rId22"/>
    <p:sldId id="289" r:id="rId23"/>
    <p:sldId id="287" r:id="rId24"/>
    <p:sldId id="303" r:id="rId25"/>
    <p:sldId id="305" r:id="rId26"/>
    <p:sldId id="294" r:id="rId27"/>
    <p:sldId id="307" r:id="rId28"/>
    <p:sldId id="309" r:id="rId29"/>
    <p:sldId id="314" r:id="rId30"/>
    <p:sldId id="290" r:id="rId31"/>
    <p:sldId id="315" r:id="rId32"/>
    <p:sldId id="310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59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A50B3-E62E-401F-B42B-2379E67C2CEA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07125-AD1C-4E05-BE6F-9D8A022755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7E6C7-F923-4F8D-8685-A73026BD8CF8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2B8F8-7C44-41D3-966A-36D6B18A7D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BE33B-508D-4D6F-9103-98974F56716E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C28FA-AD2D-44B7-8426-3210D9E83A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53AEA-10BC-48FA-B2AD-998FEEBA6B30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F8B69-124F-4B38-833E-8AAD71A100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2D0D8-CAE0-46D7-AD6D-F6B3AEDC8C7C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D6F24-3465-4F77-871D-30A6F9E6D0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48586-307E-44F6-B231-97A2B7138CEB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10C27-D646-43BB-A90E-8B2499AE71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08850-09C1-4982-9FF1-D25FA784C085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29B7A-C7A7-47B2-9B51-989874DCD7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B51D3-31DB-420B-811C-28BD80119A26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E4361-6B05-4ED4-90B5-39DC63344B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3BE55-E47C-420C-8B92-41650D234406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9E441-99FD-4248-866A-5589A6D451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512AE-E90E-4C03-9E21-CD7EA12C1B5C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A88F7-C5C9-4004-A477-FCBD06FDB5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2023E-2610-4B65-9ACD-C871D1D3A4D6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622DC-448C-4B1B-81B2-F787091D66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AD88A8-AC61-4579-AE26-633D5AC55515}" type="datetimeFigureOut">
              <a:rPr lang="ru-RU"/>
              <a:pPr>
                <a:defRPr/>
              </a:pPr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D6B0B4-03AC-4746-8570-176274DE0A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1.png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-2159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7"/>
          <p:cNvSpPr txBox="1">
            <a:spLocks noChangeArrowheads="1"/>
          </p:cNvSpPr>
          <p:nvPr/>
        </p:nvSpPr>
        <p:spPr bwMode="auto">
          <a:xfrm>
            <a:off x="1455427" y="379413"/>
            <a:ext cx="710944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dirty="0" smtClean="0">
                <a:latin typeface="Times New Roman" pitchFamily="18" charset="0"/>
              </a:rPr>
              <a:t>«Светлячок»</a:t>
            </a:r>
            <a:endParaRPr lang="ru-RU" dirty="0">
              <a:latin typeface="Times New Roman" pitchFamily="18" charset="0"/>
            </a:endParaRPr>
          </a:p>
        </p:txBody>
      </p:sp>
      <p:sp>
        <p:nvSpPr>
          <p:cNvPr id="13317" name="Text Box 8"/>
          <p:cNvSpPr txBox="1">
            <a:spLocks noChangeArrowheads="1"/>
          </p:cNvSpPr>
          <p:nvPr/>
        </p:nvSpPr>
        <p:spPr bwMode="auto">
          <a:xfrm>
            <a:off x="2411413" y="2060575"/>
            <a:ext cx="6300787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 dirty="0">
                <a:solidFill>
                  <a:srgbClr val="FF0000"/>
                </a:solidFill>
              </a:rPr>
              <a:t>Исследовательская </a:t>
            </a:r>
            <a:r>
              <a:rPr lang="ru-RU" sz="2800" b="1" i="1" dirty="0" smtClean="0">
                <a:solidFill>
                  <a:srgbClr val="FF0000"/>
                </a:solidFill>
              </a:rPr>
              <a:t>работа</a:t>
            </a:r>
          </a:p>
          <a:p>
            <a:pPr algn="ctr"/>
            <a:r>
              <a:rPr lang="ru-RU" sz="4000" b="1" i="1" dirty="0" smtClean="0">
                <a:solidFill>
                  <a:srgbClr val="FF0000"/>
                </a:solidFill>
              </a:rPr>
              <a:t>«Волшебный фрукт -        лимон»</a:t>
            </a:r>
            <a:endParaRPr lang="ru-RU" sz="4000" b="1" i="1" dirty="0">
              <a:solidFill>
                <a:srgbClr val="FF0000"/>
              </a:solidFill>
            </a:endParaRPr>
          </a:p>
          <a:p>
            <a:pPr algn="ctr"/>
            <a:endParaRPr lang="ru-RU" sz="4000" b="1" i="1" dirty="0">
              <a:solidFill>
                <a:srgbClr val="FFFF00"/>
              </a:solidFill>
            </a:endParaRPr>
          </a:p>
        </p:txBody>
      </p:sp>
      <p:sp>
        <p:nvSpPr>
          <p:cNvPr id="13318" name="Text Box 9"/>
          <p:cNvSpPr txBox="1">
            <a:spLocks noChangeArrowheads="1"/>
          </p:cNvSpPr>
          <p:nvPr/>
        </p:nvSpPr>
        <p:spPr bwMode="auto">
          <a:xfrm>
            <a:off x="4356100" y="6491288"/>
            <a:ext cx="21361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/>
              <a:t>г</a:t>
            </a:r>
            <a:r>
              <a:rPr lang="ru-RU" dirty="0" smtClean="0"/>
              <a:t>. </a:t>
            </a:r>
            <a:r>
              <a:rPr lang="ru-RU" dirty="0" err="1" smtClean="0"/>
              <a:t>Губкинский</a:t>
            </a:r>
            <a:r>
              <a:rPr lang="ru-RU" dirty="0" smtClean="0"/>
              <a:t> 2019</a:t>
            </a:r>
            <a:endParaRPr lang="ru-RU" dirty="0"/>
          </a:p>
        </p:txBody>
      </p:sp>
      <p:sp>
        <p:nvSpPr>
          <p:cNvPr id="13319" name="Text Box 10"/>
          <p:cNvSpPr txBox="1">
            <a:spLocks noChangeArrowheads="1"/>
          </p:cNvSpPr>
          <p:nvPr/>
        </p:nvSpPr>
        <p:spPr bwMode="auto">
          <a:xfrm>
            <a:off x="5103048" y="3821112"/>
            <a:ext cx="440290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smtClean="0"/>
              <a:t>Подготовительная группа № 11</a:t>
            </a:r>
          </a:p>
          <a:p>
            <a:r>
              <a:rPr lang="ru-RU" dirty="0" smtClean="0"/>
              <a:t>Погосян Дарья</a:t>
            </a:r>
          </a:p>
          <a:p>
            <a:r>
              <a:rPr lang="ru-RU" dirty="0" err="1" smtClean="0"/>
              <a:t>Цинделиани</a:t>
            </a:r>
            <a:r>
              <a:rPr lang="ru-RU" dirty="0" smtClean="0"/>
              <a:t> Таисия</a:t>
            </a:r>
          </a:p>
          <a:p>
            <a:endParaRPr lang="ru-RU" dirty="0"/>
          </a:p>
        </p:txBody>
      </p:sp>
      <p:pic>
        <p:nvPicPr>
          <p:cNvPr id="13320" name="Picture 9" descr="Lemon-PNG-Transparent-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313" y="3429000"/>
            <a:ext cx="2997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35844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71472" y="357166"/>
            <a:ext cx="443743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Актуальность:</a:t>
            </a:r>
          </a:p>
        </p:txBody>
      </p:sp>
      <p:sp>
        <p:nvSpPr>
          <p:cNvPr id="35846" name="TextBox 5"/>
          <p:cNvSpPr txBox="1">
            <a:spLocks noChangeArrowheads="1"/>
          </p:cNvSpPr>
          <p:nvPr/>
        </p:nvSpPr>
        <p:spPr bwMode="auto">
          <a:xfrm>
            <a:off x="642938" y="1214438"/>
            <a:ext cx="8501062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>
                <a:latin typeface="Calibri" pitchFamily="34" charset="0"/>
              </a:rPr>
              <a:t>Мы живем </a:t>
            </a:r>
            <a:r>
              <a:rPr lang="ru-RU" sz="2400" dirty="0" smtClean="0"/>
              <a:t>на Севере</a:t>
            </a:r>
            <a:r>
              <a:rPr lang="ru-RU" sz="2800" dirty="0" smtClean="0">
                <a:latin typeface="Calibri" pitchFamily="34" charset="0"/>
              </a:rPr>
              <a:t>, </a:t>
            </a:r>
            <a:r>
              <a:rPr lang="ru-RU" sz="2800" dirty="0">
                <a:latin typeface="Calibri" pitchFamily="34" charset="0"/>
              </a:rPr>
              <a:t>где  очень холод</a:t>
            </a:r>
            <a:r>
              <a:rPr lang="ru-RU" sz="2800" dirty="0"/>
              <a:t>ные зимы</a:t>
            </a:r>
            <a:r>
              <a:rPr lang="ru-RU" sz="2800" dirty="0">
                <a:latin typeface="Calibri" pitchFamily="34" charset="0"/>
              </a:rPr>
              <a:t>.</a:t>
            </a:r>
          </a:p>
          <a:p>
            <a:r>
              <a:rPr lang="ru-RU" sz="2800" dirty="0">
                <a:latin typeface="Calibri" pitchFamily="34" charset="0"/>
              </a:rPr>
              <a:t>Многие из нас испытывают зимний и весенний авитаминоз ( нехватка витаминов)</a:t>
            </a:r>
            <a:r>
              <a:rPr lang="ru-RU" sz="2800" dirty="0"/>
              <a:t>.</a:t>
            </a:r>
            <a:r>
              <a:rPr lang="ru-RU" sz="2800" dirty="0">
                <a:latin typeface="Calibri" pitchFamily="34" charset="0"/>
              </a:rPr>
              <a:t>Хорошим профилактическим средством являются лимоны.</a:t>
            </a:r>
            <a:r>
              <a:rPr lang="ru-RU" sz="2800" dirty="0"/>
              <a:t> </a:t>
            </a:r>
            <a:r>
              <a:rPr lang="ru-RU" sz="2800" dirty="0">
                <a:latin typeface="Calibri" pitchFamily="34" charset="0"/>
              </a:rPr>
              <a:t>Только лимоны не теряют свои полезные свойства в течении долгой зимы</a:t>
            </a:r>
            <a:r>
              <a:rPr lang="ru-RU" sz="2800" dirty="0"/>
              <a:t> </a:t>
            </a:r>
            <a:r>
              <a:rPr lang="ru-RU" sz="2800" dirty="0">
                <a:latin typeface="Calibri" pitchFamily="34" charset="0"/>
              </a:rPr>
              <a:t>и содержат довольно много витамина С, который поддерживает наш организм в рабочем режиме.</a:t>
            </a:r>
          </a:p>
        </p:txBody>
      </p:sp>
      <p:pic>
        <p:nvPicPr>
          <p:cNvPr id="35847" name="Picture 8" descr="Lemon-PNG-Transparent-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4508500"/>
            <a:ext cx="234950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4339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714480" y="1000108"/>
            <a:ext cx="6266838" cy="430887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Цель </a:t>
            </a: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исследования: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Познакомиться с ролью лимона в жизни Человека, выделить его достоинства </a:t>
            </a:r>
            <a:r>
              <a:rPr lang="ru-RU" sz="4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и </a:t>
            </a:r>
            <a:r>
              <a:rPr lang="ru-RU" sz="4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волшебные свойства.</a:t>
            </a:r>
          </a:p>
        </p:txBody>
      </p:sp>
      <p:pic>
        <p:nvPicPr>
          <p:cNvPr id="14341" name="Picture 7" descr="Group-of-Fresh-Lemon-PNG-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5162550"/>
            <a:ext cx="2808288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5363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928662" y="428604"/>
            <a:ext cx="301069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Гипотеза:</a:t>
            </a:r>
          </a:p>
        </p:txBody>
      </p:sp>
      <p:sp>
        <p:nvSpPr>
          <p:cNvPr id="15365" name="TextBox 6"/>
          <p:cNvSpPr txBox="1">
            <a:spLocks noChangeArrowheads="1"/>
          </p:cNvSpPr>
          <p:nvPr/>
        </p:nvSpPr>
        <p:spPr bwMode="auto">
          <a:xfrm>
            <a:off x="714375" y="1285875"/>
            <a:ext cx="7929563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 smtClean="0">
                <a:latin typeface="Calibri" pitchFamily="34" charset="0"/>
              </a:rPr>
              <a:t>Предположим, </a:t>
            </a:r>
            <a:r>
              <a:rPr lang="ru-RU" sz="4000" b="1" dirty="0">
                <a:latin typeface="Calibri" pitchFamily="34" charset="0"/>
              </a:rPr>
              <a:t>что лимоны обладают не только целебными свойствами, но и имеют волшебную силу при взаимодействии с другими веществами.</a:t>
            </a:r>
          </a:p>
        </p:txBody>
      </p:sp>
      <p:pic>
        <p:nvPicPr>
          <p:cNvPr id="15366" name="Picture 8" descr="Lemon-PNG-Transparent-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4149725"/>
            <a:ext cx="2925763" cy="292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6387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-306487" y="-13789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14348" y="428604"/>
            <a:ext cx="710233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Проблемные вопросы:</a:t>
            </a: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785938" y="2349500"/>
            <a:ext cx="735806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" pitchFamily="34" charset="0"/>
              <a:buAutoNum type="arabicPeriod"/>
            </a:pPr>
            <a:r>
              <a:rPr lang="ru-RU" sz="3600" b="1" dirty="0" smtClean="0">
                <a:latin typeface="+mj-lt"/>
              </a:rPr>
              <a:t>Чем полезны лимоны?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ru-RU" sz="3600" b="1" dirty="0" smtClean="0">
                <a:latin typeface="+mj-lt"/>
              </a:rPr>
              <a:t>Какую волшебную силу таит в себе драгоценный дар природы?</a:t>
            </a:r>
            <a:endParaRPr lang="ru-RU" sz="3600" b="1" dirty="0">
              <a:latin typeface="+mj-lt"/>
            </a:endParaRPr>
          </a:p>
        </p:txBody>
      </p:sp>
      <p:pic>
        <p:nvPicPr>
          <p:cNvPr id="16390" name="Picture 8" descr="Group-of-Fresh-Lemon-PNG-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4459288"/>
            <a:ext cx="4171950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6387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-1823330" y="-153987"/>
            <a:ext cx="1096733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-1188640" y="692696"/>
            <a:ext cx="9572228" cy="3261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5400" b="1" i="1" dirty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Объект исследования</a:t>
            </a:r>
            <a:r>
              <a:rPr lang="ru-RU" sz="4000" dirty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 – </a:t>
            </a:r>
            <a:r>
              <a:rPr lang="ru-RU" sz="36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лимон</a:t>
            </a:r>
            <a:r>
              <a:rPr lang="ru-RU" sz="3600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36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5400" b="1" i="1" dirty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</a:t>
            </a:r>
            <a:r>
              <a:rPr lang="ru-RU" sz="54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400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свойства </a:t>
            </a:r>
            <a:r>
              <a:rPr lang="ru-RU" sz="3600" b="1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  лимона</a:t>
            </a:r>
            <a:r>
              <a:rPr lang="ru-RU" sz="36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390" name="Picture 8" descr="Group-of-Fresh-Lemon-PNG-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4459288"/>
            <a:ext cx="4171950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746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0483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Прямоугольник 7"/>
          <p:cNvSpPr>
            <a:spLocks noChangeArrowheads="1"/>
          </p:cNvSpPr>
          <p:nvPr/>
        </p:nvSpPr>
        <p:spPr bwMode="auto">
          <a:xfrm>
            <a:off x="1000125" y="1571625"/>
            <a:ext cx="7358063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/>
            <a:r>
              <a:rPr lang="ru-RU" sz="2400" b="1" dirty="0" smtClean="0">
                <a:latin typeface="+mn-lt"/>
              </a:rPr>
              <a:t>1.Собрать </a:t>
            </a:r>
            <a:r>
              <a:rPr lang="ru-RU" sz="2400" b="1" dirty="0">
                <a:latin typeface="+mn-lt"/>
              </a:rPr>
              <a:t>сведения о полезных свойствах лимона, о веществах, которые содержатся в его плодах.</a:t>
            </a:r>
          </a:p>
          <a:p>
            <a:pPr lvl="0"/>
            <a:r>
              <a:rPr lang="ru-RU" sz="2400" b="1" dirty="0" smtClean="0">
                <a:latin typeface="+mn-lt"/>
              </a:rPr>
              <a:t>2.Изучить </a:t>
            </a:r>
            <a:r>
              <a:rPr lang="ru-RU" sz="2400" b="1" dirty="0">
                <a:latin typeface="+mn-lt"/>
              </a:rPr>
              <a:t>историю происхождения лимона.</a:t>
            </a:r>
          </a:p>
          <a:p>
            <a:pPr lvl="0"/>
            <a:r>
              <a:rPr lang="ru-RU" sz="2400" b="1" dirty="0" smtClean="0">
                <a:latin typeface="+mn-lt"/>
              </a:rPr>
              <a:t>3.Доказать </a:t>
            </a:r>
            <a:r>
              <a:rPr lang="ru-RU" sz="2400" b="1" dirty="0">
                <a:latin typeface="+mn-lt"/>
              </a:rPr>
              <a:t>возможность применения свойств лимона в жизни человека.</a:t>
            </a:r>
          </a:p>
          <a:p>
            <a:pPr lvl="0"/>
            <a:r>
              <a:rPr lang="ru-RU" sz="2400" b="1" dirty="0" smtClean="0">
                <a:latin typeface="+mn-lt"/>
              </a:rPr>
              <a:t>4.Провести </a:t>
            </a:r>
            <a:r>
              <a:rPr lang="ru-RU" sz="2400" b="1" dirty="0">
                <a:latin typeface="+mn-lt"/>
              </a:rPr>
              <a:t>серию опытов по изучению свойств лимона и взаимодействию его с другими веществами.</a:t>
            </a:r>
          </a:p>
          <a:p>
            <a:r>
              <a:rPr lang="ru-RU" sz="2400" b="1" dirty="0" smtClean="0">
                <a:latin typeface="+mn-lt"/>
              </a:rPr>
              <a:t>5.Провести </a:t>
            </a:r>
            <a:r>
              <a:rPr lang="ru-RU" sz="2400" b="1" dirty="0">
                <a:latin typeface="+mn-lt"/>
              </a:rPr>
              <a:t>анализ полученных </a:t>
            </a:r>
            <a:r>
              <a:rPr lang="ru-RU" sz="2400" b="1" dirty="0" err="1">
                <a:latin typeface="+mn-lt"/>
              </a:rPr>
              <a:t>результатов,сделать</a:t>
            </a:r>
            <a:r>
              <a:rPr lang="ru-RU" sz="2400" b="1" dirty="0">
                <a:latin typeface="+mn-lt"/>
              </a:rPr>
              <a:t> выводы по теме исследования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357166"/>
            <a:ext cx="7929618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Задачи исследовательской работы</a:t>
            </a: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: 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808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0483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-133320" y="-103049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Прямоугольник 7"/>
          <p:cNvSpPr>
            <a:spLocks noChangeArrowheads="1"/>
          </p:cNvSpPr>
          <p:nvPr/>
        </p:nvSpPr>
        <p:spPr bwMode="auto">
          <a:xfrm>
            <a:off x="1000125" y="1571625"/>
            <a:ext cx="7358063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/>
            <a:r>
              <a:rPr lang="ru-RU" sz="2800" dirty="0" smtClean="0">
                <a:latin typeface="+mn-lt"/>
              </a:rPr>
              <a:t>1.сбор </a:t>
            </a:r>
            <a:r>
              <a:rPr lang="ru-RU" sz="2800" dirty="0">
                <a:latin typeface="+mn-lt"/>
              </a:rPr>
              <a:t>и анализ информации по данной теме;</a:t>
            </a:r>
          </a:p>
          <a:p>
            <a:pPr lvl="0"/>
            <a:r>
              <a:rPr lang="ru-RU" sz="2800" dirty="0">
                <a:latin typeface="+mn-lt"/>
              </a:rPr>
              <a:t>эксперимент;</a:t>
            </a:r>
          </a:p>
          <a:p>
            <a:pPr lvl="0"/>
            <a:r>
              <a:rPr lang="ru-RU" sz="2800" dirty="0" smtClean="0">
                <a:latin typeface="+mn-lt"/>
              </a:rPr>
              <a:t>2.наблюдение</a:t>
            </a:r>
            <a:r>
              <a:rPr lang="ru-RU" sz="2800" dirty="0">
                <a:latin typeface="+mn-lt"/>
              </a:rPr>
              <a:t>;</a:t>
            </a:r>
          </a:p>
          <a:p>
            <a:pPr lvl="0"/>
            <a:r>
              <a:rPr lang="ru-RU" sz="2800" dirty="0" smtClean="0">
                <a:latin typeface="+mn-lt"/>
              </a:rPr>
              <a:t>3.сравнение</a:t>
            </a:r>
            <a:r>
              <a:rPr lang="ru-RU" sz="2800" dirty="0">
                <a:latin typeface="+mn-lt"/>
              </a:rPr>
              <a:t>;</a:t>
            </a:r>
          </a:p>
          <a:p>
            <a:pPr lvl="0"/>
            <a:r>
              <a:rPr lang="ru-RU" sz="2800" dirty="0" smtClean="0">
                <a:latin typeface="+mn-lt"/>
              </a:rPr>
              <a:t>4.изучение </a:t>
            </a:r>
            <a:r>
              <a:rPr lang="ru-RU" sz="2800" dirty="0">
                <a:latin typeface="+mn-lt"/>
              </a:rPr>
              <a:t>и обобщение сведений и результатов;</a:t>
            </a:r>
          </a:p>
          <a:p>
            <a:pPr lvl="0"/>
            <a:r>
              <a:rPr lang="ru-RU" sz="2800" dirty="0" smtClean="0">
                <a:latin typeface="+mn-lt"/>
              </a:rPr>
              <a:t>5.фиксирование </a:t>
            </a:r>
            <a:r>
              <a:rPr lang="ru-RU" sz="2800" dirty="0">
                <a:latin typeface="+mn-lt"/>
              </a:rPr>
              <a:t>результатов с помощью </a:t>
            </a:r>
            <a:r>
              <a:rPr lang="ru-RU" sz="2800" dirty="0" smtClean="0">
                <a:latin typeface="+mn-lt"/>
              </a:rPr>
              <a:t>фото-и </a:t>
            </a:r>
            <a:r>
              <a:rPr lang="ru-RU" sz="2800" dirty="0">
                <a:latin typeface="+mn-lt"/>
              </a:rPr>
              <a:t>видеосъемки</a:t>
            </a:r>
            <a:r>
              <a:rPr lang="ru-RU" dirty="0"/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357166"/>
            <a:ext cx="7929618" cy="71846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Методы исследования:</a:t>
            </a:r>
            <a:endParaRPr lang="ru-RU" sz="3600" dirty="0">
              <a:solidFill>
                <a:srgbClr val="FF0000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04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8435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00034" y="357166"/>
            <a:ext cx="816403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Лимон… Что же это такое?</a:t>
            </a:r>
          </a:p>
        </p:txBody>
      </p:sp>
      <p:sp>
        <p:nvSpPr>
          <p:cNvPr id="18439" name="TextBox 10"/>
          <p:cNvSpPr txBox="1">
            <a:spLocks noChangeArrowheads="1"/>
          </p:cNvSpPr>
          <p:nvPr/>
        </p:nvSpPr>
        <p:spPr bwMode="auto">
          <a:xfrm>
            <a:off x="3924300" y="1989138"/>
            <a:ext cx="482441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Лимон </a:t>
            </a:r>
            <a:r>
              <a:rPr lang="ru-RU" sz="3200">
                <a:latin typeface="Calibri" pitchFamily="34" charset="0"/>
              </a:rPr>
              <a:t>- это</a:t>
            </a:r>
          </a:p>
          <a:p>
            <a:r>
              <a:rPr lang="ru-RU" sz="3200">
                <a:latin typeface="Calibri" pitchFamily="34" charset="0"/>
              </a:rPr>
              <a:t> </a:t>
            </a:r>
            <a:r>
              <a:rPr lang="ru-RU" sz="3200" b="1">
                <a:latin typeface="Calibri" pitchFamily="34" charset="0"/>
              </a:rPr>
              <a:t>вечнозеленое дерево </a:t>
            </a:r>
          </a:p>
          <a:p>
            <a:r>
              <a:rPr lang="ru-RU" sz="3200" b="1">
                <a:latin typeface="Calibri" pitchFamily="34" charset="0"/>
              </a:rPr>
              <a:t>высотой от 3 до 7 метров.</a:t>
            </a:r>
            <a:endParaRPr lang="ru-RU" sz="3200">
              <a:latin typeface="Calibri" pitchFamily="34" charset="0"/>
            </a:endParaRPr>
          </a:p>
        </p:txBody>
      </p:sp>
      <p:pic>
        <p:nvPicPr>
          <p:cNvPr id="18440" name="Picture 11" descr="landof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61000" y="3068638"/>
            <a:ext cx="3387725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http://img0.liveinternet.ru/images/attach/c/6/98/943/98943868_8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566246"/>
            <a:ext cx="3238500" cy="3723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0483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74956" cy="7085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Прямоугольник 7"/>
          <p:cNvSpPr>
            <a:spLocks noChangeArrowheads="1"/>
          </p:cNvSpPr>
          <p:nvPr/>
        </p:nvSpPr>
        <p:spPr bwMode="auto">
          <a:xfrm>
            <a:off x="1547664" y="3140967"/>
            <a:ext cx="68105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357166"/>
            <a:ext cx="7929618" cy="333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altLang="ru-RU" sz="3200" b="1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Родина  лимона – Индия,  Китай  и  тихоокеанские  тропические  </a:t>
            </a:r>
            <a:r>
              <a:rPr lang="ru-RU" altLang="ru-RU" sz="3200" b="1" dirty="0" smtClean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острова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altLang="ru-RU" sz="3200" b="1" i="1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 Более  100  лет назад  русские  крестьяне  села  Павлово  вблизи Нижнего  Новгорода  начали  выращивать  лимоны  в своих  избах.</a:t>
            </a:r>
            <a:endParaRPr lang="ru-RU" sz="3200" dirty="0">
              <a:solidFill>
                <a:srgbClr val="FF0000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m22430n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CC"/>
              </a:clrFrom>
              <a:clrTo>
                <a:srgbClr val="FFFFCC">
                  <a:alpha val="0"/>
                </a:srgbClr>
              </a:clrTo>
            </a:clrChange>
          </a:blip>
          <a:srcRect t="26562" b="25000"/>
          <a:stretch>
            <a:fillRect/>
          </a:stretch>
        </p:blipFill>
        <p:spPr>
          <a:xfrm>
            <a:off x="3357554" y="3510299"/>
            <a:ext cx="5560533" cy="3347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5227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0483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Прямоугольник 7"/>
          <p:cNvSpPr>
            <a:spLocks noChangeArrowheads="1"/>
          </p:cNvSpPr>
          <p:nvPr/>
        </p:nvSpPr>
        <p:spPr bwMode="auto">
          <a:xfrm>
            <a:off x="1000125" y="1571625"/>
            <a:ext cx="7358063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Витамин С</a:t>
            </a:r>
          </a:p>
          <a:p>
            <a:pPr>
              <a:buFont typeface="Arial" charset="0"/>
              <a:buChar char="•"/>
            </a:pPr>
            <a:r>
              <a:rPr lang="ru-RU" sz="2000">
                <a:latin typeface="Calibri" pitchFamily="34" charset="0"/>
              </a:rPr>
              <a:t> </a:t>
            </a:r>
            <a:r>
              <a:rPr lang="ru-RU" sz="2000" b="1">
                <a:latin typeface="Calibri" pitchFamily="34" charset="0"/>
              </a:rPr>
              <a:t>повышает защитные силы организма,</a:t>
            </a:r>
          </a:p>
          <a:p>
            <a:pPr>
              <a:buFont typeface="Arial" charset="0"/>
              <a:buChar char="•"/>
            </a:pPr>
            <a:r>
              <a:rPr lang="ru-RU" sz="2000" b="1">
                <a:latin typeface="Calibri" pitchFamily="34" charset="0"/>
              </a:rPr>
              <a:t> ограничивает возможность заболеваний дыхательных путей,</a:t>
            </a:r>
          </a:p>
          <a:p>
            <a:pPr>
              <a:buFont typeface="Arial" charset="0"/>
              <a:buChar char="•"/>
            </a:pPr>
            <a:r>
              <a:rPr lang="ru-RU" sz="2000" b="1">
                <a:latin typeface="Calibri" pitchFamily="34" charset="0"/>
              </a:rPr>
              <a:t> улучшает эластичность сосудов (нормализует проницаемость капилляров)</a:t>
            </a:r>
          </a:p>
          <a:p>
            <a:pPr>
              <a:buFont typeface="Arial" charset="0"/>
              <a:buChar char="•"/>
            </a:pPr>
            <a:r>
              <a:rPr lang="ru-RU" sz="2000" b="1">
                <a:latin typeface="Calibri" pitchFamily="34" charset="0"/>
              </a:rPr>
              <a:t> Витамин оказывает благоприятное действие на функции центральной нервной системы,</a:t>
            </a:r>
          </a:p>
          <a:p>
            <a:pPr>
              <a:buFont typeface="Arial" charset="0"/>
              <a:buChar char="•"/>
            </a:pPr>
            <a:r>
              <a:rPr lang="ru-RU" sz="2000" b="1">
                <a:latin typeface="Calibri" pitchFamily="34" charset="0"/>
              </a:rPr>
              <a:t> стимулирует деятельность эндокринных желез,</a:t>
            </a:r>
          </a:p>
          <a:p>
            <a:pPr>
              <a:buFont typeface="Arial" charset="0"/>
              <a:buChar char="•"/>
            </a:pPr>
            <a:r>
              <a:rPr lang="ru-RU" sz="2000" b="1">
                <a:latin typeface="Calibri" pitchFamily="34" charset="0"/>
              </a:rPr>
              <a:t> способствует лучшему усвоению железа и нормальному кроветворению,</a:t>
            </a:r>
          </a:p>
          <a:p>
            <a:pPr>
              <a:buFont typeface="Arial" charset="0"/>
              <a:buChar char="•"/>
            </a:pPr>
            <a:r>
              <a:rPr lang="ru-RU" sz="2000" b="1">
                <a:latin typeface="Calibri" pitchFamily="34" charset="0"/>
              </a:rPr>
              <a:t> препятствует образованию канцерогенов.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357166"/>
            <a:ext cx="7929618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Положительное влияние витамина С на организм человека. </a:t>
            </a:r>
          </a:p>
        </p:txBody>
      </p:sp>
    </p:spTree>
    <p:extLst>
      <p:ext uri="{BB962C8B-B14F-4D97-AF65-F5344CB8AC3E}">
        <p14:creationId xmlns:p14="http://schemas.microsoft.com/office/powerpoint/2010/main" val="418336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1507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214282" y="500042"/>
            <a:ext cx="7813229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Свойства лимона </a:t>
            </a:r>
            <a:r>
              <a:rPr lang="ru-RU" sz="4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многоранны</a:t>
            </a:r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:</a:t>
            </a:r>
          </a:p>
        </p:txBody>
      </p:sp>
      <p:sp>
        <p:nvSpPr>
          <p:cNvPr id="21509" name="TextBox 22"/>
          <p:cNvSpPr txBox="1">
            <a:spLocks noChangeArrowheads="1"/>
          </p:cNvSpPr>
          <p:nvPr/>
        </p:nvSpPr>
        <p:spPr bwMode="auto">
          <a:xfrm>
            <a:off x="2643188" y="257175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0" name="TextBox 26"/>
          <p:cNvSpPr txBox="1">
            <a:spLocks noChangeArrowheads="1"/>
          </p:cNvSpPr>
          <p:nvPr/>
        </p:nvSpPr>
        <p:spPr bwMode="auto">
          <a:xfrm>
            <a:off x="4143375" y="1928813"/>
            <a:ext cx="3286125" cy="383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Courier New" pitchFamily="49" charset="0"/>
              <a:buChar char="o"/>
            </a:pPr>
            <a:r>
              <a:rPr lang="ru-RU" dirty="0">
                <a:latin typeface="Calibri" pitchFamily="34" charset="0"/>
              </a:rPr>
              <a:t> </a:t>
            </a:r>
            <a:r>
              <a:rPr lang="ru-RU" sz="2200" b="1" dirty="0">
                <a:latin typeface="Calibri" pitchFamily="34" charset="0"/>
              </a:rPr>
              <a:t>Тонизирующее</a:t>
            </a:r>
          </a:p>
          <a:p>
            <a:pPr>
              <a:lnSpc>
                <a:spcPct val="150000"/>
              </a:lnSpc>
              <a:buFont typeface="Courier New" pitchFamily="49" charset="0"/>
              <a:buChar char="o"/>
            </a:pPr>
            <a:r>
              <a:rPr lang="ru-RU" sz="2400" b="1" dirty="0">
                <a:latin typeface="Calibri" pitchFamily="34" charset="0"/>
              </a:rPr>
              <a:t> </a:t>
            </a:r>
            <a:r>
              <a:rPr lang="ru-RU" sz="2200" b="1" dirty="0">
                <a:latin typeface="Calibri" pitchFamily="34" charset="0"/>
              </a:rPr>
              <a:t>Ароматизирующее</a:t>
            </a:r>
          </a:p>
          <a:p>
            <a:pPr>
              <a:lnSpc>
                <a:spcPct val="150000"/>
              </a:lnSpc>
              <a:buFont typeface="Courier New" pitchFamily="49" charset="0"/>
              <a:buChar char="o"/>
            </a:pPr>
            <a:r>
              <a:rPr lang="ru-RU" sz="2400" b="1" dirty="0">
                <a:latin typeface="Calibri" pitchFamily="34" charset="0"/>
              </a:rPr>
              <a:t> </a:t>
            </a:r>
            <a:r>
              <a:rPr lang="ru-RU" sz="2200" b="1" dirty="0">
                <a:latin typeface="Calibri" pitchFamily="34" charset="0"/>
              </a:rPr>
              <a:t>Общеукрепляющее</a:t>
            </a:r>
          </a:p>
          <a:p>
            <a:pPr>
              <a:lnSpc>
                <a:spcPct val="150000"/>
              </a:lnSpc>
              <a:buFont typeface="Courier New" pitchFamily="49" charset="0"/>
              <a:buChar char="o"/>
            </a:pPr>
            <a:r>
              <a:rPr lang="ru-RU" sz="2400" b="1" dirty="0">
                <a:latin typeface="Calibri" pitchFamily="34" charset="0"/>
              </a:rPr>
              <a:t> </a:t>
            </a:r>
            <a:r>
              <a:rPr lang="ru-RU" sz="2200" b="1" dirty="0">
                <a:latin typeface="Calibri" pitchFamily="34" charset="0"/>
              </a:rPr>
              <a:t>Бактерицидное</a:t>
            </a:r>
          </a:p>
          <a:p>
            <a:pPr>
              <a:lnSpc>
                <a:spcPct val="150000"/>
              </a:lnSpc>
              <a:buFont typeface="Courier New" pitchFamily="49" charset="0"/>
              <a:buChar char="o"/>
            </a:pPr>
            <a:r>
              <a:rPr lang="ru-RU" sz="2200" b="1" dirty="0">
                <a:latin typeface="Calibri" pitchFamily="34" charset="0"/>
              </a:rPr>
              <a:t>Восстанавливающее</a:t>
            </a:r>
          </a:p>
          <a:p>
            <a:pPr>
              <a:lnSpc>
                <a:spcPct val="150000"/>
              </a:lnSpc>
              <a:buFont typeface="Courier New" pitchFamily="49" charset="0"/>
              <a:buChar char="o"/>
            </a:pPr>
            <a:r>
              <a:rPr lang="ru-RU" sz="2400" b="1" dirty="0">
                <a:latin typeface="Calibri" pitchFamily="34" charset="0"/>
              </a:rPr>
              <a:t> </a:t>
            </a:r>
            <a:r>
              <a:rPr lang="ru-RU" sz="2200" b="1" dirty="0">
                <a:latin typeface="Calibri" pitchFamily="34" charset="0"/>
              </a:rPr>
              <a:t>Отбеливающее</a:t>
            </a:r>
          </a:p>
          <a:p>
            <a:pPr>
              <a:lnSpc>
                <a:spcPct val="150000"/>
              </a:lnSpc>
              <a:buFont typeface="Courier New" pitchFamily="49" charset="0"/>
              <a:buChar char="o"/>
            </a:pPr>
            <a:r>
              <a:rPr lang="ru-RU" sz="2400" b="1" dirty="0">
                <a:latin typeface="Calibri" pitchFamily="34" charset="0"/>
              </a:rPr>
              <a:t> </a:t>
            </a:r>
            <a:r>
              <a:rPr lang="ru-RU" sz="2200" b="1" dirty="0">
                <a:latin typeface="Calibri" pitchFamily="34" charset="0"/>
              </a:rPr>
              <a:t>Антисептическое</a:t>
            </a:r>
          </a:p>
        </p:txBody>
      </p:sp>
      <p:cxnSp>
        <p:nvCxnSpPr>
          <p:cNvPr id="33" name="Прямая соединительная линия 32"/>
          <p:cNvCxnSpPr>
            <a:stCxn id="7" idx="3"/>
          </p:cNvCxnSpPr>
          <p:nvPr/>
        </p:nvCxnSpPr>
        <p:spPr>
          <a:xfrm flipV="1">
            <a:off x="3190875" y="2357438"/>
            <a:ext cx="1023938" cy="1490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7" idx="3"/>
          </p:cNvCxnSpPr>
          <p:nvPr/>
        </p:nvCxnSpPr>
        <p:spPr>
          <a:xfrm flipV="1">
            <a:off x="3190875" y="2857500"/>
            <a:ext cx="1023938" cy="990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>
            <a:stCxn id="7" idx="3"/>
          </p:cNvCxnSpPr>
          <p:nvPr/>
        </p:nvCxnSpPr>
        <p:spPr>
          <a:xfrm flipV="1">
            <a:off x="3190875" y="3429000"/>
            <a:ext cx="1023938" cy="419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3286125" y="3857625"/>
            <a:ext cx="1000125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>
            <a:stCxn id="7" idx="3"/>
          </p:cNvCxnSpPr>
          <p:nvPr/>
        </p:nvCxnSpPr>
        <p:spPr>
          <a:xfrm>
            <a:off x="3190875" y="3848100"/>
            <a:ext cx="1095375" cy="6524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>
            <a:stCxn id="7" idx="3"/>
          </p:cNvCxnSpPr>
          <p:nvPr/>
        </p:nvCxnSpPr>
        <p:spPr>
          <a:xfrm>
            <a:off x="3190875" y="3848100"/>
            <a:ext cx="1095375" cy="12239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>
            <a:stCxn id="7" idx="3"/>
          </p:cNvCxnSpPr>
          <p:nvPr/>
        </p:nvCxnSpPr>
        <p:spPr>
          <a:xfrm>
            <a:off x="3190875" y="3848100"/>
            <a:ext cx="1023938" cy="1724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8" name="Picture 16" descr="0_13767e_d0cdd55_or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924175"/>
            <a:ext cx="2376487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2531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 rot="20665481">
            <a:off x="792391" y="1549967"/>
            <a:ext cx="8284823" cy="255454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Познавательные опыты</a:t>
            </a:r>
          </a:p>
        </p:txBody>
      </p:sp>
      <p:pic>
        <p:nvPicPr>
          <p:cNvPr id="22533" name="Picture 2" descr="http://go4.imgsmail.ru/imgpreview?key=54c68fb28d956e10&amp;mb=imgdb_preview_17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3643313"/>
            <a:ext cx="2400300" cy="287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3555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71472" y="571480"/>
            <a:ext cx="750099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Эксперимент №1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«Самый кислый фрукт»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3557" name="TextBox 7"/>
          <p:cNvSpPr txBox="1">
            <a:spLocks noChangeArrowheads="1"/>
          </p:cNvSpPr>
          <p:nvPr/>
        </p:nvSpPr>
        <p:spPr bwMode="auto">
          <a:xfrm>
            <a:off x="785813" y="2286000"/>
            <a:ext cx="8358187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Calibri" pitchFamily="34" charset="0"/>
              </a:rPr>
              <a:t>Цель</a:t>
            </a:r>
            <a:r>
              <a:rPr lang="ru-RU" dirty="0">
                <a:latin typeface="Calibri" pitchFamily="34" charset="0"/>
              </a:rPr>
              <a:t>: </a:t>
            </a:r>
            <a:r>
              <a:rPr lang="ru-RU" dirty="0" smtClean="0">
                <a:latin typeface="Calibri" pitchFamily="34" charset="0"/>
              </a:rPr>
              <a:t>Что такое </a:t>
            </a:r>
            <a:r>
              <a:rPr lang="ru-RU" dirty="0" err="1" smtClean="0">
                <a:latin typeface="Calibri" pitchFamily="34" charset="0"/>
              </a:rPr>
              <a:t>кислотность,научиться</a:t>
            </a:r>
            <a:r>
              <a:rPr lang="ru-RU" dirty="0" smtClean="0">
                <a:latin typeface="Calibri" pitchFamily="34" charset="0"/>
              </a:rPr>
              <a:t> измерять </a:t>
            </a:r>
          </a:p>
          <a:p>
            <a:r>
              <a:rPr lang="ru-RU" dirty="0" smtClean="0">
                <a:latin typeface="Calibri" pitchFamily="34" charset="0"/>
              </a:rPr>
              <a:t>кислотность </a:t>
            </a:r>
            <a:r>
              <a:rPr lang="ru-RU" dirty="0" err="1" smtClean="0">
                <a:latin typeface="Calibri" pitchFamily="34" charset="0"/>
              </a:rPr>
              <a:t>разных.</a:t>
            </a:r>
            <a:r>
              <a:rPr lang="ru-RU" dirty="0" err="1" smtClean="0"/>
              <a:t>фруктов</a:t>
            </a:r>
            <a:endParaRPr lang="ru-RU" dirty="0"/>
          </a:p>
          <a:p>
            <a:r>
              <a:rPr lang="ru-RU" sz="2800" b="1" dirty="0">
                <a:latin typeface="Calibri" pitchFamily="34" charset="0"/>
              </a:rPr>
              <a:t>Гипотеза</a:t>
            </a:r>
            <a:r>
              <a:rPr lang="ru-RU" dirty="0">
                <a:latin typeface="Calibri" pitchFamily="34" charset="0"/>
              </a:rPr>
              <a:t>: </a:t>
            </a:r>
            <a:endParaRPr lang="ru-RU" dirty="0"/>
          </a:p>
          <a:p>
            <a:r>
              <a:rPr lang="ru-RU" dirty="0">
                <a:latin typeface="Calibri" pitchFamily="34" charset="0"/>
              </a:rPr>
              <a:t>Предположим , что лимон </a:t>
            </a:r>
            <a:endParaRPr lang="ru-RU" dirty="0"/>
          </a:p>
          <a:p>
            <a:r>
              <a:rPr lang="ru-RU" dirty="0" smtClean="0">
                <a:latin typeface="Calibri" pitchFamily="34" charset="0"/>
              </a:rPr>
              <a:t>Кислее апельсина и яблока</a:t>
            </a:r>
            <a:r>
              <a:rPr lang="ru-RU" dirty="0" smtClean="0">
                <a:latin typeface="Calibri" pitchFamily="34" charset="0"/>
              </a:rPr>
              <a:t>.</a:t>
            </a:r>
            <a:endParaRPr lang="ru-RU" dirty="0">
              <a:latin typeface="Calibri" pitchFamily="34" charset="0"/>
            </a:endParaRPr>
          </a:p>
          <a:p>
            <a:r>
              <a:rPr lang="ru-RU" sz="2400" b="1" dirty="0">
                <a:latin typeface="Calibri" pitchFamily="34" charset="0"/>
              </a:rPr>
              <a:t>Оборудование</a:t>
            </a:r>
            <a:r>
              <a:rPr lang="ru-RU" sz="2400" dirty="0">
                <a:latin typeface="Calibri" pitchFamily="34" charset="0"/>
              </a:rPr>
              <a:t>:</a:t>
            </a:r>
            <a:r>
              <a:rPr lang="ru-RU" sz="2400" dirty="0"/>
              <a:t> </a:t>
            </a:r>
            <a:r>
              <a:rPr lang="ru-RU" dirty="0" smtClean="0"/>
              <a:t>три</a:t>
            </a:r>
            <a:r>
              <a:rPr lang="ru-RU" sz="2400" dirty="0" smtClean="0"/>
              <a:t> </a:t>
            </a:r>
            <a:r>
              <a:rPr lang="ru-RU" dirty="0" smtClean="0">
                <a:latin typeface="Calibri" pitchFamily="34" charset="0"/>
              </a:rPr>
              <a:t> стакана</a:t>
            </a:r>
            <a:r>
              <a:rPr lang="ru-RU" dirty="0"/>
              <a:t> </a:t>
            </a:r>
            <a:r>
              <a:rPr lang="ru-RU" dirty="0" smtClean="0"/>
              <a:t>апельсинового,</a:t>
            </a:r>
          </a:p>
          <a:p>
            <a:r>
              <a:rPr lang="ru-RU" dirty="0" smtClean="0"/>
              <a:t> яблочного и  </a:t>
            </a:r>
            <a:r>
              <a:rPr lang="ru-RU" dirty="0" err="1" smtClean="0">
                <a:latin typeface="Calibri" pitchFamily="34" charset="0"/>
              </a:rPr>
              <a:t>лимоного</a:t>
            </a:r>
            <a:r>
              <a:rPr lang="ru-RU" dirty="0" smtClean="0">
                <a:latin typeface="Calibri" pitchFamily="34" charset="0"/>
              </a:rPr>
              <a:t> соков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3558" name="Picture 8" descr="1 (1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59475" y="2897286"/>
            <a:ext cx="2841625" cy="378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8282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4579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642910" y="500042"/>
            <a:ext cx="251421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Вывод: </a:t>
            </a:r>
          </a:p>
        </p:txBody>
      </p:sp>
      <p:sp>
        <p:nvSpPr>
          <p:cNvPr id="24581" name="TextBox 7"/>
          <p:cNvSpPr txBox="1">
            <a:spLocks noChangeArrowheads="1"/>
          </p:cNvSpPr>
          <p:nvPr/>
        </p:nvSpPr>
        <p:spPr bwMode="auto">
          <a:xfrm>
            <a:off x="785813" y="1571625"/>
            <a:ext cx="809503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dirty="0">
                <a:latin typeface="Calibri" pitchFamily="34" charset="0"/>
              </a:rPr>
              <a:t>Наша гипотеза подтвердилась. </a:t>
            </a:r>
            <a:r>
              <a:rPr lang="ru-RU" sz="2800" dirty="0" smtClean="0">
                <a:latin typeface="Calibri" pitchFamily="34" charset="0"/>
              </a:rPr>
              <a:t>Датчик показал , что</a:t>
            </a:r>
          </a:p>
          <a:p>
            <a:r>
              <a:rPr lang="ru-RU" sz="2800" dirty="0" smtClean="0">
                <a:latin typeface="Calibri" pitchFamily="34" charset="0"/>
              </a:rPr>
              <a:t> лимон кислее апельсина и яблока.</a:t>
            </a:r>
            <a:endParaRPr lang="ru-RU" sz="2800" dirty="0">
              <a:latin typeface="Calibri" pitchFamily="34" charset="0"/>
            </a:endParaRPr>
          </a:p>
        </p:txBody>
      </p:sp>
      <p:pic>
        <p:nvPicPr>
          <p:cNvPr id="24582" name="Picture 8" descr="1 (4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72088" y="2852738"/>
            <a:ext cx="28638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85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3555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71472" y="571480"/>
            <a:ext cx="750099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Эксперимент 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№2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«Чай с лимоном»</a:t>
            </a:r>
          </a:p>
        </p:txBody>
      </p:sp>
      <p:sp>
        <p:nvSpPr>
          <p:cNvPr id="23557" name="TextBox 7"/>
          <p:cNvSpPr txBox="1">
            <a:spLocks noChangeArrowheads="1"/>
          </p:cNvSpPr>
          <p:nvPr/>
        </p:nvSpPr>
        <p:spPr bwMode="auto">
          <a:xfrm>
            <a:off x="785813" y="2286000"/>
            <a:ext cx="8358187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Calibri" pitchFamily="34" charset="0"/>
              </a:rPr>
              <a:t>Цель</a:t>
            </a:r>
            <a:r>
              <a:rPr lang="ru-RU" dirty="0">
                <a:latin typeface="Calibri" pitchFamily="34" charset="0"/>
              </a:rPr>
              <a:t>: Узнать как ведет себя лимон с </a:t>
            </a:r>
            <a:endParaRPr lang="ru-RU" dirty="0"/>
          </a:p>
          <a:p>
            <a:r>
              <a:rPr lang="ru-RU" dirty="0">
                <a:latin typeface="Calibri" pitchFamily="34" charset="0"/>
              </a:rPr>
              <a:t>натуральным красителем чая,</a:t>
            </a:r>
          </a:p>
          <a:p>
            <a:r>
              <a:rPr lang="ru-RU" dirty="0">
                <a:latin typeface="Calibri" pitchFamily="34" charset="0"/>
              </a:rPr>
              <a:t>который меняет цвет наших зубов</a:t>
            </a:r>
            <a:r>
              <a:rPr lang="ru-RU" dirty="0" smtClean="0">
                <a:latin typeface="Calibri" pitchFamily="34" charset="0"/>
              </a:rPr>
              <a:t>.</a:t>
            </a:r>
          </a:p>
          <a:p>
            <a:endParaRPr lang="ru-RU" sz="2800" b="1" dirty="0" smtClean="0"/>
          </a:p>
          <a:p>
            <a:r>
              <a:rPr lang="ru-RU" sz="2800" b="1" dirty="0" smtClean="0">
                <a:latin typeface="Calibri" pitchFamily="34" charset="0"/>
              </a:rPr>
              <a:t>Гипотеза</a:t>
            </a:r>
            <a:r>
              <a:rPr lang="ru-RU" dirty="0">
                <a:latin typeface="Calibri" pitchFamily="34" charset="0"/>
              </a:rPr>
              <a:t>: </a:t>
            </a:r>
            <a:endParaRPr lang="ru-RU" dirty="0"/>
          </a:p>
          <a:p>
            <a:r>
              <a:rPr lang="ru-RU" dirty="0">
                <a:latin typeface="Calibri" pitchFamily="34" charset="0"/>
              </a:rPr>
              <a:t>Предположим , что лимон </a:t>
            </a:r>
            <a:endParaRPr lang="ru-RU" dirty="0"/>
          </a:p>
          <a:p>
            <a:r>
              <a:rPr lang="ru-RU" dirty="0">
                <a:latin typeface="Calibri" pitchFamily="34" charset="0"/>
              </a:rPr>
              <a:t>из-за своей кислоты, обесцвечивает цвет чая.</a:t>
            </a:r>
          </a:p>
          <a:p>
            <a:r>
              <a:rPr lang="ru-RU" sz="2400" b="1" dirty="0">
                <a:latin typeface="Calibri" pitchFamily="34" charset="0"/>
              </a:rPr>
              <a:t>Оборудование</a:t>
            </a:r>
            <a:r>
              <a:rPr lang="ru-RU" sz="2400" dirty="0">
                <a:latin typeface="Calibri" pitchFamily="34" charset="0"/>
              </a:rPr>
              <a:t>:</a:t>
            </a:r>
            <a:r>
              <a:rPr lang="ru-RU" sz="2400" dirty="0"/>
              <a:t> ч</a:t>
            </a:r>
            <a:r>
              <a:rPr lang="ru-RU" dirty="0">
                <a:latin typeface="Calibri" pitchFamily="34" charset="0"/>
              </a:rPr>
              <a:t>ай</a:t>
            </a:r>
            <a:r>
              <a:rPr lang="ru-RU" dirty="0"/>
              <a:t>, д</a:t>
            </a:r>
            <a:r>
              <a:rPr lang="ru-RU" dirty="0">
                <a:latin typeface="Calibri" pitchFamily="34" charset="0"/>
              </a:rPr>
              <a:t>ва стакана</a:t>
            </a:r>
            <a:r>
              <a:rPr lang="ru-RU" dirty="0"/>
              <a:t>, </a:t>
            </a:r>
            <a:r>
              <a:rPr lang="ru-RU" dirty="0">
                <a:latin typeface="Calibri" pitchFamily="34" charset="0"/>
              </a:rPr>
              <a:t>лимон</a:t>
            </a:r>
            <a:r>
              <a:rPr lang="ru-RU" dirty="0"/>
              <a:t>.</a:t>
            </a:r>
          </a:p>
        </p:txBody>
      </p:sp>
      <p:pic>
        <p:nvPicPr>
          <p:cNvPr id="23558" name="Picture 8" descr="1 (1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2205038"/>
            <a:ext cx="2841625" cy="378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4579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642910" y="500042"/>
            <a:ext cx="251421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Вывод: </a:t>
            </a:r>
          </a:p>
        </p:txBody>
      </p:sp>
      <p:sp>
        <p:nvSpPr>
          <p:cNvPr id="24581" name="TextBox 7"/>
          <p:cNvSpPr txBox="1">
            <a:spLocks noChangeArrowheads="1"/>
          </p:cNvSpPr>
          <p:nvPr/>
        </p:nvSpPr>
        <p:spPr bwMode="auto">
          <a:xfrm>
            <a:off x="785813" y="1571625"/>
            <a:ext cx="79819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Наша гипотеза подтвердилась. </a:t>
            </a:r>
          </a:p>
          <a:p>
            <a:r>
              <a:rPr lang="ru-RU" sz="2800">
                <a:latin typeface="Calibri" pitchFamily="34" charset="0"/>
              </a:rPr>
              <a:t>Лимон обесцветил чайную окраску, тем самым </a:t>
            </a:r>
          </a:p>
          <a:p>
            <a:r>
              <a:rPr lang="ru-RU" sz="2800">
                <a:latin typeface="Calibri" pitchFamily="34" charset="0"/>
              </a:rPr>
              <a:t>защитил наши зубы от появления на них </a:t>
            </a:r>
          </a:p>
          <a:p>
            <a:r>
              <a:rPr lang="ru-RU" sz="2800">
                <a:latin typeface="Calibri" pitchFamily="34" charset="0"/>
              </a:rPr>
              <a:t>желтоватого оттенка.</a:t>
            </a:r>
          </a:p>
        </p:txBody>
      </p:sp>
      <p:pic>
        <p:nvPicPr>
          <p:cNvPr id="24582" name="Picture 8" descr="1 (4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72088" y="2852738"/>
            <a:ext cx="28638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5603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-214313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357166"/>
            <a:ext cx="9316102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    Эксперимент 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№3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« Лимон- пятновыводитель»</a:t>
            </a:r>
          </a:p>
        </p:txBody>
      </p:sp>
      <p:sp>
        <p:nvSpPr>
          <p:cNvPr id="25605" name="TextBox 7"/>
          <p:cNvSpPr txBox="1">
            <a:spLocks noChangeArrowheads="1"/>
          </p:cNvSpPr>
          <p:nvPr/>
        </p:nvSpPr>
        <p:spPr bwMode="auto">
          <a:xfrm>
            <a:off x="2195513" y="2133600"/>
            <a:ext cx="6572250" cy="265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Цель</a:t>
            </a:r>
            <a:r>
              <a:rPr lang="ru-RU">
                <a:latin typeface="Calibri" pitchFamily="34" charset="0"/>
              </a:rPr>
              <a:t>: узнать, как ведет себя лимон с пятнами на ткани, одежде.</a:t>
            </a:r>
          </a:p>
          <a:p>
            <a:r>
              <a:rPr lang="ru-RU" sz="3200" b="1">
                <a:latin typeface="Calibri" pitchFamily="34" charset="0"/>
              </a:rPr>
              <a:t>Гипотеза</a:t>
            </a:r>
            <a:r>
              <a:rPr lang="ru-RU">
                <a:latin typeface="Calibri" pitchFamily="34" charset="0"/>
              </a:rPr>
              <a:t>: по результатам предыдущего опыта, мы увидели, что лимон может выбеливать цвета. Значит он может помочь вывести некоторые пятна.</a:t>
            </a:r>
          </a:p>
          <a:p>
            <a:r>
              <a:rPr lang="ru-RU" sz="3200" b="1">
                <a:latin typeface="Calibri" pitchFamily="34" charset="0"/>
              </a:rPr>
              <a:t>Оборудования</a:t>
            </a:r>
            <a:r>
              <a:rPr lang="ru-RU">
                <a:latin typeface="Calibri" pitchFamily="34" charset="0"/>
              </a:rPr>
              <a:t>:   йод, ватные диски, лимон.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25606" name="Picture 7" descr="lemo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4652963"/>
            <a:ext cx="1368425" cy="120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8" descr="circle (18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4652963"/>
            <a:ext cx="1223962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9" descr="Disk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4797425"/>
            <a:ext cx="1246188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6627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00034" y="357166"/>
            <a:ext cx="2514214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Вывод: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>
            <a:off x="2411413" y="1196975"/>
            <a:ext cx="63373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000" b="1">
                <a:latin typeface="Calibri" pitchFamily="34" charset="0"/>
              </a:rPr>
              <a:t>Наша гипотеза </a:t>
            </a:r>
            <a:endParaRPr lang="ru-RU" sz="3000" b="1"/>
          </a:p>
          <a:p>
            <a:r>
              <a:rPr lang="ru-RU" sz="3000" b="1">
                <a:latin typeface="Calibri" pitchFamily="34" charset="0"/>
              </a:rPr>
              <a:t>подтвердилась.</a:t>
            </a:r>
          </a:p>
          <a:p>
            <a:r>
              <a:rPr lang="ru-RU" sz="3000" b="1">
                <a:latin typeface="Calibri" pitchFamily="34" charset="0"/>
              </a:rPr>
              <a:t>Лимон может </a:t>
            </a:r>
            <a:endParaRPr lang="ru-RU" sz="3000" b="1"/>
          </a:p>
          <a:p>
            <a:r>
              <a:rPr lang="ru-RU" sz="3000" b="1">
                <a:latin typeface="Calibri" pitchFamily="34" charset="0"/>
              </a:rPr>
              <a:t>помогать </a:t>
            </a:r>
            <a:endParaRPr lang="ru-RU" sz="3000" b="1"/>
          </a:p>
          <a:p>
            <a:r>
              <a:rPr lang="ru-RU" sz="3000" b="1">
                <a:latin typeface="Calibri" pitchFamily="34" charset="0"/>
              </a:rPr>
              <a:t>выводить </a:t>
            </a:r>
            <a:endParaRPr lang="ru-RU" sz="3000" b="1"/>
          </a:p>
          <a:p>
            <a:r>
              <a:rPr lang="ru-RU" sz="3000" b="1">
                <a:latin typeface="Calibri" pitchFamily="34" charset="0"/>
              </a:rPr>
              <a:t>некоторые </a:t>
            </a:r>
            <a:endParaRPr lang="ru-RU" sz="3000" b="1"/>
          </a:p>
          <a:p>
            <a:r>
              <a:rPr lang="ru-RU" sz="3000" b="1">
                <a:latin typeface="Calibri" pitchFamily="34" charset="0"/>
              </a:rPr>
              <a:t>пятна с одежды, </a:t>
            </a:r>
            <a:endParaRPr lang="ru-RU" sz="3000" b="1"/>
          </a:p>
          <a:p>
            <a:r>
              <a:rPr lang="ru-RU" sz="3000" b="1"/>
              <a:t>б</a:t>
            </a:r>
            <a:r>
              <a:rPr lang="ru-RU" sz="3000" b="1">
                <a:latin typeface="Calibri" pitchFamily="34" charset="0"/>
              </a:rPr>
              <a:t>ез применения</a:t>
            </a:r>
            <a:endParaRPr lang="ru-RU" sz="3000" b="1"/>
          </a:p>
          <a:p>
            <a:r>
              <a:rPr lang="ru-RU" sz="3000" b="1">
                <a:latin typeface="Calibri" pitchFamily="34" charset="0"/>
              </a:rPr>
              <a:t> химических </a:t>
            </a:r>
            <a:endParaRPr lang="ru-RU" sz="3000" b="1"/>
          </a:p>
          <a:p>
            <a:r>
              <a:rPr lang="ru-RU" sz="3000" b="1">
                <a:latin typeface="Calibri" pitchFamily="34" charset="0"/>
              </a:rPr>
              <a:t>веществ.</a:t>
            </a:r>
          </a:p>
        </p:txBody>
      </p:sp>
      <p:pic>
        <p:nvPicPr>
          <p:cNvPr id="26630" name="Picture 7" descr="1 (9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1700213"/>
            <a:ext cx="31877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7651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71472" y="500042"/>
            <a:ext cx="8561960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Эксперимент 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№4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« Засекреченное послание»</a:t>
            </a:r>
          </a:p>
        </p:txBody>
      </p:sp>
      <p:sp>
        <p:nvSpPr>
          <p:cNvPr id="27653" name="TextBox 9"/>
          <p:cNvSpPr txBox="1">
            <a:spLocks noChangeArrowheads="1"/>
          </p:cNvSpPr>
          <p:nvPr/>
        </p:nvSpPr>
        <p:spPr bwMode="auto">
          <a:xfrm>
            <a:off x="1071563" y="2428875"/>
            <a:ext cx="8115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Цель: Узнать , как ведет себя лимон при нагревании.</a:t>
            </a:r>
          </a:p>
          <a:p>
            <a:r>
              <a:rPr lang="ru-RU" sz="2400" b="1">
                <a:latin typeface="Calibri" pitchFamily="34" charset="0"/>
              </a:rPr>
              <a:t>Оборудование</a:t>
            </a:r>
            <a:r>
              <a:rPr lang="ru-RU" sz="2400">
                <a:latin typeface="Calibri" pitchFamily="34" charset="0"/>
              </a:rPr>
              <a:t>: </a:t>
            </a:r>
            <a:r>
              <a:rPr lang="ru-RU" sz="2400" b="1">
                <a:latin typeface="Calibri" pitchFamily="34" charset="0"/>
              </a:rPr>
              <a:t>лист бумаги, кисть, утюг, лимон.</a:t>
            </a:r>
          </a:p>
        </p:txBody>
      </p:sp>
      <p:pic>
        <p:nvPicPr>
          <p:cNvPr id="27654" name="Picture 7" descr="0_898a3_e459411b_X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3357563"/>
            <a:ext cx="1533525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8" descr="brus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0200" y="3716338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9" descr="lemo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56488" y="5367338"/>
            <a:ext cx="1687512" cy="149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10" descr="iron_PNG1554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6825" y="4724400"/>
            <a:ext cx="237648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8675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85720" y="500042"/>
            <a:ext cx="235712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Вывод:</a:t>
            </a:r>
          </a:p>
        </p:txBody>
      </p:sp>
      <p:sp>
        <p:nvSpPr>
          <p:cNvPr id="28677" name="TextBox 7"/>
          <p:cNvSpPr txBox="1">
            <a:spLocks noChangeArrowheads="1"/>
          </p:cNvSpPr>
          <p:nvPr/>
        </p:nvSpPr>
        <p:spPr bwMode="auto">
          <a:xfrm>
            <a:off x="714375" y="1500188"/>
            <a:ext cx="81788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>
                <a:latin typeface="Calibri" pitchFamily="34" charset="0"/>
              </a:rPr>
              <a:t>Лимонный сок при нагревании приобретает желтый оттенок на бумаге. Наше «послание» оказалось рассекреченным. </a:t>
            </a:r>
          </a:p>
        </p:txBody>
      </p:sp>
      <p:pic>
        <p:nvPicPr>
          <p:cNvPr id="28678" name="Picture 7" descr="1 (1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3284538"/>
            <a:ext cx="2359025" cy="314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8" descr="1 (8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1275" y="3644900"/>
            <a:ext cx="2124075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9" descr="1 (10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63713" y="3429000"/>
            <a:ext cx="1762125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9699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28596" y="214290"/>
            <a:ext cx="8143932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Эксперимент </a:t>
            </a: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№5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« Лимон надувает воздушный шарик и запускает ракету»</a:t>
            </a:r>
          </a:p>
        </p:txBody>
      </p:sp>
      <p:sp>
        <p:nvSpPr>
          <p:cNvPr id="29701" name="TextBox 7"/>
          <p:cNvSpPr txBox="1">
            <a:spLocks noChangeArrowheads="1"/>
          </p:cNvSpPr>
          <p:nvPr/>
        </p:nvSpPr>
        <p:spPr bwMode="auto">
          <a:xfrm>
            <a:off x="428625" y="2071688"/>
            <a:ext cx="8501063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Calibri" pitchFamily="34" charset="0"/>
              </a:rPr>
              <a:t>Цель: </a:t>
            </a:r>
            <a:r>
              <a:rPr lang="ru-RU" sz="2400" b="1" dirty="0">
                <a:latin typeface="Calibri" pitchFamily="34" charset="0"/>
              </a:rPr>
              <a:t>узнать , как взаимодействует лимон с пищевой содой.</a:t>
            </a:r>
          </a:p>
          <a:p>
            <a:r>
              <a:rPr lang="ru-RU" sz="2800" b="1" dirty="0">
                <a:latin typeface="Calibri" pitchFamily="34" charset="0"/>
              </a:rPr>
              <a:t>Гипотеза:  </a:t>
            </a:r>
            <a:r>
              <a:rPr lang="ru-RU" sz="2400" b="1" dirty="0">
                <a:latin typeface="Calibri" pitchFamily="34" charset="0"/>
              </a:rPr>
              <a:t>при гашении соды в кулинарии используют уксусную кислоту, значит сок</a:t>
            </a:r>
          </a:p>
          <a:p>
            <a:r>
              <a:rPr lang="ru-RU" sz="2400" b="1" dirty="0">
                <a:latin typeface="Calibri" pitchFamily="34" charset="0"/>
              </a:rPr>
              <a:t>Лимона тоже может быть гасителем соды и выделять летучий газ.</a:t>
            </a:r>
          </a:p>
          <a:p>
            <a:r>
              <a:rPr lang="ru-RU" sz="2800" b="1" dirty="0">
                <a:latin typeface="Calibri" pitchFamily="34" charset="0"/>
              </a:rPr>
              <a:t>Оборудование</a:t>
            </a:r>
            <a:r>
              <a:rPr lang="ru-RU" dirty="0">
                <a:latin typeface="Calibri" pitchFamily="34" charset="0"/>
              </a:rPr>
              <a:t>: </a:t>
            </a:r>
            <a:r>
              <a:rPr lang="ru-RU" sz="2400" b="1" dirty="0">
                <a:latin typeface="Calibri" pitchFamily="34" charset="0"/>
              </a:rPr>
              <a:t>пищевая сода, графин с узким горлом, воздушный шарик, лимон, ракета из пробки.</a:t>
            </a:r>
          </a:p>
          <a:p>
            <a:endParaRPr lang="ru-RU" dirty="0">
              <a:latin typeface="Calibri" pitchFamily="34" charset="0"/>
            </a:endParaRPr>
          </a:p>
        </p:txBody>
      </p:sp>
      <p:pic>
        <p:nvPicPr>
          <p:cNvPr id="29702" name="Picture 7" descr="icon_9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5516563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8" descr="gotica-bottle-17oz_bi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5157788"/>
            <a:ext cx="879475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9" descr="70_PS259_65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5229225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10" descr="lemo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80288" y="5300663"/>
            <a:ext cx="1471612" cy="130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0723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71472" y="357166"/>
            <a:ext cx="235712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Вывод:</a:t>
            </a:r>
          </a:p>
        </p:txBody>
      </p:sp>
      <p:sp>
        <p:nvSpPr>
          <p:cNvPr id="30725" name="TextBox 7"/>
          <p:cNvSpPr txBox="1">
            <a:spLocks noChangeArrowheads="1"/>
          </p:cNvSpPr>
          <p:nvPr/>
        </p:nvSpPr>
        <p:spPr bwMode="auto">
          <a:xfrm>
            <a:off x="2555875" y="1341438"/>
            <a:ext cx="5964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При взаимодействии соды и кислоты </a:t>
            </a:r>
          </a:p>
          <a:p>
            <a:r>
              <a:rPr lang="ru-RU" sz="2400" b="1">
                <a:latin typeface="Calibri" pitchFamily="34" charset="0"/>
              </a:rPr>
              <a:t>лимона образуется газ, который </a:t>
            </a:r>
          </a:p>
          <a:p>
            <a:r>
              <a:rPr lang="ru-RU" sz="2400" b="1">
                <a:latin typeface="Calibri" pitchFamily="34" charset="0"/>
              </a:rPr>
              <a:t>может надуть  шар, а так же запустить </a:t>
            </a:r>
          </a:p>
          <a:p>
            <a:r>
              <a:rPr lang="ru-RU" sz="2400" b="1">
                <a:latin typeface="Calibri" pitchFamily="34" charset="0"/>
              </a:rPr>
              <a:t>ракету.</a:t>
            </a:r>
          </a:p>
        </p:txBody>
      </p:sp>
      <p:sp>
        <p:nvSpPr>
          <p:cNvPr id="30726" name="TextBox 8"/>
          <p:cNvSpPr txBox="1">
            <a:spLocks noChangeArrowheads="1"/>
          </p:cNvSpPr>
          <p:nvPr/>
        </p:nvSpPr>
        <p:spPr bwMode="auto">
          <a:xfrm>
            <a:off x="1285875" y="27146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0727" name="TextBox 9"/>
          <p:cNvSpPr txBox="1">
            <a:spLocks noChangeArrowheads="1"/>
          </p:cNvSpPr>
          <p:nvPr/>
        </p:nvSpPr>
        <p:spPr bwMode="auto">
          <a:xfrm>
            <a:off x="5857875" y="40719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30728" name="Picture 9" descr="1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2924175"/>
            <a:ext cx="2174875" cy="290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9" name="Picture 10" descr="1 (3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3500438"/>
            <a:ext cx="2174875" cy="290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0" name="Picture 11" descr="1 (5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72225" y="4100513"/>
            <a:ext cx="2068513" cy="275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1747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474822" y="428604"/>
            <a:ext cx="4534896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Эксперимент </a:t>
            </a: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№6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Чудо-кожура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cxnSp>
        <p:nvCxnSpPr>
          <p:cNvPr id="12" name="Прямая соединительная линия 11"/>
          <p:cNvCxnSpPr>
            <a:stCxn id="7" idx="3"/>
          </p:cNvCxnSpPr>
          <p:nvPr/>
        </p:nvCxnSpPr>
        <p:spPr>
          <a:xfrm flipV="1">
            <a:off x="3905250" y="2857500"/>
            <a:ext cx="1381125" cy="4905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7" idx="3"/>
          </p:cNvCxnSpPr>
          <p:nvPr/>
        </p:nvCxnSpPr>
        <p:spPr>
          <a:xfrm flipV="1">
            <a:off x="3905250" y="3214688"/>
            <a:ext cx="1452563" cy="133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7" idx="3"/>
          </p:cNvCxnSpPr>
          <p:nvPr/>
        </p:nvCxnSpPr>
        <p:spPr>
          <a:xfrm>
            <a:off x="3905250" y="3348038"/>
            <a:ext cx="1452563" cy="2952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639080" y="4596339"/>
            <a:ext cx="1357313" cy="7858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4" name="Picture 12" descr="Lemon-PNG-Transparent-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12875"/>
            <a:ext cx="3995738" cy="399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Box 8"/>
          <p:cNvSpPr txBox="1">
            <a:spLocks noChangeArrowheads="1"/>
          </p:cNvSpPr>
          <p:nvPr/>
        </p:nvSpPr>
        <p:spPr bwMode="auto">
          <a:xfrm>
            <a:off x="2987824" y="1752043"/>
            <a:ext cx="547037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/>
              <a:t>Цель: </a:t>
            </a:r>
            <a:r>
              <a:rPr lang="ru-RU" sz="2800" dirty="0"/>
              <a:t>Узнать, какой лимон тяжелее в кожуре или чищеный.</a:t>
            </a:r>
          </a:p>
          <a:p>
            <a:r>
              <a:rPr lang="ru-RU" sz="2800" dirty="0"/>
              <a:t>Нам понадобилось: 2 лимона, один чищеный, второй в кожуре, 2 сосуда с водой.</a:t>
            </a:r>
          </a:p>
          <a:p>
            <a:pPr algn="ctr"/>
            <a:r>
              <a:rPr lang="ru-RU" sz="2800" dirty="0"/>
              <a:t>Опускаем в один сосуд лимон в кожуре, а во второй очищенный. В ходе опыта наблюдаем, что фрукт без кожуры утонул, а не чищенный </a:t>
            </a:r>
            <a:r>
              <a:rPr lang="ru-RU" sz="2800" dirty="0" smtClean="0"/>
              <a:t>  всплыл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014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1747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-138316" y="-80962"/>
            <a:ext cx="928231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749402" y="428604"/>
            <a:ext cx="1985736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ВЫВОД: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cxnSp>
        <p:nvCxnSpPr>
          <p:cNvPr id="12" name="Прямая соединительная линия 11"/>
          <p:cNvCxnSpPr>
            <a:stCxn id="7" idx="3"/>
          </p:cNvCxnSpPr>
          <p:nvPr/>
        </p:nvCxnSpPr>
        <p:spPr>
          <a:xfrm flipV="1">
            <a:off x="3905250" y="2857500"/>
            <a:ext cx="1381125" cy="4905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7" idx="3"/>
          </p:cNvCxnSpPr>
          <p:nvPr/>
        </p:nvCxnSpPr>
        <p:spPr>
          <a:xfrm flipV="1">
            <a:off x="3905250" y="3214688"/>
            <a:ext cx="1452563" cy="133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7" idx="3"/>
          </p:cNvCxnSpPr>
          <p:nvPr/>
        </p:nvCxnSpPr>
        <p:spPr>
          <a:xfrm>
            <a:off x="3905250" y="3348038"/>
            <a:ext cx="1452563" cy="2952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639080" y="4596339"/>
            <a:ext cx="1357313" cy="7858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4" name="Picture 12" descr="Lemon-PNG-Transparent-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12875"/>
            <a:ext cx="3995738" cy="399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Box 8"/>
          <p:cNvSpPr txBox="1">
            <a:spLocks noChangeArrowheads="1"/>
          </p:cNvSpPr>
          <p:nvPr/>
        </p:nvSpPr>
        <p:spPr bwMode="auto">
          <a:xfrm>
            <a:off x="2599805" y="1663844"/>
            <a:ext cx="590465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В кожуре лимона содержатся пузырьки воздуха</a:t>
            </a:r>
            <a:r>
              <a:rPr lang="ru-RU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214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2771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2" descr="http://go3.imgsmail.ru/imgpreview?key=31dea11a0b389a94&amp;mb=imgdb_preview_11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5143500"/>
            <a:ext cx="23336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 rot="21014323">
            <a:off x="214282" y="571480"/>
            <a:ext cx="9141420" cy="507831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Ни одно растение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не может соперничать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По своим целебным свойствам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И волшебной силе с лимоном!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2771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-212864" y="-3086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2" descr="http://go3.imgsmail.ru/imgpreview?key=31dea11a0b389a94&amp;mb=imgdb_preview_11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5143500"/>
            <a:ext cx="23336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 rot="21014323">
            <a:off x="1010643" y="934083"/>
            <a:ext cx="6967696" cy="442694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Интересные факты, связанные с лимоном</a:t>
            </a:r>
            <a:r>
              <a:rPr lang="ru-RU" sz="2800" b="1" dirty="0"/>
              <a:t>.</a:t>
            </a:r>
            <a:endParaRPr lang="ru-RU" sz="2800" dirty="0"/>
          </a:p>
          <a:p>
            <a:r>
              <a:rPr lang="ru-RU" sz="2800" dirty="0"/>
              <a:t> Соль и лимон</a:t>
            </a:r>
          </a:p>
          <a:p>
            <a:r>
              <a:rPr lang="ru-RU" sz="2800" dirty="0"/>
              <a:t>Если вы пересолили блюдо, не спешите разбавлять его водой — это испортит его вкус. Добавьте лимонный сок и вкус блюда станет вновь приятным. Правда полезным такое блюдо не назовёшь: ведь избыток соли, и кислоты никогда не идут на пользу здоровью.</a:t>
            </a:r>
          </a:p>
        </p:txBody>
      </p:sp>
    </p:spTree>
    <p:extLst>
      <p:ext uri="{BB962C8B-B14F-4D97-AF65-F5344CB8AC3E}">
        <p14:creationId xmlns:p14="http://schemas.microsoft.com/office/powerpoint/2010/main" val="3282274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2771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-212864" y="-3086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2" descr="http://go3.imgsmail.ru/imgpreview?key=31dea11a0b389a94&amp;mb=imgdb_preview_11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5143500"/>
            <a:ext cx="23336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 rot="21014323">
            <a:off x="1010643" y="823843"/>
            <a:ext cx="6967696" cy="46474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Парное выступление</a:t>
            </a:r>
          </a:p>
          <a:p>
            <a:r>
              <a:rPr lang="ru-RU" sz="3200" dirty="0" smtClean="0"/>
              <a:t>На </a:t>
            </a:r>
            <a:r>
              <a:rPr lang="ru-RU" sz="3200" dirty="0"/>
              <a:t>торжественных обедах чернику принято подавать только в паре с лимоном. Дело в том, что черника мгновенно окрашивает зубы и язык в чёрный цвет, лимон же выступает в качестве спасителя — он очищает зубы и язык от черноты черники</a:t>
            </a:r>
          </a:p>
        </p:txBody>
      </p:sp>
    </p:spTree>
    <p:extLst>
      <p:ext uri="{BB962C8B-B14F-4D97-AF65-F5344CB8AC3E}">
        <p14:creationId xmlns:p14="http://schemas.microsoft.com/office/powerpoint/2010/main" val="100606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2771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2" descr="http://go3.imgsmail.ru/imgpreview?key=31dea11a0b389a94&amp;mb=imgdb_preview_11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5143500"/>
            <a:ext cx="23336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 rot="21014323">
            <a:off x="1010643" y="546843"/>
            <a:ext cx="6967696" cy="52014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i="1" dirty="0">
                <a:solidFill>
                  <a:srgbClr val="FF0000"/>
                </a:solidFill>
              </a:rPr>
              <a:t>Лимон для красоты</a:t>
            </a:r>
            <a:endParaRPr lang="ru-RU" sz="3200" dirty="0">
              <a:solidFill>
                <a:srgbClr val="FF0000"/>
              </a:solidFill>
            </a:endParaRPr>
          </a:p>
          <a:p>
            <a:r>
              <a:rPr lang="ru-RU" sz="2000" dirty="0"/>
              <a:t>Лимон очень часто используют в косметических целях. Полезен он для рук и ногтей.</a:t>
            </a:r>
          </a:p>
          <a:p>
            <a:r>
              <a:rPr lang="ru-RU" sz="2000" dirty="0"/>
              <a:t>Ванночки для рук с лимонным соком укрепляют и отбеливают ногти.</a:t>
            </a:r>
          </a:p>
          <a:p>
            <a:r>
              <a:rPr lang="ru-RU" sz="2000" dirty="0"/>
              <a:t>Полоскания раствором лимонного сока освежают и дезинфицируют полость рта, надолго убирают неприятный запах изо рта.</a:t>
            </a:r>
          </a:p>
          <a:p>
            <a:r>
              <a:rPr lang="ru-RU" sz="2000" dirty="0"/>
              <a:t>. Лимон полезен и для кожи лица. Он улучшает цвет лица, сохраняют молодость кожи.</a:t>
            </a:r>
          </a:p>
          <a:p>
            <a:r>
              <a:rPr lang="ru-RU" sz="2000" dirty="0"/>
              <a:t>С его помощью можно избавиться от веснушек, пигментных пятен и омолодить кожу лица. Веснушки можно протирать свежим соком лимона, или оставлять на них на несколько минут ломтики лимона.</a:t>
            </a:r>
          </a:p>
          <a:p>
            <a:r>
              <a:rPr lang="ru-RU" sz="2000" dirty="0"/>
              <a:t>Чтобы придать блеск потускневшим волосам, их можно ополоснуть водой, в которую добавлен лимонный сок</a:t>
            </a:r>
          </a:p>
        </p:txBody>
      </p:sp>
    </p:spTree>
    <p:extLst>
      <p:ext uri="{BB962C8B-B14F-4D97-AF65-F5344CB8AC3E}">
        <p14:creationId xmlns:p14="http://schemas.microsoft.com/office/powerpoint/2010/main" val="337769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34819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-72007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550714" y="548680"/>
            <a:ext cx="2207149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4000" b="1" dirty="0">
                <a:solidFill>
                  <a:srgbClr val="FF0000"/>
                </a:solidFill>
                <a:latin typeface="Arial" panose="020B0604020202020204" pitchFamily="34" charset="0"/>
              </a:rPr>
              <a:t>Вывод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9" y="1456026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40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+mj-lt"/>
                <a:cs typeface="Times New Roman"/>
              </a:rPr>
              <a:t>Поистине</a:t>
            </a:r>
            <a:r>
              <a:rPr lang="ru-RU" sz="40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+mj-lt"/>
                <a:cs typeface="Times New Roman"/>
              </a:rPr>
              <a:t>...</a:t>
            </a:r>
          </a:p>
        </p:txBody>
      </p:sp>
      <p:pic>
        <p:nvPicPr>
          <p:cNvPr id="8" name="Содержимое 3" descr="лимон-персонажа-из-мультфильма-жизнера-остный-23680321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803" y="2609591"/>
            <a:ext cx="3480121" cy="383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757862" y="1456025"/>
            <a:ext cx="3023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latin typeface="Arial" panose="020B0604020202020204" pitchFamily="34" charset="0"/>
              </a:rPr>
              <a:t>таинственный</a:t>
            </a:r>
          </a:p>
          <a:p>
            <a:pPr algn="ctr"/>
            <a:r>
              <a:rPr lang="ru-RU" altLang="ru-RU" sz="2800" b="1" dirty="0">
                <a:latin typeface="Arial" panose="020B0604020202020204" pitchFamily="34" charset="0"/>
              </a:rPr>
              <a:t>фрукт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130924" y="5229493"/>
            <a:ext cx="23272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latin typeface="Arial" panose="020B0604020202020204" pitchFamily="34" charset="0"/>
              </a:rPr>
              <a:t>загадочный</a:t>
            </a:r>
          </a:p>
          <a:p>
            <a:pPr algn="ctr"/>
            <a:r>
              <a:rPr lang="ru-RU" altLang="ru-RU" sz="2800" b="1" dirty="0">
                <a:latin typeface="Arial" panose="020B0604020202020204" pitchFamily="34" charset="0"/>
              </a:rPr>
              <a:t>фрукт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09328" y="2412841"/>
            <a:ext cx="197834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latin typeface="Arial" panose="020B0604020202020204" pitchFamily="34" charset="0"/>
              </a:rPr>
              <a:t>полезный</a:t>
            </a:r>
          </a:p>
          <a:p>
            <a:pPr algn="ctr"/>
            <a:r>
              <a:rPr lang="ru-RU" altLang="ru-RU" sz="2800" b="1" dirty="0">
                <a:latin typeface="Arial" panose="020B0604020202020204" pitchFamily="34" charset="0"/>
              </a:rPr>
              <a:t>фрукт</a:t>
            </a:r>
          </a:p>
        </p:txBody>
      </p:sp>
      <p:sp>
        <p:nvSpPr>
          <p:cNvPr id="11" name="Прямоугольник 10"/>
          <p:cNvSpPr/>
          <p:nvPr/>
        </p:nvSpPr>
        <p:spPr>
          <a:xfrm flipH="1" flipV="1">
            <a:off x="660397" y="3083284"/>
            <a:ext cx="19650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latin typeface="Arial" panose="020B0604020202020204" pitchFamily="34" charset="0"/>
              </a:rPr>
              <a:t>т</a:t>
            </a:r>
            <a:endParaRPr lang="ru-RU" altLang="ru-RU" b="1" dirty="0">
              <a:latin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975350" y="2885609"/>
            <a:ext cx="28063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latin typeface="Arial" panose="020B0604020202020204" pitchFamily="34" charset="0"/>
              </a:rPr>
              <a:t>волшебный</a:t>
            </a:r>
          </a:p>
          <a:p>
            <a:pPr algn="ctr"/>
            <a:r>
              <a:rPr lang="ru-RU" altLang="ru-RU" sz="2800" b="1" dirty="0">
                <a:latin typeface="Arial" panose="020B0604020202020204" pitchFamily="34" charset="0"/>
              </a:rPr>
              <a:t>фрукт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2771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2" descr="http://go3.imgsmail.ru/imgpreview?key=31dea11a0b389a94&amp;mb=imgdb_preview_11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5143500"/>
            <a:ext cx="23336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 rot="21014323">
            <a:off x="1010643" y="1854893"/>
            <a:ext cx="6967696" cy="258532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dirty="0"/>
              <a:t>Список литературы</a:t>
            </a:r>
          </a:p>
          <a:p>
            <a:r>
              <a:rPr lang="ru-RU" dirty="0"/>
              <a:t>1. Энциклопедия полезных комнатных </a:t>
            </a:r>
            <a:r>
              <a:rPr lang="ru-RU" dirty="0" err="1"/>
              <a:t>растений.Блэйз</a:t>
            </a:r>
            <a:r>
              <a:rPr lang="ru-RU" dirty="0"/>
              <a:t> А. М.: </a:t>
            </a:r>
            <a:r>
              <a:rPr lang="ru-RU" dirty="0" err="1"/>
              <a:t>Олма</a:t>
            </a:r>
            <a:r>
              <a:rPr lang="ru-RU" dirty="0"/>
              <a:t>-Пресс, 2000год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3. «</a:t>
            </a:r>
            <a:r>
              <a:rPr lang="ru-RU" i="1" dirty="0"/>
              <a:t>Лимон - природный целитель лимон. Выращивание Уход. </a:t>
            </a:r>
            <a:r>
              <a:rPr lang="ru-RU" i="1" dirty="0" err="1"/>
              <a:t>Разведение</a:t>
            </a:r>
            <a:r>
              <a:rPr lang="ru-RU" dirty="0" err="1"/>
              <a:t>»КуликоваВ.Н</a:t>
            </a:r>
            <a:r>
              <a:rPr lang="ru-RU" dirty="0"/>
              <a:t>.</a:t>
            </a:r>
          </a:p>
          <a:p>
            <a:r>
              <a:rPr lang="ru-RU" dirty="0"/>
              <a:t>4. Энциклопедия «</a:t>
            </a:r>
            <a:r>
              <a:rPr lang="ru-RU" i="1" dirty="0"/>
              <a:t>Я познаю мир</a:t>
            </a:r>
            <a:r>
              <a:rPr lang="ru-RU" dirty="0"/>
              <a:t>» Багрова Л.А.М.: АСТ, </a:t>
            </a:r>
            <a:r>
              <a:rPr lang="ru-RU" dirty="0" smtClean="0"/>
              <a:t>2010г</a:t>
            </a:r>
            <a:endParaRPr lang="ru-RU" dirty="0"/>
          </a:p>
          <a:p>
            <a:r>
              <a:rPr lang="ru-RU" dirty="0" smtClean="0"/>
              <a:t>6</a:t>
            </a:r>
            <a:r>
              <a:rPr lang="ru-RU" dirty="0"/>
              <a:t>. Неизведанное рядом: Занимательные опыты и эксперименты для </a:t>
            </a:r>
            <a:r>
              <a:rPr lang="ru-RU" dirty="0" err="1"/>
              <a:t>дошкольников.Дыбина</a:t>
            </a:r>
            <a:r>
              <a:rPr lang="ru-RU" dirty="0"/>
              <a:t> О. В., Рахманова Н. П. М. : ТЦ Сфера, </a:t>
            </a:r>
            <a:r>
              <a:rPr lang="ru-RU" dirty="0" smtClean="0"/>
              <a:t>2009..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561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4819" name="Picture 2" descr="http://pedsovet.su/_ld/293/75328623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-58768" y="2111365"/>
            <a:ext cx="9151865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Спасибо за внимание!</a:t>
            </a:r>
          </a:p>
        </p:txBody>
      </p:sp>
      <p:pic>
        <p:nvPicPr>
          <p:cNvPr id="34821" name="Picture 2" descr="http://aromasam.ru/upload/medialibrary/103/1038bedc2b17c1bbedfb6ccdcd3a8dd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88" y="3500438"/>
            <a:ext cx="25431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5462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877</Words>
  <Application>Microsoft Office PowerPoint</Application>
  <PresentationFormat>Экран (4:3)</PresentationFormat>
  <Paragraphs>159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7" baseType="lpstr">
      <vt:lpstr>Arial</vt:lpstr>
      <vt:lpstr>Calibri</vt:lpstr>
      <vt:lpstr>Courier New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gluza1971@mail.ru</cp:lastModifiedBy>
  <cp:revision>94</cp:revision>
  <dcterms:created xsi:type="dcterms:W3CDTF">2015-03-15T09:30:16Z</dcterms:created>
  <dcterms:modified xsi:type="dcterms:W3CDTF">2019-01-27T07:56:28Z</dcterms:modified>
</cp:coreProperties>
</file>