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140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311D6-11A3-4E2C-B757-E67340A9DE2D}" type="datetimeFigureOut">
              <a:rPr lang="ru-RU" smtClean="0"/>
              <a:t>14.09.2017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D5AD9-0CE5-4AB8-979C-12897DB22C8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10316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311D6-11A3-4E2C-B757-E67340A9DE2D}" type="datetimeFigureOut">
              <a:rPr lang="ru-RU" smtClean="0"/>
              <a:t>14.09.2017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D5AD9-0CE5-4AB8-979C-12897DB22C8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02267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311D6-11A3-4E2C-B757-E67340A9DE2D}" type="datetimeFigureOut">
              <a:rPr lang="ru-RU" smtClean="0"/>
              <a:t>14.09.2017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D5AD9-0CE5-4AB8-979C-12897DB22C8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39518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311D6-11A3-4E2C-B757-E67340A9DE2D}" type="datetimeFigureOut">
              <a:rPr lang="ru-RU" smtClean="0"/>
              <a:t>14.09.2017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D5AD9-0CE5-4AB8-979C-12897DB22C8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32866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311D6-11A3-4E2C-B757-E67340A9DE2D}" type="datetimeFigureOut">
              <a:rPr lang="ru-RU" smtClean="0"/>
              <a:t>14.09.2017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D5AD9-0CE5-4AB8-979C-12897DB22C8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56162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311D6-11A3-4E2C-B757-E67340A9DE2D}" type="datetimeFigureOut">
              <a:rPr lang="ru-RU" smtClean="0"/>
              <a:t>14.09.2017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D5AD9-0CE5-4AB8-979C-12897DB22C8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91838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311D6-11A3-4E2C-B757-E67340A9DE2D}" type="datetimeFigureOut">
              <a:rPr lang="ru-RU" smtClean="0"/>
              <a:t>14.09.2017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D5AD9-0CE5-4AB8-979C-12897DB22C8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39813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311D6-11A3-4E2C-B757-E67340A9DE2D}" type="datetimeFigureOut">
              <a:rPr lang="ru-RU" smtClean="0"/>
              <a:t>14.09.2017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D5AD9-0CE5-4AB8-979C-12897DB22C8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43772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311D6-11A3-4E2C-B757-E67340A9DE2D}" type="datetimeFigureOut">
              <a:rPr lang="ru-RU" smtClean="0"/>
              <a:t>14.09.2017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D5AD9-0CE5-4AB8-979C-12897DB22C8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34181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311D6-11A3-4E2C-B757-E67340A9DE2D}" type="datetimeFigureOut">
              <a:rPr lang="ru-RU" smtClean="0"/>
              <a:t>14.09.2017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D5AD9-0CE5-4AB8-979C-12897DB22C8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45380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311D6-11A3-4E2C-B757-E67340A9DE2D}" type="datetimeFigureOut">
              <a:rPr lang="ru-RU" smtClean="0"/>
              <a:t>14.09.2017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D5AD9-0CE5-4AB8-979C-12897DB22C8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87058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B311D6-11A3-4E2C-B757-E67340A9DE2D}" type="datetimeFigureOut">
              <a:rPr lang="ru-RU" smtClean="0"/>
              <a:t>14.09.2017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8D5AD9-0CE5-4AB8-979C-12897DB22C8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4411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minterese.ru/vybor-korpusa/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CFCFC"/>
              </a:clrFrom>
              <a:clrTo>
                <a:srgbClr val="FCFC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3207752"/>
            <a:ext cx="5352916" cy="35664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251520" y="1196833"/>
            <a:ext cx="8490756" cy="193899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sz="2400" b="1" dirty="0" smtClean="0"/>
              <a:t>ПК - </a:t>
            </a:r>
            <a:r>
              <a:rPr lang="ru-RU" sz="2400" dirty="0" smtClean="0"/>
              <a:t>представляет собой сложное электронное устройство, предназначенное для выполнения широкого круга задач. Это могут быть различные вычисления, расчеты, прослушивание музыки, просмотр видео, различные офисные задачи игры и многое другое.</a:t>
            </a:r>
            <a:endParaRPr lang="ru-RU" sz="24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401723" y="369530"/>
            <a:ext cx="834055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Состав персонального компьютера</a:t>
            </a:r>
            <a:endParaRPr lang="ru-RU" sz="3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27078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332656"/>
            <a:ext cx="8568952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63538" algn="just"/>
            <a:r>
              <a:rPr lang="ru-RU" sz="2000" b="1" dirty="0" smtClean="0"/>
              <a:t>Персональный компьютер</a:t>
            </a:r>
            <a:r>
              <a:rPr lang="ru-RU" sz="2000" dirty="0" smtClean="0"/>
              <a:t> может быть </a:t>
            </a:r>
            <a:r>
              <a:rPr lang="ru-RU" sz="2000" b="1" dirty="0" smtClean="0"/>
              <a:t>стационарным</a:t>
            </a:r>
            <a:r>
              <a:rPr lang="ru-RU" sz="2000" dirty="0" smtClean="0"/>
              <a:t> или </a:t>
            </a:r>
            <a:r>
              <a:rPr lang="ru-RU" sz="2000" b="1" dirty="0" smtClean="0"/>
              <a:t>мобильным</a:t>
            </a:r>
            <a:r>
              <a:rPr lang="ru-RU" sz="2000" dirty="0" smtClean="0"/>
              <a:t>. К мобильным компьютерам относят ноутбуки, </a:t>
            </a:r>
            <a:r>
              <a:rPr lang="ru-RU" sz="2000" dirty="0" err="1" smtClean="0"/>
              <a:t>нетбуки</a:t>
            </a:r>
            <a:r>
              <a:rPr lang="ru-RU" sz="2000" dirty="0" smtClean="0"/>
              <a:t> и планшеты. Стационарный компьютер также в последнее время претерпел изменения, но в большинстве случаев представляет собой системный блок, монитор, устройства ввода (клавиатура и мышь), аудиоустройства (колонки, наушники и микрофон), а также другие периферийные устройства (принтер, сканер и т.п.). </a:t>
            </a:r>
          </a:p>
          <a:p>
            <a:pPr indent="363538" algn="just"/>
            <a:r>
              <a:rPr lang="ru-RU" sz="2000" dirty="0" smtClean="0"/>
              <a:t>Для нормального функционирования персонального компьютера необходим лишь системный блок, монитор, клавиатура и мышь. Далее мы рассмотрим подробнее каждое из этих устройств.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8441415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332656"/>
            <a:ext cx="8424936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b="1" dirty="0" smtClean="0">
                <a:solidFill>
                  <a:srgbClr val="7030A0"/>
                </a:solidFill>
              </a:rPr>
              <a:t>СИСТЕМНЫЙ БЛОК</a:t>
            </a:r>
          </a:p>
          <a:p>
            <a:pPr algn="just"/>
            <a:r>
              <a:rPr lang="ru-RU" sz="2000" dirty="0" smtClean="0"/>
              <a:t>Основным узлом </a:t>
            </a:r>
            <a:r>
              <a:rPr lang="ru-RU" sz="2000" b="1" dirty="0" smtClean="0"/>
              <a:t>персонального компьютера</a:t>
            </a:r>
            <a:r>
              <a:rPr lang="ru-RU" sz="2000" dirty="0" smtClean="0"/>
              <a:t> является системный блок. Он представляет собой </a:t>
            </a:r>
            <a:r>
              <a:rPr lang="ru-RU" sz="2000" dirty="0" smtClean="0">
                <a:hlinkClick r:id="rId2" tooltip="Выбор корпуса для десктопа"/>
              </a:rPr>
              <a:t>корпус</a:t>
            </a:r>
            <a:r>
              <a:rPr lang="ru-RU" sz="2000" dirty="0" smtClean="0"/>
              <a:t>, чаще всего металлический вертикальный коробок, на передней панели которого расположены кнопки включения и дисководы. На заднюю стенку выведены все необходимые разъемы и кабели. Системный блок состоит из блока питания, материнской платы (она же системная плата или «материнка»), жесткого диска (HDD), видеокарты, процессора (CPU), оперативной памяти (ОЗУ), дисководов (CD/DVD), звуковой платы и сетевой платы. Зачастую сетевая и звуковая платы выполняются интегрированными в материнскую плату, то есть радиоэлементы платы распаяны прямо на материнской плате.</a:t>
            </a:r>
            <a:endParaRPr lang="ru-RU" sz="2000" dirty="0"/>
          </a:p>
        </p:txBody>
      </p:sp>
      <p:pic>
        <p:nvPicPr>
          <p:cNvPr id="12290" name="Picture 2" descr="https://im0-tub-ru.yandex.net/i?id=2fc99c1e8edacdad05362e057dd0574e-l&amp;n=1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78" t="6073" r="13022" b="10505"/>
          <a:stretch/>
        </p:blipFill>
        <p:spPr bwMode="auto">
          <a:xfrm>
            <a:off x="5796136" y="3835399"/>
            <a:ext cx="2857500" cy="2971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886375"/>
            <a:ext cx="3168352" cy="2920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86043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260648"/>
            <a:ext cx="8496944" cy="14157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200" b="1" dirty="0" smtClean="0">
                <a:solidFill>
                  <a:srgbClr val="7030A0"/>
                </a:solidFill>
              </a:rPr>
              <a:t>БЛОК ПИТАНИЯ</a:t>
            </a:r>
          </a:p>
          <a:p>
            <a:pPr algn="just"/>
            <a:r>
              <a:rPr lang="ru-RU" dirty="0" smtClean="0"/>
              <a:t>Блок питания выполнен в виде отдельного коробка, который расположен вверху сзади системного блока и имеет несколько кабелей питания всех элементов системного блока.</a:t>
            </a:r>
            <a:endParaRPr lang="ru-RU" dirty="0"/>
          </a:p>
        </p:txBody>
      </p:sp>
      <p:pic>
        <p:nvPicPr>
          <p:cNvPr id="2052" name="Picture 4" descr="http://do.ngs.ru/preview/do/e8ee973b1cd1935846002eade4c51fb4_1469940292_1000_71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14"/>
          <a:stretch/>
        </p:blipFill>
        <p:spPr bwMode="auto">
          <a:xfrm>
            <a:off x="179512" y="1916833"/>
            <a:ext cx="4968552" cy="3333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s://im0-tub-ru.yandex.net/i?id=83fc390cca36a586b73ae26bcd21e905-l&amp;n=1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284984"/>
            <a:ext cx="3888432" cy="33197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55994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323528" y="402337"/>
            <a:ext cx="8622477" cy="2800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charset="0"/>
                <a:cs typeface="Arial" charset="0"/>
              </a:rPr>
              <a:t>МАТЕРИНСКАЯ ПЛАТА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Arial" charset="0"/>
              <a:cs typeface="Arial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Материнская плата является самой большой в системном блоке печатной платой, на которую устанавливаются все основные узлы компьютера (CPU, ОЗУ, видеокарта), также она имеет разъемы для подключения жесткого диска и дисководов, а также шлейфов портов USB и разъемы, выходящие на заднюю панель корпуса.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charset="0"/>
                <a:cs typeface="Arial" charset="0"/>
              </a:rPr>
              <a:t>МП выполняет согласование работы всех устройств компьютера.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  </a:t>
            </a:r>
            <a:endParaRPr kumimoji="0" lang="ru-RU" sz="315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0299" y="2996952"/>
            <a:ext cx="4185706" cy="26937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2" y="2996952"/>
            <a:ext cx="4503960" cy="2480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62296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179512" y="199674"/>
            <a:ext cx="8636149" cy="3262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charset="0"/>
                <a:cs typeface="Arial" charset="0"/>
              </a:rPr>
              <a:t>ПРОЦЕССОР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Arial" charset="0"/>
              <a:cs typeface="Arial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Процессор представляет собой микросхему, предназначенную для выполнения основных вычислительных операций. Процессоры выпускаются двумя фирмами AMD и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Intel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. В зависимости от производителя процессора отличается и разъем (место его установки), поэтому при выборе материнской платы следует это не забывать. Вы просто не вставите процессор AMD в материнскую плату для процессоров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Intel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  </a:t>
            </a:r>
            <a:endParaRPr kumimoji="0" lang="ru-RU" sz="31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473814"/>
            <a:ext cx="4056716" cy="288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4" name="Picture 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6169" y="2780928"/>
            <a:ext cx="3449492" cy="288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 descr="https://im0-tub-ru.yandex.net/i?id=47e5efaf47056d513a1d244f7eb2ae80-l&amp;n=1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7586" y="4889530"/>
            <a:ext cx="2133569" cy="18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7030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106389" y="154955"/>
            <a:ext cx="8748463" cy="27699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charset="0"/>
                <a:cs typeface="Arial" charset="0"/>
              </a:rPr>
              <a:t>ВИДЕОКАРТА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Arial" charset="0"/>
              <a:cs typeface="Arial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Видеокарта представляет собой отдельную печатную плату, установленную в разъем PCI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Express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 материнской платы и предназначена для вывода изображения на экран монитора. Она обрабатывает полученную информацию и преобразует в аналоговый и цифровой видеосигнал, который через разъем по кабелю поступает на монитор. На видеокарте, как правило, установлен процессор (GPU) и оперативная видеопамять.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  </a:t>
            </a:r>
            <a:endParaRPr kumimoji="0" lang="ru-RU" sz="31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pic>
        <p:nvPicPr>
          <p:cNvPr id="5126" name="Picture 6" descr="https://im0-tub-ru.yandex.net/i?id=e75be379f8595b0359b97d08120ecb3b-l&amp;n=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136" y="2924944"/>
            <a:ext cx="8352928" cy="3821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8742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450405"/>
            <a:ext cx="8640959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7030A0"/>
                </a:solidFill>
              </a:rPr>
              <a:t>ОПЕРАТИВНАЯ ПАМЯТЬ</a:t>
            </a:r>
          </a:p>
          <a:p>
            <a:endParaRPr lang="ru-RU" sz="1000" b="1" dirty="0" smtClean="0">
              <a:solidFill>
                <a:srgbClr val="7030A0"/>
              </a:solidFill>
            </a:endParaRPr>
          </a:p>
          <a:p>
            <a:pPr algn="just"/>
            <a:r>
              <a:rPr lang="ru-RU" sz="2000" dirty="0" smtClean="0"/>
              <a:t>Оперативная память представляет собой одну или несколько небольших плат, установленных в специальные разъемы на материнской плате (DDR). Оперативная память обеспечивает временное хранение промежуточных данных при работе компьютера. Оперативная память характеризуется скоростью доступа и объемом памяти. На сегодняшний день наиболее быстрая память имеет стандарт DDR3.</a:t>
            </a:r>
            <a:endParaRPr lang="ru-RU" sz="2000" dirty="0"/>
          </a:p>
        </p:txBody>
      </p:sp>
      <p:pic>
        <p:nvPicPr>
          <p:cNvPr id="6148" name="Picture 4" descr="https://im0-tub-ru.yandex.net/i?id=aaf422ce78f623181b8ecfb113e77724-l&amp;n=1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2780928"/>
            <a:ext cx="3312369" cy="17423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https://im0-tub-ru.yandex.net/i?id=158205d824594de6e73f05cf9604ee3a-l&amp;n=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821" y="2963177"/>
            <a:ext cx="4980260" cy="3653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https://im0-tub-ru.yandex.net/i?id=cc7db79967bc8d89147157dbbbf6562c-l&amp;n=13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5" y="4249008"/>
            <a:ext cx="3744417" cy="2284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08111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260648"/>
            <a:ext cx="8640960" cy="3262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b="1" dirty="0" smtClean="0">
                <a:solidFill>
                  <a:srgbClr val="7030A0"/>
                </a:solidFill>
              </a:rPr>
              <a:t>ЖЕСТКИЙ ДИСК</a:t>
            </a:r>
          </a:p>
          <a:p>
            <a:pPr algn="just"/>
            <a:endParaRPr lang="ru-RU" sz="1100" b="1" dirty="0" smtClean="0">
              <a:solidFill>
                <a:srgbClr val="7030A0"/>
              </a:solidFill>
            </a:endParaRPr>
          </a:p>
          <a:p>
            <a:pPr algn="just"/>
            <a:r>
              <a:rPr lang="ru-RU" sz="2000" dirty="0" smtClean="0"/>
              <a:t>Жесткий диск является постоянным хранилищем данных, это могут быть как пользовательские данные, так и системные или временные. На жестком диске хранится операционная система, без которой нормальная работа компьютера будет невозможна. Также операционная система может использовать жесткий диск для сохранения содержимого оперативной памяти (например, в режиме гибернации). Представляет собой жесткий диск закрытый металлический параллелепипед, который через разъем (SATA) подключается к материнской плате. </a:t>
            </a:r>
            <a:endParaRPr lang="ru-RU" sz="2000" dirty="0"/>
          </a:p>
        </p:txBody>
      </p:sp>
      <p:pic>
        <p:nvPicPr>
          <p:cNvPr id="11266" name="Picture 2" descr="https://im0-tub-ru.yandex.net/i?id=9ba9eb759d7be0f4fc42440fe54d9221-l&amp;n=1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429000"/>
            <a:ext cx="3312368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3122732"/>
            <a:ext cx="4781572" cy="3726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886574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260648"/>
            <a:ext cx="8496944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7030A0"/>
                </a:solidFill>
              </a:rPr>
              <a:t>ДИСКОВОД</a:t>
            </a:r>
          </a:p>
          <a:p>
            <a:endParaRPr lang="ru-RU" sz="1100" b="1" dirty="0" smtClean="0">
              <a:solidFill>
                <a:srgbClr val="7030A0"/>
              </a:solidFill>
            </a:endParaRPr>
          </a:p>
          <a:p>
            <a:pPr algn="just"/>
            <a:r>
              <a:rPr lang="ru-RU" sz="2000" dirty="0" smtClean="0"/>
              <a:t>Дисковод оптических дисков внешне напоминает жесткий диск, но имеет на передней панели выдвигающийся лоток для установки оптических дисков. Служит дисковод для чтения и записи оптических дисков.</a:t>
            </a:r>
            <a:endParaRPr lang="ru-RU" sz="2000" dirty="0"/>
          </a:p>
        </p:txBody>
      </p:sp>
      <p:pic>
        <p:nvPicPr>
          <p:cNvPr id="10242" name="Picture 2" descr="https://im0-tub-ru.yandex.net/i?id=13b48526ab79a71076b5915a5655ef89-l&amp;n=1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1772816"/>
            <a:ext cx="4896544" cy="2080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90" b="96957" l="0" r="99489">
                        <a14:backgroundMark x1="81493" y1="6232" x2="81493" y2="6232"/>
                        <a14:backgroundMark x1="4090" y1="6667" x2="4090" y2="6667"/>
                        <a14:backgroundMark x1="9305" y1="12174" x2="9305" y2="12174"/>
                        <a14:backgroundMark x1="18098" y1="13333" x2="18098" y2="13333"/>
                        <a14:backgroundMark x1="71881" y1="1884" x2="71881" y2="1884"/>
                        <a14:backgroundMark x1="2556" y1="16957" x2="2556" y2="16957"/>
                        <a14:backgroundMark x1="15235" y1="3768" x2="15235" y2="3768"/>
                        <a14:backgroundMark x1="8793" y1="18116" x2="8793" y2="18116"/>
                        <a14:backgroundMark x1="2658" y1="20580" x2="52556" y2="1014"/>
                        <a14:backgroundMark x1="52249" y1="3913" x2="69427" y2="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2564904"/>
            <a:ext cx="6049479" cy="4268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657730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88640"/>
            <a:ext cx="8496944" cy="22775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7030A0"/>
                </a:solidFill>
              </a:rPr>
              <a:t>МОНИТОР</a:t>
            </a:r>
          </a:p>
          <a:p>
            <a:endParaRPr lang="ru-RU" sz="1100" b="1" dirty="0" smtClean="0">
              <a:solidFill>
                <a:srgbClr val="7030A0"/>
              </a:solidFill>
            </a:endParaRPr>
          </a:p>
          <a:p>
            <a:pPr algn="just"/>
            <a:r>
              <a:rPr lang="ru-RU" sz="2000" dirty="0" smtClean="0"/>
              <a:t>Монитор компьютера служит для графического представления информации, которая безусловно понятно пользователю ПК. В последнее время выпускаются исключительно жидкокристаллические дисплеи (ЖК). Мониторы могут быть оснащены цифровым и/или аналоговым видео разъемами (DVI, HDMI).</a:t>
            </a:r>
            <a:endParaRPr lang="ru-RU" sz="2000" dirty="0"/>
          </a:p>
        </p:txBody>
      </p:sp>
      <p:pic>
        <p:nvPicPr>
          <p:cNvPr id="9218" name="Picture 2" descr="https://im0-tub-ru.yandex.net/i?id=c628f373acf9163bdc7431276d85510c-l&amp;n=1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66187"/>
            <a:ext cx="3818055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7957" y="3280420"/>
            <a:ext cx="3623648" cy="319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167" b="99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2775" y="3862669"/>
            <a:ext cx="2995329" cy="2995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260658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260648"/>
            <a:ext cx="8640960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7030A0"/>
                </a:solidFill>
              </a:rPr>
              <a:t>КЛАВИАТУРА</a:t>
            </a:r>
          </a:p>
          <a:p>
            <a:pPr algn="just"/>
            <a:endParaRPr lang="ru-RU" sz="1100" b="1" dirty="0" smtClean="0">
              <a:solidFill>
                <a:srgbClr val="7030A0"/>
              </a:solidFill>
            </a:endParaRPr>
          </a:p>
          <a:p>
            <a:pPr algn="just"/>
            <a:r>
              <a:rPr lang="ru-RU" dirty="0" smtClean="0"/>
              <a:t>Клавиатура является неотъемлемым устройством ввода любого компьютера. Клавиатура представляет собой группы клавиш для ввода символьной информации. Также многие современные клавиатуры оснащаются дополнительными клавишами, например, для управления </a:t>
            </a:r>
            <a:r>
              <a:rPr lang="ru-RU" dirty="0" err="1" smtClean="0"/>
              <a:t>медиаплеерами</a:t>
            </a:r>
            <a:r>
              <a:rPr lang="ru-RU" dirty="0" smtClean="0"/>
              <a:t> и различными программами. </a:t>
            </a:r>
            <a:endParaRPr lang="ru-RU" dirty="0"/>
          </a:p>
        </p:txBody>
      </p:sp>
      <p:pic>
        <p:nvPicPr>
          <p:cNvPr id="8194" name="Picture 2" descr="&amp;Mcy;&amp;iecy;&amp;khcy;&amp;acy;&amp;ncy;&amp;icy;&amp;chcy;&amp;iecy;&amp;scy;&amp;kcy;&amp;icy;&amp;iecy; &amp;kcy;&amp;lcy;&amp;acy;&amp;vcy;&amp;icy;&amp;acy;&amp;tcy;&amp;ucy;&amp;rcy;&amp;ycy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535" y="2492896"/>
            <a:ext cx="4605695" cy="200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8685" y="3993522"/>
            <a:ext cx="7776864" cy="28644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9195816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260648"/>
            <a:ext cx="849694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 smtClean="0"/>
              <a:t> </a:t>
            </a:r>
            <a:r>
              <a:rPr lang="ru-RU" sz="2800" b="1" dirty="0" smtClean="0">
                <a:solidFill>
                  <a:srgbClr val="7030A0"/>
                </a:solidFill>
              </a:rPr>
              <a:t>КОМПЬЮТЕРНАЯ</a:t>
            </a:r>
            <a:r>
              <a:rPr lang="ru-RU" sz="2800" dirty="0" smtClean="0"/>
              <a:t> </a:t>
            </a:r>
            <a:r>
              <a:rPr lang="ru-RU" sz="2800" b="1" dirty="0" smtClean="0">
                <a:solidFill>
                  <a:srgbClr val="7030A0"/>
                </a:solidFill>
              </a:rPr>
              <a:t>МЫШЬ (манипулятор)</a:t>
            </a:r>
          </a:p>
          <a:p>
            <a:pPr algn="just"/>
            <a:endParaRPr lang="ru-RU" sz="1400" b="1" dirty="0" smtClean="0">
              <a:solidFill>
                <a:srgbClr val="7030A0"/>
              </a:solidFill>
            </a:endParaRPr>
          </a:p>
          <a:p>
            <a:pPr algn="just"/>
            <a:r>
              <a:rPr lang="ru-RU" sz="2000" dirty="0" smtClean="0"/>
              <a:t>Компьютерная мышь предназначена для перемещения системного указателя по объектам операционной системы – окнам. Обычно мышь имеет две кнопки и колесо прокрутки. Технически мыши могут быть оптическими и лазерными. Последние имеют более высокую точность и качество работы.</a:t>
            </a:r>
            <a:endParaRPr lang="ru-RU" sz="2000" dirty="0"/>
          </a:p>
        </p:txBody>
      </p:sp>
      <p:pic>
        <p:nvPicPr>
          <p:cNvPr id="7170" name="Picture 2" descr="https://im0-tub-ru.yandex.net/i?id=f93c0b2aff3ba6fd75a054f1ae793a34-l&amp;n=1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4310856"/>
            <a:ext cx="3240360" cy="2288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10" t="18622" r="5031" b="19004"/>
          <a:stretch/>
        </p:blipFill>
        <p:spPr bwMode="auto">
          <a:xfrm>
            <a:off x="251520" y="4149080"/>
            <a:ext cx="5050702" cy="22932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313577"/>
            <a:ext cx="3284984" cy="19116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9382394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720</Words>
  <Application>Microsoft Office PowerPoint</Application>
  <PresentationFormat>Экран (4:3)</PresentationFormat>
  <Paragraphs>39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admin</cp:lastModifiedBy>
  <cp:revision>5</cp:revision>
  <dcterms:created xsi:type="dcterms:W3CDTF">2017-09-13T23:33:27Z</dcterms:created>
  <dcterms:modified xsi:type="dcterms:W3CDTF">2017-09-14T00:16:24Z</dcterms:modified>
</cp:coreProperties>
</file>