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302" r:id="rId4"/>
    <p:sldId id="300" r:id="rId5"/>
    <p:sldId id="281" r:id="rId6"/>
    <p:sldId id="289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66"/>
    <a:srgbClr val="0066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440" y="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3A59DC0-7DA6-40D1-8553-6985DE5C821F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7EEE58B-B653-401E-9230-4C87C812B830}">
      <dgm:prSet phldrT="[Текст]"/>
      <dgm:spPr/>
      <dgm:t>
        <a:bodyPr/>
        <a:lstStyle/>
        <a:p>
          <a:r>
            <a:rPr lang="ru-RU" b="1" dirty="0"/>
            <a:t>Задачи: </a:t>
          </a:r>
        </a:p>
        <a:p>
          <a:r>
            <a:rPr lang="ru-RU" dirty="0"/>
            <a:t>* усвоение  знаний норм, духовно-нравственных ценностей, традиций, которые выработало российское общество (социально значимых знаний);</a:t>
          </a:r>
        </a:p>
      </dgm:t>
    </dgm:pt>
    <dgm:pt modelId="{ECCD7B26-6D19-43CF-8F8C-68FB90B552CF}" type="parTrans" cxnId="{568B342C-9C84-4966-A2A2-93A1B4722C8F}">
      <dgm:prSet/>
      <dgm:spPr/>
      <dgm:t>
        <a:bodyPr/>
        <a:lstStyle/>
        <a:p>
          <a:endParaRPr lang="ru-RU"/>
        </a:p>
      </dgm:t>
    </dgm:pt>
    <dgm:pt modelId="{33022C49-A4DC-4122-B445-A483CEBE7CB3}" type="sibTrans" cxnId="{568B342C-9C84-4966-A2A2-93A1B4722C8F}">
      <dgm:prSet/>
      <dgm:spPr/>
      <dgm:t>
        <a:bodyPr/>
        <a:lstStyle/>
        <a:p>
          <a:endParaRPr lang="ru-RU"/>
        </a:p>
      </dgm:t>
    </dgm:pt>
    <dgm:pt modelId="{0A762D97-7D3E-48B5-9E4C-BB4DF46BD79F}">
      <dgm:prSet phldrT="[Текст]"/>
      <dgm:spPr/>
      <dgm:t>
        <a:bodyPr/>
        <a:lstStyle/>
        <a:p>
          <a:r>
            <a:rPr lang="ru-RU" dirty="0"/>
            <a:t>* формирование и развитие личностных отношений к этим нормам, ценностям, традициям (их освоение, принятие);</a:t>
          </a:r>
        </a:p>
      </dgm:t>
    </dgm:pt>
    <dgm:pt modelId="{09F4D218-97F7-43D6-B5ED-8A91A2497849}" type="parTrans" cxnId="{D7A94E42-4779-4B1B-94ED-F09514D2E318}">
      <dgm:prSet/>
      <dgm:spPr/>
      <dgm:t>
        <a:bodyPr/>
        <a:lstStyle/>
        <a:p>
          <a:endParaRPr lang="ru-RU"/>
        </a:p>
      </dgm:t>
    </dgm:pt>
    <dgm:pt modelId="{72551016-5A68-4089-847E-564E8CF7B99C}" type="sibTrans" cxnId="{D7A94E42-4779-4B1B-94ED-F09514D2E318}">
      <dgm:prSet/>
      <dgm:spPr/>
      <dgm:t>
        <a:bodyPr/>
        <a:lstStyle/>
        <a:p>
          <a:endParaRPr lang="ru-RU"/>
        </a:p>
      </dgm:t>
    </dgm:pt>
    <dgm:pt modelId="{25BC8F38-A920-42B3-AC96-99B1D3ED5879}">
      <dgm:prSet phldrT="[Текст]"/>
      <dgm:spPr/>
      <dgm:t>
        <a:bodyPr/>
        <a:lstStyle/>
        <a:p>
          <a:r>
            <a:rPr lang="ru-RU" dirty="0"/>
            <a:t>* приобретение соответствующего этим нормам, ценностям, традициям </a:t>
          </a:r>
          <a:r>
            <a:rPr lang="ru-RU" dirty="0" err="1"/>
            <a:t>социокультурного</a:t>
          </a:r>
          <a:r>
            <a:rPr lang="ru-RU" dirty="0"/>
            <a:t> опыта поведения, общения, межличностных и социальных отношений, применения полученных знаний;</a:t>
          </a:r>
        </a:p>
      </dgm:t>
    </dgm:pt>
    <dgm:pt modelId="{5964596E-84A1-494E-A7B3-98C490E92F83}" type="parTrans" cxnId="{9A5C7785-E612-460A-B99D-87F16D36293C}">
      <dgm:prSet/>
      <dgm:spPr/>
      <dgm:t>
        <a:bodyPr/>
        <a:lstStyle/>
        <a:p>
          <a:endParaRPr lang="ru-RU"/>
        </a:p>
      </dgm:t>
    </dgm:pt>
    <dgm:pt modelId="{72D59E8B-2E73-47B5-86E7-75D5384DF11C}" type="sibTrans" cxnId="{9A5C7785-E612-460A-B99D-87F16D36293C}">
      <dgm:prSet/>
      <dgm:spPr/>
      <dgm:t>
        <a:bodyPr/>
        <a:lstStyle/>
        <a:p>
          <a:endParaRPr lang="ru-RU"/>
        </a:p>
      </dgm:t>
    </dgm:pt>
    <dgm:pt modelId="{98809AE6-414A-42CB-8372-6D407D0A9EF7}">
      <dgm:prSet phldrT="[Текст]"/>
      <dgm:spPr/>
      <dgm:t>
        <a:bodyPr/>
        <a:lstStyle/>
        <a:p>
          <a:r>
            <a:rPr lang="ru-RU" dirty="0"/>
            <a:t>* достижение личностных результатов освоения общеобразовательных программ в соответствии с ФГОС</a:t>
          </a:r>
        </a:p>
      </dgm:t>
    </dgm:pt>
    <dgm:pt modelId="{2B23D439-57CA-478B-ACBB-BFDCBD351AB4}" type="parTrans" cxnId="{89386830-7BDF-4186-A6DB-B0685B679700}">
      <dgm:prSet/>
      <dgm:spPr/>
      <dgm:t>
        <a:bodyPr/>
        <a:lstStyle/>
        <a:p>
          <a:endParaRPr lang="ru-RU"/>
        </a:p>
      </dgm:t>
    </dgm:pt>
    <dgm:pt modelId="{52B95084-CF62-41ED-9126-5DD1F7E54A18}" type="sibTrans" cxnId="{89386830-7BDF-4186-A6DB-B0685B679700}">
      <dgm:prSet/>
      <dgm:spPr/>
      <dgm:t>
        <a:bodyPr/>
        <a:lstStyle/>
        <a:p>
          <a:endParaRPr lang="ru-RU"/>
        </a:p>
      </dgm:t>
    </dgm:pt>
    <dgm:pt modelId="{66EECDD9-EBAE-491D-B5A5-3BBBB42BA63F}" type="pres">
      <dgm:prSet presAssocID="{E3A59DC0-7DA6-40D1-8553-6985DE5C821F}" presName="Name0" presStyleCnt="0">
        <dgm:presLayoutVars>
          <dgm:dir/>
          <dgm:resizeHandles val="exact"/>
        </dgm:presLayoutVars>
      </dgm:prSet>
      <dgm:spPr/>
    </dgm:pt>
    <dgm:pt modelId="{A63B722E-495E-4199-A200-983E0C218166}" type="pres">
      <dgm:prSet presAssocID="{57EEE58B-B653-401E-9230-4C87C812B830}" presName="node" presStyleLbl="node1" presStyleIdx="0" presStyleCnt="4">
        <dgm:presLayoutVars>
          <dgm:bulletEnabled val="1"/>
        </dgm:presLayoutVars>
      </dgm:prSet>
      <dgm:spPr/>
    </dgm:pt>
    <dgm:pt modelId="{1BE32CB2-AA67-464B-B4C4-31698ED63C35}" type="pres">
      <dgm:prSet presAssocID="{33022C49-A4DC-4122-B445-A483CEBE7CB3}" presName="sibTrans" presStyleCnt="0"/>
      <dgm:spPr/>
    </dgm:pt>
    <dgm:pt modelId="{073AAD98-8419-4505-ABF9-28CA83D7CE4F}" type="pres">
      <dgm:prSet presAssocID="{0A762D97-7D3E-48B5-9E4C-BB4DF46BD79F}" presName="node" presStyleLbl="node1" presStyleIdx="1" presStyleCnt="4">
        <dgm:presLayoutVars>
          <dgm:bulletEnabled val="1"/>
        </dgm:presLayoutVars>
      </dgm:prSet>
      <dgm:spPr/>
    </dgm:pt>
    <dgm:pt modelId="{19D649D6-B5A8-4F21-831E-EF7D70514015}" type="pres">
      <dgm:prSet presAssocID="{72551016-5A68-4089-847E-564E8CF7B99C}" presName="sibTrans" presStyleCnt="0"/>
      <dgm:spPr/>
    </dgm:pt>
    <dgm:pt modelId="{2C660159-78BA-4421-B805-32F1D526E574}" type="pres">
      <dgm:prSet presAssocID="{25BC8F38-A920-42B3-AC96-99B1D3ED5879}" presName="node" presStyleLbl="node1" presStyleIdx="2" presStyleCnt="4">
        <dgm:presLayoutVars>
          <dgm:bulletEnabled val="1"/>
        </dgm:presLayoutVars>
      </dgm:prSet>
      <dgm:spPr/>
    </dgm:pt>
    <dgm:pt modelId="{1D0CD5DC-7A34-46BD-8EA0-DE85D030186B}" type="pres">
      <dgm:prSet presAssocID="{72D59E8B-2E73-47B5-86E7-75D5384DF11C}" presName="sibTrans" presStyleCnt="0"/>
      <dgm:spPr/>
    </dgm:pt>
    <dgm:pt modelId="{CCA9E154-5BEF-438B-8101-3CA2D7F83CD8}" type="pres">
      <dgm:prSet presAssocID="{98809AE6-414A-42CB-8372-6D407D0A9EF7}" presName="node" presStyleLbl="node1" presStyleIdx="3" presStyleCnt="4">
        <dgm:presLayoutVars>
          <dgm:bulletEnabled val="1"/>
        </dgm:presLayoutVars>
      </dgm:prSet>
      <dgm:spPr/>
    </dgm:pt>
  </dgm:ptLst>
  <dgm:cxnLst>
    <dgm:cxn modelId="{B9797E0B-67DA-4940-BC8E-8AB5BDE16662}" type="presOf" srcId="{E3A59DC0-7DA6-40D1-8553-6985DE5C821F}" destId="{66EECDD9-EBAE-491D-B5A5-3BBBB42BA63F}" srcOrd="0" destOrd="0" presId="urn:microsoft.com/office/officeart/2005/8/layout/hList6"/>
    <dgm:cxn modelId="{D59A0023-1630-4EC1-B190-D3DA61C639B3}" type="presOf" srcId="{57EEE58B-B653-401E-9230-4C87C812B830}" destId="{A63B722E-495E-4199-A200-983E0C218166}" srcOrd="0" destOrd="0" presId="urn:microsoft.com/office/officeart/2005/8/layout/hList6"/>
    <dgm:cxn modelId="{568B342C-9C84-4966-A2A2-93A1B4722C8F}" srcId="{E3A59DC0-7DA6-40D1-8553-6985DE5C821F}" destId="{57EEE58B-B653-401E-9230-4C87C812B830}" srcOrd="0" destOrd="0" parTransId="{ECCD7B26-6D19-43CF-8F8C-68FB90B552CF}" sibTransId="{33022C49-A4DC-4122-B445-A483CEBE7CB3}"/>
    <dgm:cxn modelId="{89386830-7BDF-4186-A6DB-B0685B679700}" srcId="{E3A59DC0-7DA6-40D1-8553-6985DE5C821F}" destId="{98809AE6-414A-42CB-8372-6D407D0A9EF7}" srcOrd="3" destOrd="0" parTransId="{2B23D439-57CA-478B-ACBB-BFDCBD351AB4}" sibTransId="{52B95084-CF62-41ED-9126-5DD1F7E54A18}"/>
    <dgm:cxn modelId="{8F979A5C-E327-4FCE-B038-3ABB4993A2F1}" type="presOf" srcId="{0A762D97-7D3E-48B5-9E4C-BB4DF46BD79F}" destId="{073AAD98-8419-4505-ABF9-28CA83D7CE4F}" srcOrd="0" destOrd="0" presId="urn:microsoft.com/office/officeart/2005/8/layout/hList6"/>
    <dgm:cxn modelId="{D7A94E42-4779-4B1B-94ED-F09514D2E318}" srcId="{E3A59DC0-7DA6-40D1-8553-6985DE5C821F}" destId="{0A762D97-7D3E-48B5-9E4C-BB4DF46BD79F}" srcOrd="1" destOrd="0" parTransId="{09F4D218-97F7-43D6-B5ED-8A91A2497849}" sibTransId="{72551016-5A68-4089-847E-564E8CF7B99C}"/>
    <dgm:cxn modelId="{DAEFE266-895C-45E2-99F9-7A6478F1B805}" type="presOf" srcId="{25BC8F38-A920-42B3-AC96-99B1D3ED5879}" destId="{2C660159-78BA-4421-B805-32F1D526E574}" srcOrd="0" destOrd="0" presId="urn:microsoft.com/office/officeart/2005/8/layout/hList6"/>
    <dgm:cxn modelId="{9A5C7785-E612-460A-B99D-87F16D36293C}" srcId="{E3A59DC0-7DA6-40D1-8553-6985DE5C821F}" destId="{25BC8F38-A920-42B3-AC96-99B1D3ED5879}" srcOrd="2" destOrd="0" parTransId="{5964596E-84A1-494E-A7B3-98C490E92F83}" sibTransId="{72D59E8B-2E73-47B5-86E7-75D5384DF11C}"/>
    <dgm:cxn modelId="{54C251DE-2290-4B27-A8A1-1DB6A2F470C4}" type="presOf" srcId="{98809AE6-414A-42CB-8372-6D407D0A9EF7}" destId="{CCA9E154-5BEF-438B-8101-3CA2D7F83CD8}" srcOrd="0" destOrd="0" presId="urn:microsoft.com/office/officeart/2005/8/layout/hList6"/>
    <dgm:cxn modelId="{35F7AEF8-8CC3-42CB-9E80-5B80AD9BBA38}" type="presParOf" srcId="{66EECDD9-EBAE-491D-B5A5-3BBBB42BA63F}" destId="{A63B722E-495E-4199-A200-983E0C218166}" srcOrd="0" destOrd="0" presId="urn:microsoft.com/office/officeart/2005/8/layout/hList6"/>
    <dgm:cxn modelId="{0D82ED61-7A42-4AB3-9ED2-5FCB8349C57E}" type="presParOf" srcId="{66EECDD9-EBAE-491D-B5A5-3BBBB42BA63F}" destId="{1BE32CB2-AA67-464B-B4C4-31698ED63C35}" srcOrd="1" destOrd="0" presId="urn:microsoft.com/office/officeart/2005/8/layout/hList6"/>
    <dgm:cxn modelId="{F173F8CA-0962-478E-AC65-3955AF6F6A33}" type="presParOf" srcId="{66EECDD9-EBAE-491D-B5A5-3BBBB42BA63F}" destId="{073AAD98-8419-4505-ABF9-28CA83D7CE4F}" srcOrd="2" destOrd="0" presId="urn:microsoft.com/office/officeart/2005/8/layout/hList6"/>
    <dgm:cxn modelId="{72A24D6F-77F6-4AE3-B1B5-3F71826E3A2C}" type="presParOf" srcId="{66EECDD9-EBAE-491D-B5A5-3BBBB42BA63F}" destId="{19D649D6-B5A8-4F21-831E-EF7D70514015}" srcOrd="3" destOrd="0" presId="urn:microsoft.com/office/officeart/2005/8/layout/hList6"/>
    <dgm:cxn modelId="{F0C0F470-3260-409D-916A-62015881E886}" type="presParOf" srcId="{66EECDD9-EBAE-491D-B5A5-3BBBB42BA63F}" destId="{2C660159-78BA-4421-B805-32F1D526E574}" srcOrd="4" destOrd="0" presId="urn:microsoft.com/office/officeart/2005/8/layout/hList6"/>
    <dgm:cxn modelId="{C3B48C50-5EA7-4D72-BFD6-7B6BD31F262A}" type="presParOf" srcId="{66EECDD9-EBAE-491D-B5A5-3BBBB42BA63F}" destId="{1D0CD5DC-7A34-46BD-8EA0-DE85D030186B}" srcOrd="5" destOrd="0" presId="urn:microsoft.com/office/officeart/2005/8/layout/hList6"/>
    <dgm:cxn modelId="{440DC269-5709-46A5-B9C5-EA9E838CCF3C}" type="presParOf" srcId="{66EECDD9-EBAE-491D-B5A5-3BBBB42BA63F}" destId="{CCA9E154-5BEF-438B-8101-3CA2D7F83CD8}" srcOrd="6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3B722E-495E-4199-A200-983E0C218166}">
      <dsp:nvSpPr>
        <dsp:cNvPr id="0" name=""/>
        <dsp:cNvSpPr/>
      </dsp:nvSpPr>
      <dsp:spPr>
        <a:xfrm rot="16200000">
          <a:off x="-1031172" y="1033156"/>
          <a:ext cx="4013208" cy="1946895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90547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/>
            <a:t>Задачи: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* усвоение  знаний норм, духовно-нравственных ценностей, традиций, которые выработало российское общество (социально значимых знаний);</a:t>
          </a:r>
        </a:p>
      </dsp:txBody>
      <dsp:txXfrm rot="5400000">
        <a:off x="1984" y="802642"/>
        <a:ext cx="1946895" cy="2407924"/>
      </dsp:txXfrm>
    </dsp:sp>
    <dsp:sp modelId="{073AAD98-8419-4505-ABF9-28CA83D7CE4F}">
      <dsp:nvSpPr>
        <dsp:cNvPr id="0" name=""/>
        <dsp:cNvSpPr/>
      </dsp:nvSpPr>
      <dsp:spPr>
        <a:xfrm rot="16200000">
          <a:off x="1061739" y="1033156"/>
          <a:ext cx="4013208" cy="1946895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90547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* формирование и развитие личностных отношений к этим нормам, ценностям, традициям (их освоение, принятие);</a:t>
          </a:r>
        </a:p>
      </dsp:txBody>
      <dsp:txXfrm rot="5400000">
        <a:off x="2094895" y="802642"/>
        <a:ext cx="1946895" cy="2407924"/>
      </dsp:txXfrm>
    </dsp:sp>
    <dsp:sp modelId="{2C660159-78BA-4421-B805-32F1D526E574}">
      <dsp:nvSpPr>
        <dsp:cNvPr id="0" name=""/>
        <dsp:cNvSpPr/>
      </dsp:nvSpPr>
      <dsp:spPr>
        <a:xfrm rot="16200000">
          <a:off x="3154652" y="1033156"/>
          <a:ext cx="4013208" cy="1946895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90547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* приобретение соответствующего этим нормам, ценностям, традициям </a:t>
          </a:r>
          <a:r>
            <a:rPr lang="ru-RU" sz="1400" kern="1200" dirty="0" err="1"/>
            <a:t>социокультурного</a:t>
          </a:r>
          <a:r>
            <a:rPr lang="ru-RU" sz="1400" kern="1200" dirty="0"/>
            <a:t> опыта поведения, общения, межличностных и социальных отношений, применения полученных знаний;</a:t>
          </a:r>
        </a:p>
      </dsp:txBody>
      <dsp:txXfrm rot="5400000">
        <a:off x="4187808" y="802642"/>
        <a:ext cx="1946895" cy="2407924"/>
      </dsp:txXfrm>
    </dsp:sp>
    <dsp:sp modelId="{CCA9E154-5BEF-438B-8101-3CA2D7F83CD8}">
      <dsp:nvSpPr>
        <dsp:cNvPr id="0" name=""/>
        <dsp:cNvSpPr/>
      </dsp:nvSpPr>
      <dsp:spPr>
        <a:xfrm rot="16200000">
          <a:off x="5247564" y="1033156"/>
          <a:ext cx="4013208" cy="1946895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90547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* достижение личностных результатов освоения общеобразовательных программ в соответствии с ФГОС</a:t>
          </a:r>
        </a:p>
      </dsp:txBody>
      <dsp:txXfrm rot="5400000">
        <a:off x="6280720" y="802642"/>
        <a:ext cx="1946895" cy="24079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microsoft.com/office/2007/relationships/hdphoto" Target="../media/hdphoto2.wdp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2" name="Picture 14" descr="https://r.mtdata.ru/r480x-/u19/photo0F6F/20890808034-0/original.jpg"/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67" b="96667" l="10000" r="90000"/>
                    </a14:imgEffect>
                    <a14:imgEffect>
                      <a14:brightnessContrast contrast="-6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976" r="12600"/>
          <a:stretch/>
        </p:blipFill>
        <p:spPr bwMode="auto">
          <a:xfrm>
            <a:off x="4572000" y="2012051"/>
            <a:ext cx="1339414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http://photoshopia.ru/clipart/data/1319/medium/1442769904315_photoshopia_ru.png"/>
          <p:cNvPicPr>
            <a:picLocks noChangeAspect="1" noChangeArrowheads="1"/>
          </p:cNvPicPr>
          <p:nvPr userDrawn="1"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-45000"/>
                    </a14:imgEffect>
                    <a14:imgEffect>
                      <a14:brightnessContrast bright="28000" contrast="-3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93543">
            <a:off x="3642434" y="1713882"/>
            <a:ext cx="2721658" cy="333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i.kam-solnyshko.ru/u/fd/fbdb4e904b11e5a2f1bbf5530a7ed6/-/img%20%281%29.png"/>
          <p:cNvPicPr>
            <a:picLocks noChangeAspect="1" noChangeArrowheads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28" r="5049"/>
          <a:stretch/>
        </p:blipFill>
        <p:spPr bwMode="auto">
          <a:xfrm>
            <a:off x="0" y="4365104"/>
            <a:ext cx="9144000" cy="2743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Скругленный прямоугольник 15"/>
          <p:cNvSpPr/>
          <p:nvPr userDrawn="1"/>
        </p:nvSpPr>
        <p:spPr>
          <a:xfrm>
            <a:off x="4918697" y="5478664"/>
            <a:ext cx="4216591" cy="1296144"/>
          </a:xfrm>
          <a:prstGeom prst="roundRect">
            <a:avLst/>
          </a:prstGeom>
          <a:solidFill>
            <a:srgbClr val="99FF66">
              <a:alpha val="75000"/>
            </a:srgbClr>
          </a:solidFill>
          <a:ln w="50800">
            <a:solidFill>
              <a:srgbClr val="92D050">
                <a:alpha val="71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5090" y="404665"/>
            <a:ext cx="8221366" cy="1080120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18697" y="5478664"/>
            <a:ext cx="4216591" cy="1368152"/>
          </a:xfrm>
        </p:spPr>
        <p:txBody>
          <a:bodyPr/>
          <a:lstStyle>
            <a:lvl1pPr marL="0" indent="0" algn="ctr">
              <a:buNone/>
              <a:defRPr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/>
              <a:t>Образец подзаголовка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8540">
        <p:fade/>
      </p:transition>
    </mc:Choice>
    <mc:Fallback xmlns="">
      <p:transition spd="med" advClick="0" advTm="854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gradFill flip="none" rotWithShape="1">
          <a:gsLst>
            <a:gs pos="0">
              <a:srgbClr val="99FF66"/>
            </a:gs>
            <a:gs pos="57000">
              <a:schemeClr val="accent1">
                <a:tint val="44500"/>
                <a:satMod val="160000"/>
              </a:schemeClr>
            </a:gs>
            <a:gs pos="100000">
              <a:srgbClr val="92D05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 userDrawn="1"/>
        </p:nvSpPr>
        <p:spPr>
          <a:xfrm>
            <a:off x="455090" y="404665"/>
            <a:ext cx="8221366" cy="1080119"/>
          </a:xfrm>
          <a:prstGeom prst="roundRect">
            <a:avLst/>
          </a:prstGeom>
          <a:solidFill>
            <a:srgbClr val="99FF66">
              <a:alpha val="75000"/>
            </a:srgbClr>
          </a:solidFill>
          <a:ln w="50800">
            <a:solidFill>
              <a:srgbClr val="92D050">
                <a:alpha val="71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Picture 14" descr="https://r.mtdata.ru/r480x-/u19/photo0F6F/20890808034-0/original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67" b="96667" l="10000" r="90000"/>
                    </a14:imgEffect>
                    <a14:imgEffect>
                      <a14:brightnessContrast contrast="-6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976" r="12600"/>
          <a:stretch/>
        </p:blipFill>
        <p:spPr bwMode="auto">
          <a:xfrm rot="2062218">
            <a:off x="7232974" y="4026964"/>
            <a:ext cx="1339414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525963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8" name="Picture 16" descr="http://photoshopia.ru/clipart/data/1319/medium/1442769904315_photoshopia_ru.pn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24000"/>
                    </a14:imgEffect>
                    <a14:imgEffect>
                      <a14:brightnessContrast bright="-7000" contrast="-2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55761">
            <a:off x="6303408" y="3728795"/>
            <a:ext cx="2721658" cy="333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8540">
        <p:fade/>
      </p:transition>
    </mc:Choice>
    <mc:Fallback xmlns="">
      <p:transition spd="med" advClick="0" advTm="854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gradFill flip="none" rotWithShape="1">
          <a:gsLst>
            <a:gs pos="0">
              <a:srgbClr val="99FF66"/>
            </a:gs>
            <a:gs pos="28000">
              <a:schemeClr val="accent1">
                <a:tint val="44500"/>
                <a:satMod val="160000"/>
              </a:schemeClr>
            </a:gs>
            <a:gs pos="100000">
              <a:srgbClr val="92D050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 userDrawn="1"/>
        </p:nvSpPr>
        <p:spPr>
          <a:xfrm>
            <a:off x="455090" y="404665"/>
            <a:ext cx="8221366" cy="1080119"/>
          </a:xfrm>
          <a:prstGeom prst="roundRect">
            <a:avLst/>
          </a:prstGeom>
          <a:solidFill>
            <a:srgbClr val="99FF66">
              <a:alpha val="75000"/>
            </a:srgbClr>
          </a:solidFill>
          <a:ln w="50800">
            <a:solidFill>
              <a:srgbClr val="92D050">
                <a:alpha val="71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4008" y="1600200"/>
            <a:ext cx="404279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22.06.2026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9" name="Picture 2" descr="http://i.kam-solnyshko.ru/u/fd/fbdb4e904b11e5a2f1bbf5530a7ed6/-/img%20%281%29.pn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19000"/>
                    </a14:imgEffect>
                    <a14:imgEffect>
                      <a14:brightnessContrast contrast="-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128" r="5049"/>
          <a:stretch/>
        </p:blipFill>
        <p:spPr bwMode="auto">
          <a:xfrm>
            <a:off x="0" y="5229200"/>
            <a:ext cx="9144000" cy="1879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Скругленный прямоугольник 9"/>
          <p:cNvSpPr/>
          <p:nvPr userDrawn="1"/>
        </p:nvSpPr>
        <p:spPr>
          <a:xfrm>
            <a:off x="455091" y="1700808"/>
            <a:ext cx="3972894" cy="4320480"/>
          </a:xfrm>
          <a:prstGeom prst="roundRect">
            <a:avLst/>
          </a:prstGeom>
          <a:noFill/>
          <a:ln w="50800">
            <a:solidFill>
              <a:srgbClr val="99FF66"/>
            </a:solidFill>
            <a:prstDash val="solid"/>
            <a:round/>
          </a:ln>
          <a:effectLst>
            <a:outerShdw blurRad="63500" sx="102000" sy="102000" algn="ctr" rotWithShape="0">
              <a:schemeClr val="accent3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 userDrawn="1"/>
        </p:nvSpPr>
        <p:spPr>
          <a:xfrm>
            <a:off x="4716016" y="1675112"/>
            <a:ext cx="3960440" cy="4320480"/>
          </a:xfrm>
          <a:prstGeom prst="roundRect">
            <a:avLst/>
          </a:prstGeom>
          <a:noFill/>
          <a:ln w="50800">
            <a:solidFill>
              <a:srgbClr val="99FF66"/>
            </a:solidFill>
            <a:prstDash val="solid"/>
            <a:round/>
          </a:ln>
          <a:effectLst>
            <a:outerShdw blurRad="63500" sx="102000" sy="102000" algn="ctr" rotWithShape="0">
              <a:schemeClr val="accent3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8540">
        <p:fade/>
      </p:transition>
    </mc:Choice>
    <mc:Fallback xmlns="">
      <p:transition spd="med" advClick="0" advTm="854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Pr>
        <a:gradFill flip="none" rotWithShape="1">
          <a:gsLst>
            <a:gs pos="0">
              <a:srgbClr val="99FF66"/>
            </a:gs>
            <a:gs pos="63000">
              <a:schemeClr val="accent1">
                <a:tint val="44500"/>
                <a:satMod val="160000"/>
              </a:schemeClr>
            </a:gs>
            <a:gs pos="100000">
              <a:srgbClr val="92D05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012974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22.06.2026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6" name="Picture 16" descr="http://photoshopia.ru/clipart/data/1319/medium/1442769904315_photoshopia_ru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4000"/>
                    </a14:imgEffect>
                    <a14:imgEffect>
                      <a14:brightnessContrast bright="-7000" contrast="-2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75604">
            <a:off x="6477953" y="3728794"/>
            <a:ext cx="2721658" cy="333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6" descr="http://photoshopia.ru/clipart/data/1319/medium/1442769904315_photoshopia_ru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4000"/>
                    </a14:imgEffect>
                    <a14:imgEffect>
                      <a14:brightnessContrast bright="-7000" contrast="-2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80742" flipH="1">
            <a:off x="-38655" y="3739698"/>
            <a:ext cx="2442392" cy="333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4" descr="https://r.mtdata.ru/r480x-/u19/photo0F6F/20890808034-0/original.jpg"/>
          <p:cNvPicPr>
            <a:picLocks noChangeAspect="1" noChangeArrowheads="1"/>
          </p:cNvPicPr>
          <p:nvPr userDrawn="1"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67" b="96667" l="10000" r="90000"/>
                    </a14:imgEffect>
                    <a14:imgEffect>
                      <a14:brightnessContrast contrast="-6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976" r="12600"/>
          <a:stretch/>
        </p:blipFill>
        <p:spPr bwMode="auto">
          <a:xfrm>
            <a:off x="3779912" y="5544607"/>
            <a:ext cx="1339414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8540">
        <p:fade/>
      </p:transition>
    </mc:Choice>
    <mc:Fallback xmlns="">
      <p:transition spd="med" advClick="0" advTm="854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">
    <p:bg>
      <p:bgPr shadeToTitle="1"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 userDrawn="1"/>
        </p:nvSpPr>
        <p:spPr>
          <a:xfrm>
            <a:off x="395536" y="1772816"/>
            <a:ext cx="8280920" cy="1440160"/>
          </a:xfrm>
          <a:prstGeom prst="roundRect">
            <a:avLst/>
          </a:prstGeom>
          <a:solidFill>
            <a:srgbClr val="99FF66">
              <a:alpha val="75000"/>
            </a:srgbClr>
          </a:solidFill>
          <a:ln w="50800">
            <a:solidFill>
              <a:srgbClr val="92D050">
                <a:alpha val="71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08912" cy="1080120"/>
          </a:xfrm>
        </p:spPr>
        <p:txBody>
          <a:bodyPr anchor="t"/>
          <a:lstStyle>
            <a:lvl1pPr algn="ctr">
              <a:defRPr sz="4000" b="1" cap="all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1772816"/>
            <a:ext cx="8265246" cy="1386383"/>
          </a:xfrm>
        </p:spPr>
        <p:txBody>
          <a:bodyPr anchor="b"/>
          <a:lstStyle>
            <a:lvl1pPr marL="0" indent="0" algn="just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8" name="Picture 14" descr="https://r.mtdata.ru/r480x-/u19/photo0F6F/20890808034-0/original.jpg"/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67" b="96667" l="10000" r="90000"/>
                    </a14:imgEffect>
                    <a14:imgEffect>
                      <a14:brightnessContrast contrast="-6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976" r="12600"/>
          <a:stretch/>
        </p:blipFill>
        <p:spPr bwMode="auto">
          <a:xfrm rot="2062218">
            <a:off x="2927320" y="4441526"/>
            <a:ext cx="1339414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Номер слайда 5"/>
          <p:cNvSpPr txBox="1">
            <a:spLocks/>
          </p:cNvSpPr>
          <p:nvPr userDrawn="1"/>
        </p:nvSpPr>
        <p:spPr>
          <a:xfrm>
            <a:off x="6553199" y="606831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1" name="Picture 16" descr="http://photoshopia.ru/clipart/data/1319/medium/1442769904315_photoshopia_ru.png"/>
          <p:cNvPicPr>
            <a:picLocks noChangeAspect="1" noChangeArrowheads="1"/>
          </p:cNvPicPr>
          <p:nvPr userDrawn="1"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6000" contrast="-2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55761">
            <a:off x="1503468" y="3682510"/>
            <a:ext cx="2721658" cy="333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8540">
        <p:fade/>
      </p:transition>
    </mc:Choice>
    <mc:Fallback xmlns="">
      <p:transition spd="med" advClick="0" advTm="854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7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55090" y="404665"/>
            <a:ext cx="8221366" cy="1080119"/>
          </a:xfrm>
          <a:prstGeom prst="roundRect">
            <a:avLst/>
          </a:prstGeom>
          <a:solidFill>
            <a:srgbClr val="99FF66">
              <a:alpha val="66000"/>
            </a:srgbClr>
          </a:solidFill>
          <a:ln w="50800">
            <a:solidFill>
              <a:srgbClr val="92D050">
                <a:alpha val="71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22.06.2026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4" r:id="rId4"/>
    <p:sldLayoutId id="2147483651" r:id="rId5"/>
  </p:sldLayoutIdLst>
  <mc:AlternateContent xmlns:mc="http://schemas.openxmlformats.org/markup-compatibility/2006" xmlns:p14="http://schemas.microsoft.com/office/powerpoint/2010/main">
    <mc:Choice Requires="p14">
      <p:transition spd="med" p14:dur="700" advClick="0" advTm="8540">
        <p:fade/>
      </p:transition>
    </mc:Choice>
    <mc:Fallback xmlns="">
      <p:transition spd="med" advClick="0" advTm="854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00206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rgbClr val="002060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rgbClr val="002060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rgbClr val="00206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rgbClr val="00206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rgbClr val="00206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357166"/>
            <a:ext cx="8221366" cy="1428760"/>
          </a:xfrm>
        </p:spPr>
        <p:txBody>
          <a:bodyPr>
            <a:no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Муниципальное казенное общеобразовательное учреждение основная общеобразовательная школа села Медяны Юрьянского района Кировской области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24400" y="5410200"/>
            <a:ext cx="4410889" cy="1436616"/>
          </a:xfrm>
        </p:spPr>
        <p:txBody>
          <a:bodyPr>
            <a:normAutofit/>
          </a:bodyPr>
          <a:lstStyle/>
          <a:p>
            <a:pPr marL="65405" marR="163195">
              <a:spcBef>
                <a:spcPts val="5"/>
              </a:spcBef>
            </a:pPr>
            <a:r>
              <a:rPr lang="ru-RU" sz="2000" b="1" spc="-10" dirty="0">
                <a:solidFill>
                  <a:schemeClr val="tx2"/>
                </a:solidFill>
                <a:latin typeface="Times New Roman"/>
                <a:ea typeface="Times New Roman"/>
              </a:rPr>
              <a:t>ПОРТФОЛИО</a:t>
            </a:r>
            <a:endParaRPr lang="ru-RU" sz="1000" dirty="0">
              <a:solidFill>
                <a:schemeClr val="tx2"/>
              </a:solidFill>
              <a:latin typeface="Times New Roman"/>
              <a:ea typeface="Times New Roman"/>
            </a:endParaRPr>
          </a:p>
          <a:p>
            <a:pPr marL="65405" marR="3810">
              <a:spcBef>
                <a:spcPts val="835"/>
              </a:spcBef>
            </a:pPr>
            <a:r>
              <a:rPr lang="ru-RU" sz="2000" b="1" dirty="0">
                <a:solidFill>
                  <a:schemeClr val="tx2"/>
                </a:solidFill>
                <a:latin typeface="Times New Roman"/>
                <a:ea typeface="Times New Roman"/>
              </a:rPr>
              <a:t>участника</a:t>
            </a:r>
            <a:r>
              <a:rPr lang="ru-RU" sz="2000" b="1" spc="65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ru-RU" sz="2000" b="1" spc="-10" dirty="0">
                <a:solidFill>
                  <a:schemeClr val="tx2"/>
                </a:solidFill>
                <a:latin typeface="Times New Roman"/>
                <a:ea typeface="Times New Roman"/>
              </a:rPr>
              <a:t>конкурса</a:t>
            </a:r>
            <a:endParaRPr lang="ru-RU" sz="1000" dirty="0">
              <a:solidFill>
                <a:schemeClr val="tx2"/>
              </a:solidFill>
              <a:latin typeface="Times New Roman"/>
              <a:ea typeface="Times New Roman"/>
            </a:endParaRPr>
          </a:p>
          <a:p>
            <a:r>
              <a:rPr lang="ru-RU" sz="2000" b="1" dirty="0">
                <a:solidFill>
                  <a:schemeClr val="tx2"/>
                </a:solidFill>
                <a:latin typeface="Times New Roman"/>
                <a:ea typeface="Times New Roman"/>
              </a:rPr>
              <a:t>«Самая классная </a:t>
            </a:r>
            <a:r>
              <a:rPr lang="ru-RU" sz="2000" b="1" dirty="0" err="1">
                <a:solidFill>
                  <a:schemeClr val="tx2"/>
                </a:solidFill>
                <a:latin typeface="Times New Roman"/>
                <a:ea typeface="Times New Roman"/>
              </a:rPr>
              <a:t>классная</a:t>
            </a:r>
            <a:r>
              <a:rPr lang="ru-RU" sz="2000" b="1" dirty="0">
                <a:solidFill>
                  <a:schemeClr val="tx2"/>
                </a:solidFill>
                <a:latin typeface="Times New Roman"/>
                <a:ea typeface="Times New Roman"/>
              </a:rPr>
              <a:t>!</a:t>
            </a:r>
            <a:r>
              <a:rPr lang="ru-RU" sz="2000" b="1" spc="-10" dirty="0">
                <a:solidFill>
                  <a:schemeClr val="tx2"/>
                </a:solidFill>
                <a:latin typeface="Times New Roman"/>
                <a:ea typeface="Times New Roman"/>
              </a:rPr>
              <a:t>»</a:t>
            </a:r>
            <a:endParaRPr lang="ru-RU" sz="1900" dirty="0">
              <a:solidFill>
                <a:schemeClr val="tx2"/>
              </a:solidFill>
            </a:endParaRPr>
          </a:p>
        </p:txBody>
      </p:sp>
      <p:pic>
        <p:nvPicPr>
          <p:cNvPr id="2052" name="Picture 4" descr="https://sun9-87.userapi.com/impg/1zRhQ3gxSJn9YwF5K7-yVLq-bcvPypWv_FloHQ/rnO8OgQHt7c.jpg?size=1280x960&amp;quality=95&amp;sign=f0a4e003ee0fa841c0e5e360314d78d7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785925"/>
            <a:ext cx="4643470" cy="3482603"/>
          </a:xfrm>
          <a:prstGeom prst="rect">
            <a:avLst/>
          </a:prstGeom>
          <a:noFill/>
        </p:spPr>
      </p:pic>
      <p:pic>
        <p:nvPicPr>
          <p:cNvPr id="4" name="Спасибо учителям - минусовка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79512" y="614159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076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8540">
        <p:fade/>
      </p:transition>
    </mc:Choice>
    <mc:Fallback xmlns="">
      <p:transition spd="med" advClick="0" advTm="85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1710690" marR="1370330">
              <a:spcBef>
                <a:spcPts val="285"/>
              </a:spcBef>
            </a:pPr>
            <a:br>
              <a:rPr lang="ru-RU" sz="2800" b="1" dirty="0">
                <a:latin typeface="Times New Roman"/>
                <a:ea typeface="Times New Roman"/>
              </a:rPr>
            </a:br>
            <a:r>
              <a:rPr lang="ru-RU" sz="2800" b="1" i="1" dirty="0">
                <a:solidFill>
                  <a:schemeClr val="tx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Личная</a:t>
            </a:r>
            <a:r>
              <a:rPr lang="ru-RU" sz="2800" b="1" i="1" spc="-150" dirty="0">
                <a:solidFill>
                  <a:schemeClr val="tx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2800" b="1" i="1" dirty="0">
                <a:solidFill>
                  <a:schemeClr val="tx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карта</a:t>
            </a:r>
            <a:r>
              <a:rPr lang="ru-RU" sz="2800" b="1" i="1" spc="-135" dirty="0">
                <a:solidFill>
                  <a:schemeClr val="tx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2800" b="1" i="1" dirty="0">
                <a:solidFill>
                  <a:schemeClr val="tx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участника</a:t>
            </a:r>
            <a:r>
              <a:rPr lang="ru-RU" sz="2800" b="1" i="1" spc="-130" dirty="0">
                <a:solidFill>
                  <a:schemeClr val="tx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2800" b="1" i="1" spc="-10" dirty="0">
                <a:solidFill>
                  <a:schemeClr val="tx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конкурса</a:t>
            </a:r>
            <a:br>
              <a:rPr lang="ru-RU" sz="1100" dirty="0">
                <a:solidFill>
                  <a:schemeClr val="tx2"/>
                </a:solidFill>
                <a:latin typeface="Times New Roman"/>
                <a:ea typeface="Times New Roman"/>
              </a:rPr>
            </a:br>
            <a:endParaRPr lang="ru-RU" sz="2800" dirty="0">
              <a:solidFill>
                <a:schemeClr val="tx2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16832"/>
            <a:ext cx="8686800" cy="4941167"/>
          </a:xfrm>
        </p:spPr>
        <p:txBody>
          <a:bodyPr>
            <a:normAutofit fontScale="70000" lnSpcReduction="20000"/>
          </a:bodyPr>
          <a:lstStyle/>
          <a:p>
            <a:pPr marL="218440">
              <a:spcBef>
                <a:spcPts val="2475"/>
              </a:spcBef>
              <a:spcAft>
                <a:spcPts val="0"/>
              </a:spcAft>
            </a:pPr>
            <a:r>
              <a:rPr lang="ru-RU" sz="3100" b="1" i="1" dirty="0">
                <a:latin typeface="Times New Roman" pitchFamily="18" charset="0"/>
                <a:ea typeface="Times New Roman"/>
                <a:cs typeface="Times New Roman" pitchFamily="18" charset="0"/>
              </a:rPr>
              <a:t>Ф.И.О.:</a:t>
            </a:r>
            <a:r>
              <a:rPr lang="ru-RU" sz="3100" b="1" i="1" spc="-120" dirty="0">
                <a:latin typeface="Times New Roman" pitchFamily="18" charset="0"/>
                <a:ea typeface="Times New Roman"/>
                <a:cs typeface="Times New Roman" pitchFamily="18" charset="0"/>
              </a:rPr>
              <a:t> Зонова Татьяна Александровна</a:t>
            </a:r>
            <a:endParaRPr lang="ru-RU" sz="3100" i="1" dirty="0"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marL="218440">
              <a:spcBef>
                <a:spcPts val="100"/>
              </a:spcBef>
              <a:spcAft>
                <a:spcPts val="0"/>
              </a:spcAft>
            </a:pPr>
            <a:r>
              <a:rPr lang="ru-RU" sz="3100" b="1" i="1" dirty="0">
                <a:latin typeface="Times New Roman" pitchFamily="18" charset="0"/>
                <a:ea typeface="Times New Roman"/>
                <a:cs typeface="Times New Roman" pitchFamily="18" charset="0"/>
              </a:rPr>
              <a:t>Дата</a:t>
            </a:r>
            <a:r>
              <a:rPr lang="ru-RU" sz="3100" b="1" i="1" spc="-50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100" b="1" i="1" dirty="0">
                <a:latin typeface="Times New Roman" pitchFamily="18" charset="0"/>
                <a:ea typeface="Times New Roman"/>
                <a:cs typeface="Times New Roman" pitchFamily="18" charset="0"/>
              </a:rPr>
              <a:t>рождения:</a:t>
            </a:r>
            <a:r>
              <a:rPr lang="ru-RU" sz="3100" b="1" i="1" spc="-55" dirty="0">
                <a:latin typeface="Times New Roman" pitchFamily="18" charset="0"/>
                <a:ea typeface="Times New Roman"/>
                <a:cs typeface="Times New Roman" pitchFamily="18" charset="0"/>
              </a:rPr>
              <a:t> 16303. 1970</a:t>
            </a:r>
            <a:r>
              <a:rPr lang="ru-RU" sz="3100" i="1" spc="-25" dirty="0">
                <a:latin typeface="Times New Roman" pitchFamily="18" charset="0"/>
                <a:ea typeface="Times New Roman"/>
                <a:cs typeface="Times New Roman" pitchFamily="18" charset="0"/>
              </a:rPr>
              <a:t>г.</a:t>
            </a:r>
          </a:p>
          <a:p>
            <a:pPr marL="218440">
              <a:spcBef>
                <a:spcPts val="100"/>
              </a:spcBef>
              <a:spcAft>
                <a:spcPts val="0"/>
              </a:spcAft>
            </a:pPr>
            <a:r>
              <a:rPr lang="ru-RU" sz="3100" b="1" i="1" spc="-25" dirty="0">
                <a:latin typeface="Times New Roman" pitchFamily="18" charset="0"/>
                <a:ea typeface="Times New Roman"/>
                <a:cs typeface="Times New Roman" pitchFamily="18" charset="0"/>
              </a:rPr>
              <a:t>Образование: высшее (ВГПУ)</a:t>
            </a:r>
          </a:p>
          <a:p>
            <a:pPr marL="218440">
              <a:spcBef>
                <a:spcPts val="100"/>
              </a:spcBef>
              <a:spcAft>
                <a:spcPts val="0"/>
              </a:spcAft>
            </a:pPr>
            <a:r>
              <a:rPr lang="ru-RU" sz="3100" b="1" i="1" dirty="0">
                <a:latin typeface="Times New Roman" pitchFamily="18" charset="0"/>
                <a:cs typeface="Times New Roman" pitchFamily="18" charset="0"/>
              </a:rPr>
              <a:t>Место работы</a:t>
            </a:r>
            <a:r>
              <a:rPr lang="ru-RU" sz="3100" i="1" dirty="0">
                <a:latin typeface="Times New Roman" pitchFamily="18" charset="0"/>
                <a:cs typeface="Times New Roman" pitchFamily="18" charset="0"/>
              </a:rPr>
              <a:t>: Муниципальное казенное общеобразовательное учреждение основная общеобразовательная школа села Медяны Юрьянского района Кировской области</a:t>
            </a:r>
            <a:endParaRPr lang="ru-RU" sz="3100" i="1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indent="0">
              <a:spcBef>
                <a:spcPts val="45"/>
              </a:spcBef>
              <a:spcAft>
                <a:spcPts val="0"/>
              </a:spcAft>
              <a:buNone/>
            </a:pPr>
            <a:r>
              <a:rPr lang="ru-RU" sz="3100" b="1" i="1" dirty="0">
                <a:latin typeface="Times New Roman" pitchFamily="18" charset="0"/>
                <a:ea typeface="Times New Roman"/>
                <a:cs typeface="Times New Roman" pitchFamily="18" charset="0"/>
              </a:rPr>
              <a:t>Занимаемая</a:t>
            </a:r>
            <a:r>
              <a:rPr lang="ru-RU" sz="3100" b="1" i="1" spc="-125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100" b="1" i="1" dirty="0">
                <a:latin typeface="Times New Roman" pitchFamily="18" charset="0"/>
                <a:ea typeface="Times New Roman"/>
                <a:cs typeface="Times New Roman" pitchFamily="18" charset="0"/>
              </a:rPr>
              <a:t>должность:</a:t>
            </a:r>
            <a:r>
              <a:rPr lang="ru-RU" sz="3100" b="1" i="1" spc="-75" dirty="0">
                <a:latin typeface="Times New Roman" pitchFamily="18" charset="0"/>
                <a:ea typeface="Times New Roman"/>
                <a:cs typeface="Times New Roman" pitchFamily="18" charset="0"/>
              </a:rPr>
              <a:t> учитель физкультуры, классный                  </a:t>
            </a:r>
          </a:p>
          <a:p>
            <a:pPr marL="0" indent="0">
              <a:spcBef>
                <a:spcPts val="45"/>
              </a:spcBef>
              <a:spcAft>
                <a:spcPts val="0"/>
              </a:spcAft>
              <a:buNone/>
            </a:pPr>
            <a:r>
              <a:rPr lang="ru-RU" sz="3100" b="1" i="1" spc="-75" dirty="0">
                <a:latin typeface="Times New Roman" pitchFamily="18" charset="0"/>
                <a:ea typeface="Times New Roman"/>
                <a:cs typeface="Times New Roman" pitchFamily="18" charset="0"/>
              </a:rPr>
              <a:t>                                                                                                         руководитель</a:t>
            </a:r>
            <a:endParaRPr lang="ru-RU" sz="3100" i="1" dirty="0"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marL="218440">
              <a:spcBef>
                <a:spcPts val="100"/>
              </a:spcBef>
              <a:spcAft>
                <a:spcPts val="0"/>
              </a:spcAft>
            </a:pPr>
            <a:r>
              <a:rPr lang="ru-RU" sz="3100" b="1" i="1" dirty="0">
                <a:latin typeface="Times New Roman" pitchFamily="18" charset="0"/>
                <a:ea typeface="Times New Roman"/>
                <a:cs typeface="Times New Roman" pitchFamily="18" charset="0"/>
              </a:rPr>
              <a:t>Педагогический</a:t>
            </a:r>
            <a:r>
              <a:rPr lang="ru-RU" sz="3100" b="1" i="1" spc="-75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100" b="1" i="1" dirty="0">
                <a:latin typeface="Times New Roman" pitchFamily="18" charset="0"/>
                <a:ea typeface="Times New Roman"/>
                <a:cs typeface="Times New Roman" pitchFamily="18" charset="0"/>
              </a:rPr>
              <a:t>стаж:</a:t>
            </a:r>
            <a:r>
              <a:rPr lang="ru-RU" sz="3100" b="1" i="1" spc="-15" dirty="0">
                <a:latin typeface="Times New Roman" pitchFamily="18" charset="0"/>
                <a:ea typeface="Times New Roman"/>
                <a:cs typeface="Times New Roman" pitchFamily="18" charset="0"/>
              </a:rPr>
              <a:t> 30 лет</a:t>
            </a:r>
            <a:endParaRPr lang="ru-RU" sz="3100" i="1" dirty="0"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marL="218440">
              <a:spcBef>
                <a:spcPts val="145"/>
              </a:spcBef>
              <a:spcAft>
                <a:spcPts val="0"/>
              </a:spcAft>
            </a:pPr>
            <a:r>
              <a:rPr lang="ru-RU" sz="3100" b="1" i="1" dirty="0">
                <a:latin typeface="Times New Roman" pitchFamily="18" charset="0"/>
                <a:ea typeface="Times New Roman"/>
                <a:cs typeface="Times New Roman" pitchFamily="18" charset="0"/>
              </a:rPr>
              <a:t>Творческие</a:t>
            </a:r>
            <a:r>
              <a:rPr lang="ru-RU" sz="3100" b="1" i="1" spc="-80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100" b="1" i="1" dirty="0">
                <a:latin typeface="Times New Roman" pitchFamily="18" charset="0"/>
                <a:ea typeface="Times New Roman"/>
                <a:cs typeface="Times New Roman" pitchFamily="18" charset="0"/>
              </a:rPr>
              <a:t>замыслы:</a:t>
            </a:r>
            <a:r>
              <a:rPr lang="ru-RU" sz="3100" b="1" i="1" spc="-35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100" i="1" dirty="0">
                <a:latin typeface="Times New Roman" pitchFamily="18" charset="0"/>
                <a:ea typeface="Times New Roman"/>
                <a:cs typeface="Times New Roman" pitchFamily="18" charset="0"/>
              </a:rPr>
              <a:t>освоение</a:t>
            </a:r>
            <a:r>
              <a:rPr lang="ru-RU" sz="3100" i="1" spc="-25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100" i="1" dirty="0">
                <a:latin typeface="Times New Roman" pitchFamily="18" charset="0"/>
                <a:ea typeface="Times New Roman"/>
                <a:cs typeface="Times New Roman" pitchFamily="18" charset="0"/>
              </a:rPr>
              <a:t>профессии</a:t>
            </a:r>
            <a:r>
              <a:rPr lang="ru-RU" sz="3100" i="1" spc="-20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100" i="1" dirty="0">
                <a:latin typeface="Times New Roman" pitchFamily="18" charset="0"/>
                <a:ea typeface="Times New Roman"/>
                <a:cs typeface="Times New Roman" pitchFamily="18" charset="0"/>
              </a:rPr>
              <a:t>учитель,</a:t>
            </a:r>
            <a:r>
              <a:rPr lang="ru-RU" sz="3100" i="1" spc="-25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100" i="1" dirty="0">
                <a:latin typeface="Times New Roman" pitchFamily="18" charset="0"/>
                <a:ea typeface="Times New Roman"/>
                <a:cs typeface="Times New Roman" pitchFamily="18" charset="0"/>
              </a:rPr>
              <a:t>участие</a:t>
            </a:r>
            <a:r>
              <a:rPr lang="ru-RU" sz="3100" i="1" spc="-20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100" i="1" spc="-50" dirty="0">
                <a:latin typeface="Times New Roman" pitchFamily="18" charset="0"/>
                <a:ea typeface="Times New Roman"/>
                <a:cs typeface="Times New Roman" pitchFamily="18" charset="0"/>
              </a:rPr>
              <a:t>в</a:t>
            </a:r>
            <a:endParaRPr lang="ru-RU" sz="3100" i="1" dirty="0"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marL="218440">
              <a:lnSpc>
                <a:spcPct val="101000"/>
              </a:lnSpc>
              <a:spcBef>
                <a:spcPts val="100"/>
              </a:spcBef>
              <a:spcAft>
                <a:spcPts val="0"/>
              </a:spcAft>
            </a:pPr>
            <a:r>
              <a:rPr lang="ru-RU" sz="3100" i="1" dirty="0">
                <a:latin typeface="Times New Roman" pitchFamily="18" charset="0"/>
                <a:ea typeface="Times New Roman"/>
                <a:cs typeface="Times New Roman" pitchFamily="18" charset="0"/>
              </a:rPr>
              <a:t>профессиональных конкурсах;</a:t>
            </a:r>
            <a:r>
              <a:rPr lang="ru-RU" sz="3100" i="1" spc="-30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100" i="1" dirty="0">
                <a:latin typeface="Times New Roman" pitchFamily="18" charset="0"/>
                <a:ea typeface="Times New Roman"/>
                <a:cs typeface="Times New Roman" pitchFamily="18" charset="0"/>
              </a:rPr>
              <a:t>участие</a:t>
            </a:r>
            <a:r>
              <a:rPr lang="ru-RU" sz="3100" i="1" spc="-5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100" i="1" dirty="0">
                <a:latin typeface="Times New Roman" pitchFamily="18" charset="0"/>
                <a:ea typeface="Times New Roman"/>
                <a:cs typeface="Times New Roman" pitchFamily="18" charset="0"/>
              </a:rPr>
              <a:t>в</a:t>
            </a:r>
            <a:r>
              <a:rPr lang="ru-RU" sz="3100" i="1" spc="400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100" i="1" dirty="0">
                <a:latin typeface="Times New Roman" pitchFamily="18" charset="0"/>
                <a:ea typeface="Times New Roman"/>
                <a:cs typeface="Times New Roman" pitchFamily="18" charset="0"/>
              </a:rPr>
              <a:t>сетевых</a:t>
            </a:r>
            <a:r>
              <a:rPr lang="ru-RU" sz="3100" i="1" spc="-5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100" i="1" dirty="0">
                <a:latin typeface="Times New Roman" pitchFamily="18" charset="0"/>
                <a:ea typeface="Times New Roman"/>
                <a:cs typeface="Times New Roman" pitchFamily="18" charset="0"/>
              </a:rPr>
              <a:t>сообществах;</a:t>
            </a:r>
            <a:r>
              <a:rPr lang="ru-RU" sz="3100" i="1" spc="-50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100" i="1" dirty="0">
                <a:latin typeface="Times New Roman" pitchFamily="18" charset="0"/>
                <a:ea typeface="Times New Roman"/>
                <a:cs typeface="Times New Roman" pitchFamily="18" charset="0"/>
              </a:rPr>
              <a:t>составление мультимедийных презентаций к урокам и внеклассным мероприятиям.</a:t>
            </a:r>
          </a:p>
          <a:p>
            <a:pPr marL="218440">
              <a:lnSpc>
                <a:spcPct val="101000"/>
              </a:lnSpc>
              <a:spcBef>
                <a:spcPts val="100"/>
              </a:spcBef>
              <a:spcAft>
                <a:spcPts val="0"/>
              </a:spcAft>
            </a:pPr>
            <a:endParaRPr lang="ru-RU" sz="2800" dirty="0">
              <a:latin typeface="Monotype Corsiva" pitchFamily="66" charset="0"/>
              <a:ea typeface="Times New Roman"/>
            </a:endParaRPr>
          </a:p>
          <a:p>
            <a:pPr marL="0" indent="0">
              <a:lnSpc>
                <a:spcPct val="101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ru-RU" sz="2800" dirty="0">
                <a:latin typeface="Monotype Corsiva" pitchFamily="66" charset="0"/>
                <a:ea typeface="Times New Roman"/>
              </a:rPr>
              <a:t> </a:t>
            </a:r>
            <a:endParaRPr lang="ru-RU" sz="1400" dirty="0">
              <a:latin typeface="Monotype Corsiva" pitchFamily="66" charset="0"/>
              <a:ea typeface="Times New Roman"/>
            </a:endParaRPr>
          </a:p>
          <a:p>
            <a:pPr marL="228600" lvl="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defRPr/>
            </a:pPr>
            <a:endParaRPr lang="ru-RU" sz="2800" dirty="0">
              <a:latin typeface="Monotype Corsiva" pitchFamily="66" charset="0"/>
            </a:endParaRPr>
          </a:p>
          <a:p>
            <a:endParaRPr lang="ru-RU" dirty="0"/>
          </a:p>
        </p:txBody>
      </p:sp>
      <p:pic>
        <p:nvPicPr>
          <p:cNvPr id="4" name="Рисунок 3" descr="\\Server\Texty\DOCTXT\2021-2022\Воспитательная работа\Портфолио\2022-12-19\9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417051" y="543199"/>
            <a:ext cx="1952240" cy="260794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77649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8540">
        <p:fade/>
      </p:transition>
    </mc:Choice>
    <mc:Fallback xmlns="">
      <p:transition spd="med" advClick="0" advTm="854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32656"/>
            <a:ext cx="9144000" cy="1881898"/>
          </a:xfrm>
        </p:spPr>
        <p:txBody>
          <a:bodyPr>
            <a:noAutofit/>
          </a:bodyPr>
          <a:lstStyle/>
          <a:p>
            <a:r>
              <a:rPr lang="ru-RU" sz="1400" b="1" dirty="0">
                <a:latin typeface="Segoe Print" pitchFamily="2" charset="0"/>
              </a:rPr>
              <a:t>Цель Воспитания: </a:t>
            </a:r>
            <a:r>
              <a:rPr lang="ru-RU" sz="1400" dirty="0">
                <a:latin typeface="Segoe Print" pitchFamily="2" charset="0"/>
              </a:rPr>
              <a:t>развитие личности, создание условий для самоопределения и социализации на основе </a:t>
            </a:r>
            <a:r>
              <a:rPr lang="ru-RU" sz="1400" dirty="0" err="1">
                <a:latin typeface="Segoe Print" pitchFamily="2" charset="0"/>
              </a:rPr>
              <a:t>социокультурных</a:t>
            </a:r>
            <a:r>
              <a:rPr lang="ru-RU" sz="1400" dirty="0">
                <a:latin typeface="Segoe Print" pitchFamily="2" charset="0"/>
              </a:rPr>
              <a:t>, духовно-нравственных ценностей и принятых в российском обществе правил и норм поведения в интересах человека, семьи, общества и государства, формирование у обучающихся чувства патриотизма, гражданственности, уважения к памяти защитников Отечества и подвигам Героев Отечества, закону и правопорядку, человеку труда и старшему поколению, взаимного уважения, бережного отношения к культурному наследию и традициям многонационального народа Российской Федерации, природе и окружающей среде.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68313" y="2285992"/>
          <a:ext cx="8229600" cy="4013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8540">
        <p:fade/>
      </p:transition>
    </mc:Choice>
    <mc:Fallback xmlns="">
      <p:transition spd="med" advClick="0" advTm="854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166948"/>
          </a:xfrm>
        </p:spPr>
        <p:txBody>
          <a:bodyPr>
            <a:normAutofit/>
          </a:bodyPr>
          <a:lstStyle/>
          <a:p>
            <a:pPr algn="l"/>
            <a:r>
              <a:rPr lang="ru-RU" sz="2800" b="1" dirty="0">
                <a:latin typeface="Segoe Print" pitchFamily="2" charset="0"/>
              </a:rPr>
              <a:t>Направления воспитательной работы:</a:t>
            </a:r>
            <a:br>
              <a:rPr lang="ru-RU" sz="2800" b="1" dirty="0">
                <a:latin typeface="Segoe Print" pitchFamily="2" charset="0"/>
              </a:rPr>
            </a:br>
            <a:r>
              <a:rPr lang="ru-RU" sz="2000" dirty="0">
                <a:latin typeface="Segoe Print" pitchFamily="2" charset="0"/>
              </a:rPr>
              <a:t> гражданское</a:t>
            </a:r>
            <a:r>
              <a:rPr lang="ru-RU" sz="2000" dirty="0">
                <a:latin typeface="Segoe Print" pitchFamily="2" charset="0"/>
                <a:sym typeface="Symbol"/>
              </a:rPr>
              <a:t> </a:t>
            </a:r>
            <a:r>
              <a:rPr lang="ru-RU" sz="2000" dirty="0">
                <a:latin typeface="Segoe Print" pitchFamily="2" charset="0"/>
              </a:rPr>
              <a:t>воспитание</a:t>
            </a:r>
            <a:endParaRPr lang="ru-RU" sz="2000" b="1" dirty="0">
              <a:latin typeface="Segoe Print" pitchFamily="2" charset="0"/>
            </a:endParaRPr>
          </a:p>
        </p:txBody>
      </p:sp>
      <p:pic>
        <p:nvPicPr>
          <p:cNvPr id="4" name="Picture 15" descr="C:\Users\User\Desktop\cgPORtjPq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357298"/>
            <a:ext cx="4643470" cy="264320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71473" y="3500438"/>
            <a:ext cx="4929222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endParaRPr lang="ru-RU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egoe Print" pitchFamily="2" charset="0"/>
            </a:endParaRPr>
          </a:p>
          <a:p>
            <a:endParaRPr lang="ru-RU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egoe Print" pitchFamily="2" charset="0"/>
            </a:endParaRPr>
          </a:p>
          <a:p>
            <a:endParaRPr lang="ru-RU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egoe Print" pitchFamily="2" charset="0"/>
            </a:endParaRPr>
          </a:p>
          <a:p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egoe Print" pitchFamily="2" charset="0"/>
              </a:rPr>
              <a:t>Турнир знатоков «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egoe Print" pitchFamily="2" charset="0"/>
              </a:rPr>
              <a:t>Хлеб-всему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egoe Print" pitchFamily="2" charset="0"/>
              </a:rPr>
              <a:t> голова»</a:t>
            </a:r>
          </a:p>
          <a:p>
            <a:pPr algn="r"/>
            <a:endParaRPr lang="ru-RU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egoe Print" pitchFamily="2" charset="0"/>
            </a:endParaRPr>
          </a:p>
          <a:p>
            <a:pPr algn="r"/>
            <a:endParaRPr lang="ru-RU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egoe Print" pitchFamily="2" charset="0"/>
            </a:endParaRPr>
          </a:p>
          <a:p>
            <a:pPr algn="r"/>
            <a:endParaRPr lang="ru-RU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egoe Print" pitchFamily="2" charset="0"/>
            </a:endParaRPr>
          </a:p>
          <a:p>
            <a:pPr algn="r"/>
            <a:endParaRPr lang="ru-RU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egoe Print" pitchFamily="2" charset="0"/>
            </a:endParaRPr>
          </a:p>
          <a:p>
            <a:pPr algn="r"/>
            <a:endParaRPr lang="ru-RU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egoe Print" pitchFamily="2" charset="0"/>
            </a:endParaRPr>
          </a:p>
          <a:p>
            <a:pPr algn="r"/>
            <a:endParaRPr lang="ru-RU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egoe Print" pitchFamily="2" charset="0"/>
            </a:endParaRPr>
          </a:p>
          <a:p>
            <a:pPr algn="r"/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egoe Print" pitchFamily="2" charset="0"/>
              </a:rPr>
              <a:t>Олимпиада «Символы России»</a:t>
            </a:r>
          </a:p>
          <a:p>
            <a:pPr algn="r"/>
            <a:endParaRPr lang="ru-RU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egoe Print" pitchFamily="2" charset="0"/>
            </a:endParaRPr>
          </a:p>
        </p:txBody>
      </p:sp>
      <p:pic>
        <p:nvPicPr>
          <p:cNvPr id="2050" name="Picture 2" descr="https://sun9-72.userapi.com/impg/kDg_OOycLIKzhuuKzQd1hJD7J5sVqLFHuFHgzA/3HNCnNLf85I.jpg?size=272x604&amp;quality=95&amp;sign=c3fbb10b5f84825ff6d25df99f5445f9&amp;c_uniq_tag=7vZ6-FJlb6QIQwPT2pV6PtiJvVYQEwFAHcfWVkOTr5E&amp;type=albu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1104899"/>
            <a:ext cx="2714644" cy="5753101"/>
          </a:xfrm>
          <a:prstGeom prst="rect">
            <a:avLst/>
          </a:prstGeom>
          <a:noFill/>
        </p:spPr>
      </p:pic>
      <p:pic>
        <p:nvPicPr>
          <p:cNvPr id="6" name="Рисунок 5" descr="\\Server\Texty\DOCTXT\2021-2022\Воспитательная работа\Портфолио\2022-12-19\4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745057" y="4398555"/>
            <a:ext cx="1524653" cy="21573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8540">
        <p:fade/>
      </p:transition>
    </mc:Choice>
    <mc:Fallback xmlns="">
      <p:transition spd="med" advClick="0" advTm="854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00042"/>
            <a:ext cx="8229600" cy="975614"/>
          </a:xfrm>
        </p:spPr>
        <p:txBody>
          <a:bodyPr>
            <a:normAutofit fontScale="90000"/>
          </a:bodyPr>
          <a:lstStyle/>
          <a:p>
            <a:pPr algn="l"/>
            <a:r>
              <a:rPr lang="ru-RU" sz="2200" b="1" dirty="0">
                <a:latin typeface="Segoe Print" pitchFamily="2" charset="0"/>
              </a:rPr>
              <a:t>Духовно-нравственное воспитание </a:t>
            </a:r>
            <a:br>
              <a:rPr lang="ru-RU" sz="2000" dirty="0"/>
            </a:br>
            <a:br>
              <a:rPr lang="ru-RU" sz="2000" dirty="0"/>
            </a:br>
            <a:r>
              <a:rPr lang="ru-RU" sz="2000" b="1" dirty="0">
                <a:latin typeface="Segoe Script" pitchFamily="66" charset="0"/>
              </a:rPr>
              <a:t>Инновационные технологии: </a:t>
            </a:r>
            <a:br>
              <a:rPr lang="ru-RU" sz="2000" b="1" dirty="0">
                <a:latin typeface="Segoe Script" pitchFamily="66" charset="0"/>
              </a:rPr>
            </a:br>
            <a:r>
              <a:rPr lang="ru-RU" sz="2000" b="1" dirty="0">
                <a:latin typeface="Segoe Script" pitchFamily="66" charset="0"/>
              </a:rPr>
              <a:t>                                   </a:t>
            </a:r>
            <a:r>
              <a:rPr lang="ru-RU" sz="2000" i="1" dirty="0">
                <a:latin typeface="Segoe Script" pitchFamily="66" charset="0"/>
                <a:cs typeface="Times New Roman" pitchFamily="18" charset="0"/>
              </a:rPr>
              <a:t>технология социальных проектов</a:t>
            </a:r>
            <a:br>
              <a:rPr lang="ru-RU" sz="2000" b="1" dirty="0">
                <a:latin typeface="Segoe Script" pitchFamily="66" charset="0"/>
              </a:rPr>
            </a:br>
            <a:endParaRPr lang="ru-RU" sz="2000" b="1" dirty="0">
              <a:latin typeface="Segoe Script" pitchFamily="66" charset="0"/>
            </a:endParaRPr>
          </a:p>
        </p:txBody>
      </p:sp>
      <p:pic>
        <p:nvPicPr>
          <p:cNvPr id="9230" name="Picture 14" descr="C:\Users\User\Desktop\wDt9YgHOqC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1428736"/>
            <a:ext cx="2847812" cy="3214710"/>
          </a:xfrm>
          <a:prstGeom prst="rect">
            <a:avLst/>
          </a:prstGeom>
          <a:noFill/>
        </p:spPr>
      </p:pic>
      <p:pic>
        <p:nvPicPr>
          <p:cNvPr id="9226" name="Picture 10" descr="https://sun9-16.userapi.com/impg/Yed1iY4VVaDH4djUBLqM5u5SheY7wHYssABAEQ/danfkQnuODY.jpg?size=1280x960&amp;quality=95&amp;sign=a59bf48db74dd536c837de09c8574d10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78729" y="4404633"/>
            <a:ext cx="3500462" cy="2625347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267460" y="1965790"/>
            <a:ext cx="8429684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cap="none" spc="0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Segoe Print" pitchFamily="2" charset="0"/>
              </a:rPr>
              <a:t>                                Акция «Ветеран живёт рядом»</a:t>
            </a:r>
          </a:p>
          <a:p>
            <a:pPr algn="ctr"/>
            <a:endParaRPr lang="ru-RU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Segoe Print" pitchFamily="2" charset="0"/>
            </a:endParaRPr>
          </a:p>
          <a:p>
            <a:pPr algn="ctr"/>
            <a:endParaRPr lang="ru-RU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Segoe Print" pitchFamily="2" charset="0"/>
            </a:endParaRPr>
          </a:p>
          <a:p>
            <a:pPr algn="ctr"/>
            <a:endParaRPr lang="ru-RU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Segoe Print" pitchFamily="2" charset="0"/>
            </a:endParaRPr>
          </a:p>
          <a:p>
            <a:pPr algn="ctr"/>
            <a:endParaRPr lang="ru-RU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Segoe Print" pitchFamily="2" charset="0"/>
            </a:endParaRPr>
          </a:p>
          <a:p>
            <a:pPr algn="r"/>
            <a:endParaRPr lang="ru-RU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Segoe Print" pitchFamily="2" charset="0"/>
            </a:endParaRPr>
          </a:p>
          <a:p>
            <a:pPr algn="r"/>
            <a:endParaRPr lang="ru-RU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Segoe Print" pitchFamily="2" charset="0"/>
            </a:endParaRPr>
          </a:p>
          <a:p>
            <a:pPr algn="r"/>
            <a:endParaRPr lang="ru-RU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Segoe Print" pitchFamily="2" charset="0"/>
            </a:endParaRPr>
          </a:p>
          <a:p>
            <a:pPr algn="r"/>
            <a:endParaRPr lang="ru-RU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Segoe Print" pitchFamily="2" charset="0"/>
            </a:endParaRPr>
          </a:p>
          <a:p>
            <a:pPr algn="r"/>
            <a:endParaRPr lang="ru-RU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Segoe Print" pitchFamily="2" charset="0"/>
            </a:endParaRPr>
          </a:p>
          <a:p>
            <a:pPr algn="r"/>
            <a:r>
              <a:rPr lang="ru-RU" cap="none" spc="0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Segoe Print" pitchFamily="2" charset="0"/>
              </a:rPr>
              <a:t>Акция «Трудовой десант» –</a:t>
            </a:r>
          </a:p>
          <a:p>
            <a:pPr algn="r"/>
            <a:r>
              <a:rPr lang="ru-RU" cap="none" spc="0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Segoe Print" pitchFamily="2" charset="0"/>
              </a:rPr>
              <a:t>уборка территории памятника</a:t>
            </a:r>
          </a:p>
          <a:p>
            <a:pPr algn="ctr"/>
            <a:endParaRPr lang="ru-RU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Segoe Print" pitchFamily="2" charset="0"/>
            </a:endParaRPr>
          </a:p>
          <a:p>
            <a:r>
              <a:rPr lang="ru-RU" cap="none" spc="0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Segoe Print" pitchFamily="2" charset="0"/>
              </a:rPr>
              <a:t>Интерактивный урок </a:t>
            </a:r>
          </a:p>
          <a:p>
            <a:r>
              <a:rPr lang="ru-RU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Segoe Print" pitchFamily="2" charset="0"/>
              </a:rPr>
              <a:t>«</a:t>
            </a:r>
            <a:r>
              <a:rPr lang="ru-RU" cap="none" spc="0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Segoe Print" pitchFamily="2" charset="0"/>
              </a:rPr>
              <a:t>День конституции»</a:t>
            </a:r>
          </a:p>
        </p:txBody>
      </p:sp>
      <p:pic>
        <p:nvPicPr>
          <p:cNvPr id="10" name="Рисунок 9" descr="https://sun9-6.userapi.com/impg/hPH6mlldhx7R5v8cPGrIa5ThArWwK1cIinL72Q/ICc14Q2dRZk.jpg?size=1280x960&amp;quality=95&amp;sign=5587223d563423d1afc580e4ec4cae8c&amp;type=album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864479"/>
            <a:ext cx="3388956" cy="2778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05249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8540">
        <p:fade/>
      </p:transition>
    </mc:Choice>
    <mc:Fallback xmlns="">
      <p:transition spd="med" advClick="0" advTm="854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ru-RU" sz="2200" b="1" dirty="0">
                <a:latin typeface="Segoe Print" pitchFamily="2" charset="0"/>
              </a:rPr>
              <a:t> Эстетическое воспитание.</a:t>
            </a:r>
            <a:r>
              <a:rPr lang="ru-RU" sz="2200" dirty="0">
                <a:latin typeface="Segoe Print" pitchFamily="2" charset="0"/>
              </a:rPr>
              <a:t> </a:t>
            </a:r>
            <a:br>
              <a:rPr lang="ru-RU" sz="2400" dirty="0"/>
            </a:br>
            <a:r>
              <a:rPr lang="ru-RU" sz="2400" b="1" dirty="0">
                <a:latin typeface="Segoe Script" pitchFamily="66" charset="0"/>
              </a:rPr>
              <a:t>Инновационные технологии:</a:t>
            </a:r>
            <a:br>
              <a:rPr lang="ru-RU" sz="2400" b="1" dirty="0">
                <a:latin typeface="Segoe Script" pitchFamily="66" charset="0"/>
              </a:rPr>
            </a:br>
            <a:r>
              <a:rPr lang="ru-RU" sz="2400" i="1" dirty="0" err="1">
                <a:latin typeface="Segoe Script" pitchFamily="66" charset="0"/>
                <a:cs typeface="Times New Roman" pitchFamily="18" charset="0"/>
              </a:rPr>
              <a:t>арт-технологии</a:t>
            </a:r>
            <a:endParaRPr lang="ru-RU" sz="2400" i="1" dirty="0">
              <a:latin typeface="Segoe Script" pitchFamily="66" charset="0"/>
              <a:cs typeface="Times New Roman" pitchFamily="18" charset="0"/>
            </a:endParaRPr>
          </a:p>
        </p:txBody>
      </p:sp>
      <p:pic>
        <p:nvPicPr>
          <p:cNvPr id="8" name="Picture 4" descr="https://sun9-17.userapi.com/impg/7v0mbTPRpIHbK65D2XEcEZsuPBrEOnUr7Ib7sA/22hyWhedfDY.jpg?size=1280x960&amp;quality=95&amp;sign=8db714795657869098ee6ec390a6b451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1357298"/>
            <a:ext cx="3000396" cy="2250297"/>
          </a:xfrm>
          <a:prstGeom prst="rect">
            <a:avLst/>
          </a:prstGeom>
          <a:noFill/>
        </p:spPr>
      </p:pic>
      <p:pic>
        <p:nvPicPr>
          <p:cNvPr id="14339" name="Picture 3" descr="https://sun9-11.userapi.com/impg/34FlQbM9mDdQp2t7zmTOoHXJT_jja4iJnA30eg/1Dwgx29dfD4.jpg?size=1280x721&amp;quality=95&amp;sign=55f1f4716dfbc3b77742e0c4a7d70727&amp;type=album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4685072"/>
            <a:ext cx="3857625" cy="2172928"/>
          </a:xfrm>
          <a:prstGeom prst="rect">
            <a:avLst/>
          </a:prstGeom>
          <a:noFill/>
        </p:spPr>
      </p:pic>
      <p:pic>
        <p:nvPicPr>
          <p:cNvPr id="11266" name="Picture 2" descr="https://sun9-36.userapi.com/impg/3GeX0PrwqoX9vzixKcQCvCcreNzDBtyk3E1F7Q/dY2g74lXPPQ.jpg?size=604x272&amp;quality=95&amp;sign=7f923be385da5406f4375a378d02d1a7&amp;c_uniq_tag=pW77xd3VvB_1pCmZmooHIKMvXO8rF3FR1Q9NWAvv_ko&amp;type=album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2786058"/>
            <a:ext cx="4143404" cy="1865904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929190" y="4643446"/>
            <a:ext cx="421481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b="1" cap="none" spc="0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Segoe Print" pitchFamily="2" charset="0"/>
              </a:rPr>
              <a:t>Творческий час «Ромашка Любви и верности»</a:t>
            </a:r>
          </a:p>
          <a:p>
            <a:endParaRPr lang="ru-RU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Segoe Print" pitchFamily="2" charset="0"/>
            </a:endParaRPr>
          </a:p>
          <a:p>
            <a:r>
              <a:rPr lang="ru-RU" b="1" cap="none" spc="0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Segoe Print" pitchFamily="2" charset="0"/>
              </a:rPr>
              <a:t>Концерт 9 Мая</a:t>
            </a:r>
          </a:p>
          <a:p>
            <a:endParaRPr lang="ru-RU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Segoe Print" pitchFamily="2" charset="0"/>
            </a:endParaRPr>
          </a:p>
          <a:p>
            <a:r>
              <a:rPr lang="ru-RU" b="1" cap="none" spc="0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Segoe Print" pitchFamily="2" charset="0"/>
              </a:rPr>
              <a:t>Посещение </a:t>
            </a:r>
            <a:r>
              <a:rPr lang="ru-RU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Segoe Print" pitchFamily="2" charset="0"/>
              </a:rPr>
              <a:t>т</a:t>
            </a:r>
            <a:r>
              <a:rPr lang="ru-RU" b="1" cap="none" spc="0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Segoe Print" pitchFamily="2" charset="0"/>
              </a:rPr>
              <a:t>еатров</a:t>
            </a: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0"/>
            <a:ext cx="2268156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Прямоугольник 9"/>
          <p:cNvSpPr/>
          <p:nvPr/>
        </p:nvSpPr>
        <p:spPr>
          <a:xfrm>
            <a:off x="2361555" y="1285860"/>
            <a:ext cx="228188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cap="none" spc="0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Segoe Print" pitchFamily="2" charset="0"/>
              </a:rPr>
              <a:t>Конкурс «Рукотворное чудо»</a:t>
            </a:r>
          </a:p>
        </p:txBody>
      </p:sp>
      <p:pic>
        <p:nvPicPr>
          <p:cNvPr id="11" name="Рисунок 10" descr="https://sun9-62.userapi.com/impg/r8kBFzgH3YB5cZ0W7FuW8Nveh_OSK8x4md8r6A/3WNwBayMjJM.jpg?size=604x453&amp;quality=95&amp;sign=a141f949c6a2c5533cb93d8b65d08fb5&amp;c_uniq_tag=LcsyU-N-3P42TzpLReqbzrfK39RP3taHLxgD30kN9Ws&amp;type=album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643670" y="2571744"/>
            <a:ext cx="2500330" cy="2008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8540">
        <p:fade/>
      </p:transition>
    </mc:Choice>
    <mc:Fallback xmlns="">
      <p:transition spd="med" advClick="0" advTm="8540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1519</TotalTime>
  <Words>349</Words>
  <Application>Microsoft Office PowerPoint</Application>
  <PresentationFormat>Экран (4:3)</PresentationFormat>
  <Paragraphs>57</Paragraphs>
  <Slides>6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3" baseType="lpstr">
      <vt:lpstr>Arial</vt:lpstr>
      <vt:lpstr>Calibri</vt:lpstr>
      <vt:lpstr>Monotype Corsiva</vt:lpstr>
      <vt:lpstr>Segoe Print</vt:lpstr>
      <vt:lpstr>Segoe Script</vt:lpstr>
      <vt:lpstr>Times New Roman</vt:lpstr>
      <vt:lpstr>Тема Office</vt:lpstr>
      <vt:lpstr>Муниципальное казенное общеобразовательное учреждение основная общеобразовательная школа села Медяны Юрьянского района Кировской области </vt:lpstr>
      <vt:lpstr> Личная карта участника конкурса </vt:lpstr>
      <vt:lpstr>Цель Воспитания: развитие личности, создание условий для самоопределения и социализации на основе социокультурных, духовно-нравственных ценностей и принятых в российском обществе правил и норм поведения в интересах человека, семьи, общества и государства, формирование у обучающихся чувства патриотизма, гражданственности, уважения к памяти защитников Отечества и подвигам Героев Отечества, закону и правопорядку, человеку труда и старшему поколению, взаимного уважения, бережного отношения к культурному наследию и традициям многонационального народа Российской Федерации, природе и окружающей среде.</vt:lpstr>
      <vt:lpstr>Направления воспитательной работы:  гражданское воспитание</vt:lpstr>
      <vt:lpstr>Духовно-нравственное воспитание   Инновационные технологии:                                     технология социальных проектов </vt:lpstr>
      <vt:lpstr> Эстетическое воспитание.  Инновационные технологии: арт-технологии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для создания презентации</dc:title>
  <dc:creator>Павел Погодаев</dc:creator>
  <cp:lastModifiedBy>Admin</cp:lastModifiedBy>
  <cp:revision>152</cp:revision>
  <dcterms:created xsi:type="dcterms:W3CDTF">2017-01-04T14:26:05Z</dcterms:created>
  <dcterms:modified xsi:type="dcterms:W3CDTF">2026-06-22T17:15:22Z</dcterms:modified>
</cp:coreProperties>
</file>