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6" r:id="rId2"/>
    <p:sldId id="327" r:id="rId3"/>
    <p:sldId id="287" r:id="rId4"/>
    <p:sldId id="289" r:id="rId5"/>
    <p:sldId id="315" r:id="rId6"/>
    <p:sldId id="262" r:id="rId7"/>
    <p:sldId id="307" r:id="rId8"/>
    <p:sldId id="321" r:id="rId9"/>
    <p:sldId id="293" r:id="rId10"/>
    <p:sldId id="308" r:id="rId11"/>
    <p:sldId id="316" r:id="rId12"/>
    <p:sldId id="314" r:id="rId13"/>
    <p:sldId id="297" r:id="rId14"/>
    <p:sldId id="300" r:id="rId15"/>
    <p:sldId id="270" r:id="rId16"/>
    <p:sldId id="271" r:id="rId17"/>
    <p:sldId id="274" r:id="rId18"/>
    <p:sldId id="276" r:id="rId19"/>
    <p:sldId id="275" r:id="rId20"/>
    <p:sldId id="277" r:id="rId21"/>
    <p:sldId id="325" r:id="rId22"/>
    <p:sldId id="298" r:id="rId23"/>
    <p:sldId id="285" r:id="rId24"/>
    <p:sldId id="309" r:id="rId25"/>
    <p:sldId id="310" r:id="rId26"/>
    <p:sldId id="312" r:id="rId27"/>
    <p:sldId id="326" r:id="rId28"/>
    <p:sldId id="328" r:id="rId29"/>
    <p:sldId id="303" r:id="rId3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34555" autoAdjust="0"/>
    <p:restoredTop sz="86461" autoAdjust="0"/>
  </p:normalViewPr>
  <p:slideViewPr>
    <p:cSldViewPr>
      <p:cViewPr varScale="1">
        <p:scale>
          <a:sx n="80" d="100"/>
          <a:sy n="80" d="100"/>
        </p:scale>
        <p:origin x="-107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588B95-BB42-4A7A-BC6E-A5FF0D1B8273}" type="datetimeFigureOut">
              <a:rPr lang="ru-RU" smtClean="0"/>
              <a:pPr>
                <a:defRPr/>
              </a:pPr>
              <a:t>29.03.2017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8E6A5C-5CD4-492E-AF2E-5EADE94E7E6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634310-FBEA-4EBF-8D41-1BC2E0E8D35B}" type="datetimeFigureOut">
              <a:rPr lang="ru-RU" smtClean="0"/>
              <a:pPr>
                <a:defRPr/>
              </a:pPr>
              <a:t>29.03.2017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5A5465-5B8E-4FC6-9ECD-5330E2D8FE9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3E0AEC-687E-4EB9-8EDD-A0F63F0EFCA3}" type="datetimeFigureOut">
              <a:rPr lang="ru-RU" smtClean="0"/>
              <a:pPr>
                <a:defRPr/>
              </a:pPr>
              <a:t>29.03.2017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02B00A-CC5A-44FD-A14D-5F6BD595662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52DC32-1817-4117-B92F-4C782A659878}" type="datetimeFigureOut">
              <a:rPr lang="ru-RU" smtClean="0"/>
              <a:pPr>
                <a:defRPr/>
              </a:pPr>
              <a:t>29.03.2017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2B44F9-224A-4D97-9B45-31454A887DB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35AB07-31D1-48FA-98EB-96BE53DD7CDA}" type="datetimeFigureOut">
              <a:rPr lang="ru-RU" smtClean="0"/>
              <a:pPr>
                <a:defRPr/>
              </a:pPr>
              <a:t>29.03.2017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E28337-660C-44CA-AF01-EDEC6194593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0B63AD-3C73-4514-8436-93DB0FD5C864}" type="datetimeFigureOut">
              <a:rPr lang="ru-RU" smtClean="0"/>
              <a:pPr>
                <a:defRPr/>
              </a:pPr>
              <a:t>29.03.2017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56661D-D06D-4B54-80F1-7232042E95E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D595F76-6B2B-4FFC-BFEB-AD35A1DACD6D}" type="datetimeFigureOut">
              <a:rPr lang="ru-RU" smtClean="0"/>
              <a:pPr>
                <a:defRPr/>
              </a:pPr>
              <a:t>29.03.2017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CE0967-744C-4066-85A1-42B4627ABDB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293454-1768-4F03-A89C-486FDD0A9B9C}" type="datetimeFigureOut">
              <a:rPr lang="ru-RU" smtClean="0"/>
              <a:pPr>
                <a:defRPr/>
              </a:pPr>
              <a:t>29.03.2017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BEEBE4-6447-4AF9-9F8A-A907F1D0AD6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066C34-2D7B-4E52-9545-BFFE7A755590}" type="datetimeFigureOut">
              <a:rPr lang="ru-RU" smtClean="0"/>
              <a:pPr>
                <a:defRPr/>
              </a:pPr>
              <a:t>29.03.2017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238E1B40-707F-4449-8EE2-86DD3929C23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EDDFE8-EDFA-495A-899E-425735A42CCD}" type="datetimeFigureOut">
              <a:rPr lang="ru-RU" smtClean="0"/>
              <a:pPr>
                <a:defRPr/>
              </a:pPr>
              <a:t>29.03.2017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1843CF-8A03-4DF3-B9EC-5448332895C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C60925B-D5CE-4AA7-A828-8F4ED7A464F2}" type="datetimeFigureOut">
              <a:rPr lang="ru-RU" smtClean="0"/>
              <a:pPr>
                <a:defRPr/>
              </a:pPr>
              <a:t>29.03.2017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F6CD99-8122-4332-843F-592FC176260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F4E9AF4A-1CB6-4E26-9BCF-E475D4BC1B04}" type="datetimeFigureOut">
              <a:rPr lang="ru-RU" smtClean="0"/>
              <a:pPr>
                <a:defRPr/>
              </a:pPr>
              <a:t>29.03.2017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812CDDBC-5ECB-4CD3-BA04-B471A91E9C0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043890" cy="727058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Проект:</a:t>
            </a:r>
            <a:b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Лук мой друг »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2"/>
          </p:nvPr>
        </p:nvSpPr>
        <p:spPr>
          <a:xfrm>
            <a:off x="1000100" y="5357826"/>
            <a:ext cx="7500990" cy="1285884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Участники проекта: 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воспитатель </a:t>
            </a:r>
            <a:r>
              <a:rPr lang="ru-RU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Перелигина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О.Г. и дети   </a:t>
            </a:r>
          </a:p>
          <a:p>
            <a:pPr algn="ct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старшей группы «Рябинка» МДОУ « Детский сад комбинированного вида № 167» г.Саратов.</a:t>
            </a:r>
          </a:p>
          <a:p>
            <a:pPr algn="ct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2017г</a:t>
            </a:r>
          </a:p>
          <a:p>
            <a:pPr algn="ctr"/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Содержимое 6" descr="1249986565_145_large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1142977" y="1124744"/>
            <a:ext cx="7072362" cy="4090206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28596" y="285728"/>
            <a:ext cx="8334404" cy="5643602"/>
          </a:xfrm>
        </p:spPr>
        <p:txBody>
          <a:bodyPr>
            <a:normAutofit fontScale="90000"/>
          </a:bodyPr>
          <a:lstStyle/>
          <a:p>
            <a:r>
              <a:rPr lang="ru-RU" sz="2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Цель проекта</a:t>
            </a:r>
            <a:r>
              <a:rPr lang="ru-RU" sz="1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формирование у детей основы исследовательской деятельности, экологическое самосознание.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Задачи проекта</a:t>
            </a:r>
            <a:r>
              <a:rPr lang="ru-RU" sz="16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Учить детей ежедневно ухаживать за луком в комнатных условиях. </a:t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Формировать представление детей о необходимости света, тепла, влаги почвы для роста луковиц, делать выводы. Формировать представление о размножении лука. </a:t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Фиксировать представление детей об изменениях роста луковиц в стакане воды и в контейнере с почвой, сравнивать, анализировать. 4. Повторение правильного и бережного отношения к природе. 5. Учить выполнять индивидуальные и коллективные поручения, учить детей видеть результат своего труда, рассказывать о своей деятельности Проектная идея. Создать в группе детского сада огород на подоконнике.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Тип проекта</a:t>
            </a:r>
            <a:r>
              <a:rPr lang="ru-RU" sz="22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краткосрочный, информационно-исследовательский.</a:t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Время реализации: </a:t>
            </a:r>
            <a:r>
              <a:rPr lang="ru-RU" sz="2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февраль, март .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500298" y="285728"/>
            <a:ext cx="4214812" cy="92867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</a:rPr>
              <a:t>План</a:t>
            </a:r>
            <a:endParaRPr lang="ru-RU" sz="2000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</a:rPr>
              <a:t>«Выращивание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</a:rPr>
              <a:t>лука»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214563" y="1571612"/>
            <a:ext cx="4786312" cy="85725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/>
                </a:solidFill>
              </a:rPr>
              <a:t>1 этап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/>
                </a:solidFill>
              </a:rPr>
              <a:t>мотивационный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214546" y="2857496"/>
            <a:ext cx="4786312" cy="71438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/>
                </a:solidFill>
              </a:rPr>
              <a:t>2 этап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/>
                </a:solidFill>
              </a:rPr>
              <a:t>подготовительный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285984" y="3857628"/>
            <a:ext cx="4786312" cy="85725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</a:rPr>
              <a:t>3 этап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</a:rPr>
              <a:t>реализация проекта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285984" y="5143512"/>
            <a:ext cx="4786346" cy="714380"/>
          </a:xfrm>
          <a:prstGeom prst="roundRect">
            <a:avLst/>
          </a:prstGeom>
          <a:solidFill>
            <a:srgbClr val="FFFF0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Arial" pitchFamily="34" charset="0"/>
              </a:rPr>
              <a:t>4 этап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Arial" pitchFamily="34" charset="0"/>
              </a:rPr>
              <a:t>результат  проекта</a:t>
            </a:r>
            <a:endParaRPr lang="ru-RU" sz="20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Arial" pitchFamily="34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4572000" y="1571625"/>
            <a:ext cx="46038" cy="4286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4572000" y="2857500"/>
            <a:ext cx="46038" cy="2857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4572000" y="5143500"/>
            <a:ext cx="46038" cy="2857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4572000" y="4000500"/>
            <a:ext cx="46038" cy="2857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500298" y="571480"/>
            <a:ext cx="3714750" cy="100011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1 этап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мотивационный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3759200" y="47450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143108" y="1643050"/>
            <a:ext cx="46434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Просмотр слайдов с изображением лука разных сортов.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9" name="Содержимое 4" descr="157686937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457200" y="2500306"/>
            <a:ext cx="3614734" cy="3828740"/>
          </a:xfrm>
        </p:spPr>
      </p:pic>
      <p:pic>
        <p:nvPicPr>
          <p:cNvPr id="10" name="Содержимое 7" descr="shal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648200" y="2571744"/>
            <a:ext cx="3781452" cy="37147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t">
            <a:no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Рассматривание основных частей лука. 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Содержимое 5" descr="Allium-cepa_22261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571736" y="1935163"/>
            <a:ext cx="4000528" cy="463710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ln w="11430">
                  <a:solidFill>
                    <a:srgbClr val="00206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Отгадываем загадки</a:t>
            </a:r>
            <a:br>
              <a:rPr lang="ru-RU" b="1" dirty="0" smtClean="0">
                <a:ln w="11430">
                  <a:solidFill>
                    <a:srgbClr val="00206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>
                  <a:solidFill>
                    <a:srgbClr val="00206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о луке.</a:t>
            </a:r>
            <a:endParaRPr lang="ru-RU" b="1" dirty="0">
              <a:ln w="11430">
                <a:solidFill>
                  <a:srgbClr val="00206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9460" name="Содержимое 10" descr="1264143680_butterfly55.gif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6643702" y="464322"/>
            <a:ext cx="2286016" cy="1678793"/>
          </a:xfrm>
        </p:spPr>
      </p:pic>
      <p:sp>
        <p:nvSpPr>
          <p:cNvPr id="8" name="TextBox 7"/>
          <p:cNvSpPr txBox="1"/>
          <p:nvPr/>
        </p:nvSpPr>
        <p:spPr>
          <a:xfrm>
            <a:off x="428596" y="2000240"/>
            <a:ext cx="6215106" cy="478592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Всем на зависть нынче лук.</a:t>
            </a:r>
            <a:b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Чудной формы и упруг,</a:t>
            </a:r>
            <a:b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Точно шарик непокорный,</a:t>
            </a:r>
            <a:b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Вырывается из рук.</a:t>
            </a:r>
            <a:b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Он на редкость круглый – вижу,</a:t>
            </a:r>
            <a:b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Золотистый, красный, рыжий.</a:t>
            </a:r>
          </a:p>
          <a:p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Но, снимая кожуру,</a:t>
            </a:r>
            <a:b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Прекратишь свою игру.</a:t>
            </a:r>
            <a:b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Глаз защиплет не на шутку.</a:t>
            </a:r>
            <a:b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Зареветь решил, как будто?</a:t>
            </a:r>
          </a:p>
          <a:p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dirty="0" smtClean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!</a:t>
            </a:r>
            <a:endParaRPr lang="ru-RU" sz="3000" dirty="0">
              <a:ln w="18415" cmpd="sng">
                <a:solidFill>
                  <a:srgbClr val="002060"/>
                </a:solidFill>
                <a:prstDash val="solid"/>
              </a:ln>
              <a:solidFill>
                <a:srgbClr val="7030A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t">
            <a:no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Чтение художественной литературы.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20130318_135240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645708" y="1935163"/>
            <a:ext cx="5852583" cy="43894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357430"/>
            <a:ext cx="7772400" cy="428628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Формирование лексико-грамматического строя в дидактических играх   </a:t>
            </a: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571472" y="2643182"/>
            <a:ext cx="7772400" cy="1509712"/>
          </a:xfrm>
        </p:spPr>
        <p:txBody>
          <a:bodyPr>
            <a:noAutofit/>
          </a:bodyPr>
          <a:lstStyle/>
          <a:p>
            <a:pPr algn="ctr"/>
            <a:r>
              <a:rPr lang="ru-RU" sz="1800" b="1" u="sng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Расширение словаря детей</a:t>
            </a:r>
            <a:r>
              <a:rPr lang="ru-RU" sz="1800" b="1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: введение в активную речь имен существительных (луковица, корни, шелуха, перья лука); глаголов (сажать, ухаживать, поливать, появляться, срезать, кушать); прилагательных (большой, маленький, вытянутый, круглый, красный, белый, фиолетовый, желтый, зеленый, горький, полезный).</a:t>
            </a:r>
            <a:br>
              <a:rPr lang="ru-RU" sz="1800" b="1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</a:br>
            <a:r>
              <a:rPr lang="ru-RU" sz="1800" b="1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</a:br>
            <a:r>
              <a:rPr lang="ru-RU" sz="1800" b="1" u="sng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Формирование лексико-грамматического строя речи</a:t>
            </a:r>
            <a:r>
              <a:rPr lang="ru-RU" sz="1800" b="1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: образование множественного числа существительных.</a:t>
            </a:r>
            <a:br>
              <a:rPr lang="ru-RU" sz="1800" b="1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</a:br>
            <a:r>
              <a:rPr lang="ru-RU" sz="1800" b="1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</a:br>
            <a:r>
              <a:rPr lang="ru-RU" sz="1800" b="1" u="sng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Развитие мелкой моторики.</a:t>
            </a:r>
            <a:r>
              <a:rPr lang="ru-RU" sz="1800" b="1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</a:br>
            <a:endParaRPr lang="ru-RU" sz="18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214546" y="214290"/>
            <a:ext cx="4786312" cy="107156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2 этап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подготовительный</a:t>
            </a: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57200" y="1285860"/>
            <a:ext cx="8229600" cy="242889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Игры и игровые упражнения. «Собери картинку».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5729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Игры</a:t>
            </a:r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и игровые упражнения. </a:t>
            </a:r>
            <a:b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«Собери картинку».</a:t>
            </a:r>
            <a:endParaRPr lang="ru-RU" sz="32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Содержимое 10" descr="DSC02783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1857364"/>
            <a:ext cx="4114800" cy="4095563"/>
          </a:xfrm>
        </p:spPr>
      </p:pic>
      <p:pic>
        <p:nvPicPr>
          <p:cNvPr id="12" name="Содержимое 11" descr="DSC02785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1857365"/>
            <a:ext cx="4041775" cy="409615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14300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Рисуем</a:t>
            </a:r>
            <a:r>
              <a:rPr lang="ru-RU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героя луковичку «</a:t>
            </a:r>
            <a:r>
              <a:rPr lang="ru-RU" sz="36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Чиполлино</a:t>
            </a:r>
            <a:r>
              <a:rPr lang="ru-RU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».</a:t>
            </a:r>
            <a:endParaRPr lang="ru-RU" sz="36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Содержимое 8" descr="20130430_134506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2357422" y="1935163"/>
            <a:ext cx="4286280" cy="470854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Беседа о том, что нужно для растений.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Содержимое 7" descr="DSC0278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935163"/>
            <a:ext cx="7286676" cy="43894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dirty="0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71750" y="357188"/>
            <a:ext cx="4000500" cy="107156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</a:rPr>
              <a:t>3 этап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</a:rPr>
              <a:t>реализация проекта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28625" y="1785926"/>
            <a:ext cx="3714750" cy="1714511"/>
          </a:xfrm>
          <a:prstGeom prst="roundRect">
            <a:avLst>
              <a:gd name="adj" fmla="val 770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</a:rPr>
              <a:t>Непосредственно организованная деятельность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</a:rPr>
              <a:t>«Посадка </a:t>
            </a:r>
            <a:r>
              <a:rPr lang="ru-RU" sz="2000" b="1" dirty="0" smtClean="0">
                <a:solidFill>
                  <a:srgbClr val="002060"/>
                </a:solidFill>
              </a:rPr>
              <a:t>лука »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00625" y="1785926"/>
            <a:ext cx="3714750" cy="171451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</a:rPr>
              <a:t>Наблюдение за появлением </a:t>
            </a:r>
            <a:r>
              <a:rPr lang="ru-RU" sz="2000" b="1" dirty="0" smtClean="0">
                <a:solidFill>
                  <a:srgbClr val="002060"/>
                </a:solidFill>
              </a:rPr>
              <a:t>первых луковых </a:t>
            </a:r>
            <a:r>
              <a:rPr lang="ru-RU" sz="2000" b="1" dirty="0" err="1" smtClean="0">
                <a:solidFill>
                  <a:srgbClr val="002060"/>
                </a:solidFill>
              </a:rPr>
              <a:t>перышков</a:t>
            </a:r>
            <a:r>
              <a:rPr lang="ru-RU" sz="2000" b="1" dirty="0" smtClean="0">
                <a:solidFill>
                  <a:srgbClr val="002060"/>
                </a:solidFill>
              </a:rPr>
              <a:t> </a:t>
            </a:r>
            <a:r>
              <a:rPr lang="ru-RU" sz="2000" b="1" dirty="0">
                <a:solidFill>
                  <a:srgbClr val="002060"/>
                </a:solidFill>
              </a:rPr>
              <a:t>и ростом </a:t>
            </a:r>
            <a:r>
              <a:rPr lang="ru-RU" sz="2000" b="1" dirty="0" smtClean="0">
                <a:solidFill>
                  <a:srgbClr val="002060"/>
                </a:solidFill>
              </a:rPr>
              <a:t>растения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643188" y="3571876"/>
            <a:ext cx="3714750" cy="142876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</a:rPr>
              <a:t>Труд по уходу за рассадой (полив)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1143000"/>
          </a:xfrm>
        </p:spPr>
        <p:txBody>
          <a:bodyPr rtlCol="0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1430">
                  <a:solidFill>
                    <a:srgbClr val="002060"/>
                  </a:solidFill>
                </a:ln>
                <a:solidFill>
                  <a:srgbClr val="FF0000"/>
                </a:solidFill>
              </a:rPr>
              <a:t>Организованная деятельность </a:t>
            </a:r>
            <a:br>
              <a:rPr lang="ru-RU" sz="3200" b="1" dirty="0" smtClean="0">
                <a:ln w="11430">
                  <a:solidFill>
                    <a:srgbClr val="002060"/>
                  </a:solidFill>
                </a:ln>
                <a:solidFill>
                  <a:srgbClr val="FF0000"/>
                </a:solidFill>
              </a:rPr>
            </a:br>
            <a:r>
              <a:rPr lang="ru-RU" sz="3200" b="1" dirty="0" smtClean="0">
                <a:ln w="11430">
                  <a:solidFill>
                    <a:srgbClr val="002060"/>
                  </a:solidFill>
                </a:ln>
                <a:solidFill>
                  <a:srgbClr val="FF0000"/>
                </a:solidFill>
              </a:rPr>
              <a:t>« Посадка лука ».</a:t>
            </a:r>
            <a:endParaRPr lang="ru-RU" sz="3200" b="1" dirty="0">
              <a:ln w="11430">
                <a:solidFill>
                  <a:srgbClr val="00206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33795" name="Содержимое 3" descr="настур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2480310" y="2599376"/>
            <a:ext cx="4183380" cy="306100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 rtlCol="0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1430">
                  <a:solidFill>
                    <a:srgbClr val="00206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Приготовили все необходимое для посадки лука. </a:t>
            </a:r>
            <a:endParaRPr lang="ru-RU" sz="4800" b="1" dirty="0">
              <a:ln w="11430">
                <a:solidFill>
                  <a:srgbClr val="00206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DSC0280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23344"/>
            <a:ext cx="4038600" cy="3028950"/>
          </a:xfrm>
        </p:spPr>
      </p:pic>
      <p:pic>
        <p:nvPicPr>
          <p:cNvPr id="7" name="Содержимое 5" descr="DSC02800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5072066" y="2643182"/>
            <a:ext cx="3643338" cy="29378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1143008"/>
          </a:xfrm>
        </p:spPr>
        <p:txBody>
          <a:bodyPr rtlCol="0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1430">
                  <a:solidFill>
                    <a:srgbClr val="00206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Первый этап: насыпаем землю в стаканчики.</a:t>
            </a:r>
            <a:endParaRPr lang="ru-RU" sz="3200" b="1" dirty="0">
              <a:ln w="11430">
                <a:solidFill>
                  <a:srgbClr val="00206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DSC027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714489"/>
            <a:ext cx="7143800" cy="46101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000132"/>
          </a:xfrm>
        </p:spPr>
        <p:txBody>
          <a:bodyPr rtlCol="0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ln w="11430">
                  <a:solidFill>
                    <a:srgbClr val="00206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Второй этап: возьмем луковички.</a:t>
            </a:r>
            <a:endParaRPr lang="ru-RU" sz="3600" b="1" dirty="0">
              <a:ln w="11430">
                <a:solidFill>
                  <a:srgbClr val="00206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DSC027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935163"/>
            <a:ext cx="7572428" cy="4389437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1430">
                  <a:solidFill>
                    <a:srgbClr val="00206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Третий этап: сажаем каждую луковичку в свой стаканчик.</a:t>
            </a:r>
            <a:endParaRPr lang="ru-RU" sz="3200" b="1" dirty="0">
              <a:ln w="11430">
                <a:solidFill>
                  <a:srgbClr val="00206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Содержимое 8" descr="DSC0278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2143116"/>
            <a:ext cx="7500990" cy="400052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b="1" dirty="0" smtClean="0">
                <a:ln w="11430">
                  <a:solidFill>
                    <a:srgbClr val="00206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Четвертый этап: полив </a:t>
            </a:r>
            <a:endParaRPr lang="ru-RU" sz="4000" b="1" dirty="0">
              <a:ln w="11430">
                <a:solidFill>
                  <a:srgbClr val="00206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DSC0278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2071678"/>
            <a:ext cx="7143800" cy="421484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143008"/>
          </a:xfrm>
        </p:spPr>
        <p:txBody>
          <a:bodyPr rtlCol="0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ln w="11430">
                  <a:solidFill>
                    <a:srgbClr val="00206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Пятый этап: поставим на солнышко греться.</a:t>
            </a:r>
            <a:endParaRPr lang="ru-RU" sz="3600" b="1" dirty="0">
              <a:ln w="11430">
                <a:solidFill>
                  <a:srgbClr val="00206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DSC027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935163"/>
            <a:ext cx="7429552" cy="43894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Проведем эксперимент: посадим одну луковицу в воду и закроем от солнца.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Содержимое 8" descr="DSC0279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000240"/>
            <a:ext cx="4038600" cy="3652054"/>
          </a:xfrm>
        </p:spPr>
      </p:pic>
      <p:pic>
        <p:nvPicPr>
          <p:cNvPr id="10" name="Содержимое 9" descr="DSC0279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000240"/>
            <a:ext cx="4038600" cy="365205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714625" y="214313"/>
            <a:ext cx="4143375" cy="1071562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</a:rPr>
              <a:t>4 этап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</a:rPr>
              <a:t>Результат проекта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857752" y="5072074"/>
            <a:ext cx="3500437" cy="100013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002060"/>
                </a:solidFill>
              </a:rPr>
              <a:t>Употребление в пищу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00100" y="5000636"/>
            <a:ext cx="3500437" cy="107157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002060"/>
                </a:solidFill>
              </a:rPr>
              <a:t>Сбор  урожая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00100" y="3643314"/>
            <a:ext cx="3571900" cy="107157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002060"/>
                </a:solidFill>
              </a:rPr>
              <a:t>Ведение дневника наблюдений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714875" y="2428875"/>
            <a:ext cx="3500438" cy="9286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</a:rPr>
              <a:t>Наблюдение за ростом растений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000125" y="2428875"/>
            <a:ext cx="3500438" cy="9286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</a:rPr>
              <a:t>Труд по уходу за </a:t>
            </a:r>
            <a:r>
              <a:rPr lang="ru-RU" sz="2000" b="1" dirty="0" smtClean="0">
                <a:solidFill>
                  <a:srgbClr val="002060"/>
                </a:solidFill>
              </a:rPr>
              <a:t>растениями </a:t>
            </a:r>
            <a:r>
              <a:rPr lang="ru-RU" sz="2000" b="1" dirty="0">
                <a:solidFill>
                  <a:srgbClr val="002060"/>
                </a:solidFill>
              </a:rPr>
              <a:t>(полив)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786314" y="3643314"/>
            <a:ext cx="3429024" cy="107157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002060"/>
                </a:solidFill>
              </a:rPr>
              <a:t>Зарисовка этапов роста растения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 rtlCol="0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1430">
                  <a:solidFill>
                    <a:srgbClr val="002060"/>
                  </a:solidFill>
                </a:ln>
                <a:solidFill>
                  <a:srgbClr val="FF0000"/>
                </a:solidFill>
              </a:rPr>
              <a:t>Ухаживаем за подросшими луковичками</a:t>
            </a:r>
            <a:endParaRPr lang="ru-RU" sz="3200" b="1" dirty="0">
              <a:ln w="11430">
                <a:solidFill>
                  <a:srgbClr val="00206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5" name="Содержимое 4" descr="DSC0279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5708" y="1935163"/>
            <a:ext cx="5852583" cy="43894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DSC0279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2" y="1428737"/>
            <a:ext cx="6858048" cy="489586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Вот какой лук вырос, можно собирать урожай, а лучок без солнца не вырос. 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5" name="Содержимое 4" descr="20130529_153342.jpg"/>
          <p:cNvPicPr>
            <a:picLocks noGrp="1" noChangeAspect="1"/>
          </p:cNvPicPr>
          <p:nvPr>
            <p:ph sz="half" idx="2"/>
          </p:nvPr>
        </p:nvPicPr>
        <p:blipFill>
          <a:blip r:embed="rId2" cstate="screen"/>
          <a:stretch>
            <a:fillRect/>
          </a:stretch>
        </p:blipFill>
        <p:spPr>
          <a:xfrm>
            <a:off x="4648200" y="2623344"/>
            <a:ext cx="4281518" cy="3377424"/>
          </a:xfrm>
        </p:spPr>
      </p:pic>
      <p:pic>
        <p:nvPicPr>
          <p:cNvPr id="8" name="Содержимое 7" descr="DSC02795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2623344"/>
            <a:ext cx="4038600" cy="33774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285884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Пора подкрепиться витаминами. 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5" name="Содержимое 4" descr="DSC0280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071678"/>
            <a:ext cx="4038600" cy="3580616"/>
          </a:xfrm>
        </p:spPr>
      </p:pic>
      <p:pic>
        <p:nvPicPr>
          <p:cNvPr id="6" name="Содержимое 5" descr="DSC0280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3438" y="2071678"/>
            <a:ext cx="4038600" cy="35290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Ведение дневника наблюдений.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8" name="Содержимое 7" descr="DSC0277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4" y="1935163"/>
            <a:ext cx="6786610" cy="43894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889844"/>
            <a:ext cx="764386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Вывод.</a:t>
            </a:r>
            <a:endParaRPr lang="ru-RU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Врачи считают, что зеленый лук надо есть каждый день. Во-первых, он вызывает выделение большого количества желудочного сока и соляной кислоты, способствующей процессу пищеварения и лучшему усвоению пищи. Во-вторых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100 г зеленого лука содержится около 50 мг витамина С. Этого количества достаточно, чтобы удовлетворить дневную потребность взрослого человека. 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2976" y="2285992"/>
            <a:ext cx="7680308" cy="86177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latin typeface="+mn-lt"/>
              </a:rPr>
              <a:t>Спасибо за </a:t>
            </a:r>
            <a:r>
              <a:rPr lang="ru-RU" sz="5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latin typeface="+mn-lt"/>
              </a:rPr>
              <a:t>внимание</a:t>
            </a:r>
            <a:r>
              <a:rPr lang="ru-RU" sz="4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.</a:t>
            </a:r>
            <a:endParaRPr lang="ru-RU" sz="4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1772</TotalTime>
  <Words>390</Words>
  <Application>Microsoft Office PowerPoint</Application>
  <PresentationFormat>Экран (4:3)</PresentationFormat>
  <Paragraphs>65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Поток</vt:lpstr>
      <vt:lpstr>Проект: « Лук мой друг »</vt:lpstr>
      <vt:lpstr>Цель проекта: формирование у детей основы исследовательской деятельности, экологическое самосознание.  Задачи проекта: 1.Учить детей ежедневно ухаживать за луком в комнатных условиях.  2. Формировать представление детей о необходимости света, тепла, влаги почвы для роста луковиц, делать выводы. Формировать представление о размножении лука.  3. Фиксировать представление детей об изменениях роста луковиц в стакане воды и в контейнере с почвой, сравнивать, анализировать. 4. Повторение правильного и бережного отношения к природе. 5. Учить выполнять индивидуальные и коллективные поручения, учить детей видеть результат своего труда, рассказывать о своей деятельности Проектная идея. Создать в группе детского сада огород на подоконнике.  Тип проекта: краткосрочный, информационно-исследовательский. Время реализации: февраль, март .  </vt:lpstr>
      <vt:lpstr>Слайд 3</vt:lpstr>
      <vt:lpstr>Слайд 4</vt:lpstr>
      <vt:lpstr>Рассматривание основных частей лука. </vt:lpstr>
      <vt:lpstr>Отгадываем загадки  о луке.</vt:lpstr>
      <vt:lpstr>Чтение художественной литературы.</vt:lpstr>
      <vt:lpstr>Формирование лексико-грамматического строя в дидактических играх     </vt:lpstr>
      <vt:lpstr>Игры и игровые упражнения. «Собери картинку».</vt:lpstr>
      <vt:lpstr>Игры и игровые упражнения.  «Собери картинку».</vt:lpstr>
      <vt:lpstr>Рисуем героя луковичку «Чиполлино».</vt:lpstr>
      <vt:lpstr>Беседа о том, что нужно для растений.</vt:lpstr>
      <vt:lpstr>Слайд 13</vt:lpstr>
      <vt:lpstr>Организованная деятельность  « Посадка лука ».</vt:lpstr>
      <vt:lpstr>Приготовили все необходимое для посадки лука. </vt:lpstr>
      <vt:lpstr>Первый этап: насыпаем землю в стаканчики.</vt:lpstr>
      <vt:lpstr>Второй этап: возьмем луковички.</vt:lpstr>
      <vt:lpstr>Третий этап: сажаем каждую луковичку в свой стаканчик.</vt:lpstr>
      <vt:lpstr>Четвертый этап: полив </vt:lpstr>
      <vt:lpstr>Пятый этап: поставим на солнышко греться.</vt:lpstr>
      <vt:lpstr>Проведем эксперимент: посадим одну луковицу в воду и закроем от солнца.</vt:lpstr>
      <vt:lpstr>Слайд 22</vt:lpstr>
      <vt:lpstr>Ухаживаем за подросшими луковичками</vt:lpstr>
      <vt:lpstr>Слайд 24</vt:lpstr>
      <vt:lpstr>Вот какой лук вырос, можно собирать урожай, а лучок без солнца не вырос. </vt:lpstr>
      <vt:lpstr>Пора подкрепиться витаминами. </vt:lpstr>
      <vt:lpstr>Ведение дневника наблюдений.</vt:lpstr>
      <vt:lpstr>Слайд 28</vt:lpstr>
      <vt:lpstr>Слайд 29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Unit</cp:lastModifiedBy>
  <cp:revision>220</cp:revision>
  <dcterms:created xsi:type="dcterms:W3CDTF">2012-04-23T14:27:11Z</dcterms:created>
  <dcterms:modified xsi:type="dcterms:W3CDTF">2017-03-29T19:09:13Z</dcterms:modified>
</cp:coreProperties>
</file>