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521" r:id="rId2"/>
    <p:sldId id="525" r:id="rId3"/>
    <p:sldId id="524" r:id="rId4"/>
    <p:sldId id="462" r:id="rId5"/>
    <p:sldId id="475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6" r:id="rId15"/>
    <p:sldId id="515" r:id="rId16"/>
    <p:sldId id="517" r:id="rId17"/>
    <p:sldId id="518" r:id="rId18"/>
    <p:sldId id="481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9202"/>
    <a:srgbClr val="990033"/>
    <a:srgbClr val="FFCCCC"/>
    <a:srgbClr val="CCFFCC"/>
    <a:srgbClr val="FFFFCC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63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2" d="100"/>
        <a:sy n="1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D9CFFA5-725D-4143-8133-98E7377CC279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DCF161B9-8B54-4D32-B5BC-79528FA85C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5621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3830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466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039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5724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66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6491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0425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6293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683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7584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6930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5589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3328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0924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F161B9-8B54-4D32-B5BC-79528FA85C7C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853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6" name="Прямоугольник 21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7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DB8DE-EE15-453A-8E8B-C402E1E69909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16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1E8CCE2-E98A-400F-8596-A61D7F2D59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835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F1B6A-5396-4806-94FB-D3D70EFB1FAB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209061-EEE9-4796-B02E-8F3534698F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2826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6" name="Прямоугольник 21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7" name="Прямоугольник 23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8" name="Прямоугольник 24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9" name="Прямоугольник 25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A9EC5-9883-4823-9F25-9A5078070924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1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9DCAA7E-1B46-47E9-B3A2-8386410CB2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212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23C1D-81E4-4822-BA01-0F33F46C8C70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B3B0F-8619-459B-B00E-B0F7C2CC67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2676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9" name="Прямоугольник 2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0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1" name="Прямоугольник 24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8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75B35-2E87-4F92-99AF-27830EFBA5E7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19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22CC607-CD50-4192-9AEA-924147541F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4260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73249-6E52-4701-9BBE-DDA93F44A87F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3FF5C-350A-464D-B520-E9A82F8579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155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3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4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5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BB6CE-9ABE-4F3E-9737-4AE0B23559AB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9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BB07847-29C3-43C2-8ABA-580B2AA811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25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7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8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9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95CFF80-771E-4A4B-B1C8-554BB03737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Дата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4969A-6F07-425C-8256-E440DFA45555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2811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7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8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9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CF69A-647C-4B1B-8828-E3CA4AF880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Дата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85E40-B0F0-4B19-8BF9-77F61789182B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225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92B64-EDB1-4DED-B31E-ED0D1455AEFB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EB642-63C7-4AF5-9575-B563444A71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259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6" name="Прямоугольник 21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7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FBF90-56BE-4A7E-BB86-06E692D42E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35E06-2BF9-4E07-A70F-D9B69780467E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9046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027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02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102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Georgia" pitchFamily="18" charset="0"/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A3016A2C-8B6D-4773-8047-9C602EF5610D}" type="datetimeFigureOut">
              <a:rPr lang="ru-RU"/>
              <a:pPr>
                <a:defRPr/>
              </a:pPr>
              <a:t>15.08.2022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3413B9-B425-4783-93EA-2E6B909A38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8" name="Заголовок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9" name="Текст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  <p:sldLayoutId id="2147484124" r:id="rId2"/>
    <p:sldLayoutId id="2147484125" r:id="rId3"/>
    <p:sldLayoutId id="2147484126" r:id="rId4"/>
    <p:sldLayoutId id="2147484127" r:id="rId5"/>
    <p:sldLayoutId id="2147484128" r:id="rId6"/>
    <p:sldLayoutId id="2147484129" r:id="rId7"/>
    <p:sldLayoutId id="2147484130" r:id="rId8"/>
    <p:sldLayoutId id="2147484131" r:id="rId9"/>
    <p:sldLayoutId id="2147484132" r:id="rId10"/>
    <p:sldLayoutId id="214748413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8E7C5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E7C5C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E7C5C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E7C5C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E7C5C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8E7C5C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8E7C5C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8E7C5C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8E7C5C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A28E6A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956251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918485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&#1060;&#1086;&#1088;&#1084;&#1099;%20&#1088;&#1072;&#1073;&#1086;&#1090;&#1099;%20&#1089;%20&#1090;&#1077;&#1082;&#1089;&#1090;&#1086;&#1084;.pptx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&#1060;&#1086;&#1088;&#1084;&#1099;%20&#1088;&#1072;&#1073;&#1086;&#1090;&#1099;%20&#1089;%20&#1090;&#1077;&#1082;&#1089;&#1090;&#1086;&#1084;.pptx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skiv.instrao.ru/bank-zadaniy/chitatelskaya-gramotnost/" TargetMode="External"/><Relationship Id="rId2" Type="http://schemas.openxmlformats.org/officeDocument/2006/relationships/hyperlink" Target="https://fioco.ru/&#1087;&#1088;&#1080;&#1084;&#1077;&#1088;&#1099;-&#1079;&#1072;&#1076;&#1072;&#1095;-pis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ipi.ru/otkrytyy-bank-zadaniy-dlya-otsenki-yestestvennonauchnoy-gramotnosti" TargetMode="External"/><Relationship Id="rId5" Type="http://schemas.openxmlformats.org/officeDocument/2006/relationships/hyperlink" Target="https://fg.resh.edu.ru/?redirectAfterLogin=/functionalliteracy/events" TargetMode="External"/><Relationship Id="rId4" Type="http://schemas.openxmlformats.org/officeDocument/2006/relationships/hyperlink" Target="http://www.centeroko.ru/pisa18/pisa2018_pub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hlinkClick r:id="rId3" action="ppaction://hlinkpres?slideindex=1&amp;slidetitle="/>
              </a:rPr>
              <a:t>Формы работы с текстом,</a:t>
            </a:r>
            <a:endParaRPr lang="ru-RU" b="1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368425" y="3212976"/>
            <a:ext cx="6480175" cy="1673225"/>
          </a:xfrm>
        </p:spPr>
        <p:txBody>
          <a:bodyPr/>
          <a:lstStyle/>
          <a:p>
            <a:pPr>
              <a:defRPr/>
            </a:pPr>
            <a:r>
              <a:rPr lang="ru-RU" sz="2800" dirty="0"/>
              <a:t>направленные на формирование читательских умений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899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кругленный прямоугольник 29"/>
          <p:cNvSpPr/>
          <p:nvPr/>
        </p:nvSpPr>
        <p:spPr>
          <a:xfrm>
            <a:off x="3609993" y="4934508"/>
            <a:ext cx="2448272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обобщающей таблицы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300192" y="4005064"/>
            <a:ext cx="2448272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Локализация искомой информации по замыслу обучающегося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084168" y="1556792"/>
            <a:ext cx="244827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Локализация искомой информации по смыслу: прочитайте определение, пример, описание опыта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67544" y="3861048"/>
            <a:ext cx="2448272" cy="18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Локализация информации по месту ее размещения: 3-й абзац, последний абзац и т.д.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67544" y="1700808"/>
            <a:ext cx="2448272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констатирующих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вопросов по содержанию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учебником</a:t>
            </a:r>
            <a:endParaRPr lang="ru-RU" dirty="0"/>
          </a:p>
        </p:txBody>
      </p:sp>
      <p:pic>
        <p:nvPicPr>
          <p:cNvPr id="19" name="Объект 18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218702" y="2672953"/>
            <a:ext cx="2700245" cy="1800163"/>
          </a:xfrm>
          <a:prstGeom prst="rect">
            <a:avLst/>
          </a:prstGeom>
        </p:spPr>
      </p:pic>
      <p:cxnSp>
        <p:nvCxnSpPr>
          <p:cNvPr id="31" name="Соединительная линия уступом 30"/>
          <p:cNvCxnSpPr/>
          <p:nvPr/>
        </p:nvCxnSpPr>
        <p:spPr>
          <a:xfrm rot="16200000" flipH="1">
            <a:off x="2429157" y="2707463"/>
            <a:ext cx="1361474" cy="26688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/>
          <p:nvPr/>
        </p:nvCxnSpPr>
        <p:spPr>
          <a:xfrm rot="5400000" flipH="1" flipV="1">
            <a:off x="2910130" y="4575443"/>
            <a:ext cx="504056" cy="37141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4644008" y="4473116"/>
            <a:ext cx="0" cy="425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Соединительная линия уступом 41"/>
          <p:cNvCxnSpPr/>
          <p:nvPr/>
        </p:nvCxnSpPr>
        <p:spPr>
          <a:xfrm rot="5400000">
            <a:off x="5569510" y="2215467"/>
            <a:ext cx="504056" cy="19481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H="1">
            <a:off x="5918948" y="4293096"/>
            <a:ext cx="3812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54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Использование интернет-источников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1"/>
          </p:nvPr>
        </p:nvSpPr>
        <p:spPr>
          <a:xfrm>
            <a:off x="346523" y="1628800"/>
            <a:ext cx="8503920" cy="4572000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Онлайн-формы</a:t>
            </a:r>
          </a:p>
          <a:p>
            <a:pPr marL="0" indent="0">
              <a:buNone/>
            </a:pPr>
            <a:r>
              <a:rPr lang="ru-RU" sz="2400" dirty="0" smtClean="0"/>
              <a:t>                                                                          </a:t>
            </a:r>
            <a:r>
              <a:rPr lang="ru-RU" sz="2000" dirty="0" smtClean="0"/>
              <a:t>Учитывать требования</a:t>
            </a:r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                                                                               </a:t>
            </a:r>
            <a:r>
              <a:rPr lang="ru-RU" sz="2000" dirty="0" smtClean="0">
                <a:solidFill>
                  <a:prstClr val="black"/>
                </a:solidFill>
              </a:rPr>
              <a:t>законодательства</a:t>
            </a:r>
            <a:endParaRPr lang="ru-RU" sz="2000" dirty="0" smtClean="0"/>
          </a:p>
          <a:p>
            <a:pPr marL="0" indent="0">
              <a:buNone/>
            </a:pPr>
            <a:r>
              <a:rPr lang="ru-RU" sz="2400" dirty="0" smtClean="0"/>
              <a:t>Веб-сайты                                                                 </a:t>
            </a:r>
            <a:r>
              <a:rPr lang="ru-RU" sz="2000" dirty="0" smtClean="0">
                <a:solidFill>
                  <a:prstClr val="black"/>
                </a:solidFill>
              </a:rPr>
              <a:t>к </a:t>
            </a:r>
            <a:r>
              <a:rPr lang="ru-RU" sz="2000" dirty="0">
                <a:solidFill>
                  <a:prstClr val="black"/>
                </a:solidFill>
              </a:rPr>
              <a:t>учебной </a:t>
            </a:r>
            <a:endParaRPr lang="ru-RU" sz="2000" dirty="0" smtClean="0"/>
          </a:p>
          <a:p>
            <a:pPr marL="0" indent="0">
              <a:buNone/>
            </a:pPr>
            <a:r>
              <a:rPr lang="ru-RU" sz="2400" dirty="0" smtClean="0"/>
              <a:t>различных                                                             </a:t>
            </a:r>
            <a:r>
              <a:rPr lang="ru-RU" sz="2000" dirty="0" smtClean="0"/>
              <a:t>деятельности</a:t>
            </a:r>
          </a:p>
          <a:p>
            <a:pPr marL="0" indent="0">
              <a:buNone/>
            </a:pPr>
            <a:r>
              <a:rPr lang="ru-RU" sz="2400" dirty="0" smtClean="0"/>
              <a:t>компаний                                                        </a:t>
            </a:r>
            <a:r>
              <a:rPr lang="ru-RU" sz="2000" dirty="0" smtClean="0"/>
              <a:t>несовершеннолетних</a:t>
            </a:r>
            <a:r>
              <a:rPr lang="ru-RU" sz="2400" dirty="0" smtClean="0"/>
              <a:t>  </a:t>
            </a:r>
          </a:p>
          <a:p>
            <a:pPr marL="0" indent="0">
              <a:buNone/>
            </a:pPr>
            <a:r>
              <a:rPr lang="ru-RU" sz="2400" dirty="0" smtClean="0"/>
              <a:t>                                                                          </a:t>
            </a:r>
            <a:r>
              <a:rPr lang="ru-RU" sz="2000" dirty="0" smtClean="0"/>
              <a:t>с использованием сети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Форумы                                                                    </a:t>
            </a:r>
            <a:r>
              <a:rPr lang="ru-RU" sz="2000" dirty="0" smtClean="0"/>
              <a:t>«Интернет»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                </a:t>
            </a: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          Сообщения электронной почты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7864" y="3140968"/>
            <a:ext cx="2088232" cy="1392851"/>
          </a:xfrm>
          <a:prstGeom prst="rect">
            <a:avLst/>
          </a:prstGeom>
        </p:spPr>
      </p:pic>
      <p:cxnSp>
        <p:nvCxnSpPr>
          <p:cNvPr id="9" name="Соединительная линия уступом 8"/>
          <p:cNvCxnSpPr/>
          <p:nvPr/>
        </p:nvCxnSpPr>
        <p:spPr>
          <a:xfrm>
            <a:off x="1691680" y="2204864"/>
            <a:ext cx="1512168" cy="108012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2339752" y="3926359"/>
            <a:ext cx="864096" cy="66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Соединительная линия уступом 15"/>
          <p:cNvCxnSpPr/>
          <p:nvPr/>
        </p:nvCxnSpPr>
        <p:spPr>
          <a:xfrm flipV="1">
            <a:off x="1763688" y="4365104"/>
            <a:ext cx="1512168" cy="72008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4391980" y="4653136"/>
            <a:ext cx="0" cy="936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Соединительная линия уступом 22"/>
          <p:cNvCxnSpPr/>
          <p:nvPr/>
        </p:nvCxnSpPr>
        <p:spPr>
          <a:xfrm rot="10800000" flipV="1">
            <a:off x="5580112" y="3008780"/>
            <a:ext cx="807074" cy="56423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60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hlinkClick r:id="rId3" action="ppaction://hlinkpres?slideindex=1&amp;slidetitle="/>
              </a:rPr>
              <a:t>Приемы работы,</a:t>
            </a:r>
            <a:endParaRPr lang="ru-RU" b="1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368425" y="3212976"/>
            <a:ext cx="6480175" cy="1673225"/>
          </a:xfrm>
        </p:spPr>
        <p:txBody>
          <a:bodyPr/>
          <a:lstStyle/>
          <a:p>
            <a:pPr>
              <a:defRPr/>
            </a:pPr>
            <a:r>
              <a:rPr lang="ru-RU" sz="2800" dirty="0"/>
              <a:t>направленные на формирование читательских умений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 txBox="1">
            <a:spLocks/>
          </p:cNvSpPr>
          <p:nvPr/>
        </p:nvSpPr>
        <p:spPr bwMode="auto">
          <a:xfrm>
            <a:off x="323850" y="1556793"/>
            <a:ext cx="882015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448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32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93000"/>
              </a:lnSpc>
              <a:spcBef>
                <a:spcPts val="11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lnSpc>
                <a:spcPct val="93000"/>
              </a:lnSpc>
              <a:spcBef>
                <a:spcPts val="8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lnSpc>
                <a:spcPct val="93000"/>
              </a:lnSpc>
              <a:spcBef>
                <a:spcPts val="57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lnSpc>
                <a:spcPct val="93000"/>
              </a:lnSpc>
              <a:spcBef>
                <a:spcPts val="28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0" fontAlgn="base" latinLnBrk="0" hangingPunct="0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  «Толстые» вопросы            «Тонкие» вопросы</a:t>
            </a:r>
            <a:endParaRPr kumimoji="0" lang="ru-RU" altLang="ru-RU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Объясните почему….?                      Кто..? Что…? Когда…?       </a:t>
            </a:r>
          </a:p>
          <a:p>
            <a:pPr marL="342900" marR="0" lvl="0" indent="-342900" algn="l" defTabSz="457200" rtl="0" eaLnBrk="0" fontAlgn="base" latinLnBrk="0" hangingPunct="0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Почему вы думаете….?                     Может…? Мог ли…?</a:t>
            </a:r>
          </a:p>
          <a:p>
            <a:pPr marL="342900" marR="0" lvl="0" indent="-342900" algn="l" defTabSz="457200" rtl="0" eaLnBrk="0" fontAlgn="base" latinLnBrk="0" hangingPunct="0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Предположите, что будет если…?    Было ли…? Будет…?</a:t>
            </a:r>
          </a:p>
          <a:p>
            <a:pPr marL="342900" marR="0" lvl="0" indent="-342900" algn="l" defTabSz="457200" rtl="0" eaLnBrk="0" fontAlgn="base" latinLnBrk="0" hangingPunct="0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В чём различие…?                             Согласны ли вы…?</a:t>
            </a:r>
          </a:p>
          <a:p>
            <a:pPr marL="342900" marR="0" lvl="0" indent="-342900" algn="l" defTabSz="457200" rtl="0" eaLnBrk="0" fontAlgn="base" latinLnBrk="0" hangingPunct="0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Почему вы считаете….?                     Верно ли…?</a:t>
            </a:r>
          </a:p>
          <a:p>
            <a:pPr marL="342900" marR="0" lvl="0" indent="-342900" algn="l" defTabSz="457200" rtl="0" eaLnBrk="0" fontAlgn="base" latinLnBrk="0" hangingPunct="0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endParaRPr kumimoji="0" lang="ru-RU" alt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«Толстые» и «тонкие» вопросы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Верные или неверные утверждения</a:t>
            </a:r>
            <a:endParaRPr lang="ru-RU" dirty="0"/>
          </a:p>
        </p:txBody>
      </p:sp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623888" y="1412875"/>
            <a:ext cx="8051800" cy="416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defTabSz="457200" eaLnBrk="0" hangingPunct="0">
              <a:lnSpc>
                <a:spcPct val="115000"/>
              </a:lnSpc>
              <a:spcAft>
                <a:spcPts val="1000"/>
              </a:spcAft>
            </a:pPr>
            <a:r>
              <a:rPr lang="ru-RU" alt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 :</a:t>
            </a:r>
            <a:endParaRPr lang="ru-RU" altLang="ru-RU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defTabSz="457200" eaLnBrk="0" hangingPunct="0"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Тупой угол – это угол, который нарисован тупым карандашом;</a:t>
            </a:r>
            <a:endParaRPr lang="ru-RU" altLang="ru-RU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defTabSz="457200" eaLnBrk="0" hangingPunct="0"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 – это геометрическая фигура;</a:t>
            </a:r>
            <a:endParaRPr lang="ru-RU" altLang="ru-RU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defTabSz="457200" eaLnBrk="0" hangingPunct="0"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Углы бывают остроумные и тупые; </a:t>
            </a:r>
            <a:endParaRPr lang="ru-RU" altLang="ru-RU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defTabSz="457200" eaLnBrk="0" hangingPunct="0"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 бывает прямым;</a:t>
            </a:r>
            <a:endParaRPr lang="ru-RU" altLang="ru-RU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defTabSz="457200" eaLnBrk="0" hangingPunct="0"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 может быть тощим;</a:t>
            </a:r>
            <a:endParaRPr lang="ru-RU" altLang="ru-RU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defTabSz="457200" eaLnBrk="0" hangingPunct="0"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Острый угол – это угол, который меньше прямого.</a:t>
            </a:r>
            <a:endParaRPr lang="ru-RU" altLang="ru-RU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68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96144"/>
          </a:xfrm>
        </p:spPr>
        <p:txBody>
          <a:bodyPr/>
          <a:lstStyle/>
          <a:p>
            <a:r>
              <a:rPr lang="ru-RU" sz="4000" dirty="0" smtClean="0"/>
              <a:t>«Собери текст»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Класс делится на 2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команды: 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одна начинает читать по учебнику любую часть правила (любые три слова), а вторая должна быстро отыскать в тексте учебника всю формулировку правила.</a:t>
            </a: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44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96144"/>
          </a:xfrm>
        </p:spPr>
        <p:txBody>
          <a:bodyPr/>
          <a:lstStyle/>
          <a:p>
            <a:r>
              <a:rPr lang="ru-RU" sz="4000" dirty="0" smtClean="0"/>
              <a:t>«Верите ли вы, что…»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01752" y="2132856"/>
            <a:ext cx="8503920" cy="2736304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 предлагаются утверждения,  с которыми они работают дважды: до чтения текста параграфа учебника и после знакомства с ним.</a:t>
            </a:r>
          </a:p>
        </p:txBody>
      </p:sp>
    </p:spTree>
    <p:extLst>
      <p:ext uri="{BB962C8B-B14F-4D97-AF65-F5344CB8AC3E}">
        <p14:creationId xmlns:p14="http://schemas.microsoft.com/office/powerpoint/2010/main" val="107793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96144"/>
          </a:xfrm>
        </p:spPr>
        <p:txBody>
          <a:bodyPr/>
          <a:lstStyle/>
          <a:p>
            <a:r>
              <a:rPr lang="ru-RU" sz="4000" dirty="0" smtClean="0"/>
              <a:t>Письмо с пробелами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82272"/>
          </a:xfrm>
        </p:spPr>
        <p:txBody>
          <a:bodyPr/>
          <a:lstStyle/>
          <a:p>
            <a:pPr marL="0" lvl="0" indent="0" algn="ctr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порядком морфологического разбора имени существительного. </a:t>
            </a:r>
            <a:endParaRPr lang="ru-RU" alt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рассказа о существительном по опорным словам. </a:t>
            </a:r>
            <a:endParaRPr lang="ru-RU" alt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Имя существительное обозначает…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на вопросы…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Начальная форма имени существительного - … падеж…числа.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Имена существительные имеют следующие постоянные признаки: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 или ….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 или …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Относятся к … или …, или … роду, к … , или … , или ….. склонению.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Имена существительные имеют следующие непостоянные признаки:….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Существительные изменяются по … и … .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В предложении имя существительное может быть как …, … , … , … , … .</a:t>
            </a:r>
          </a:p>
          <a:p>
            <a:pPr marL="0" lvl="0" indent="0" defTabSz="457200" eaLnBrk="1">
              <a:spcBef>
                <a:spcPts val="400"/>
              </a:spcBef>
              <a:buClr>
                <a:srgbClr val="000066"/>
              </a:buClr>
              <a:buSz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Имя существительное не является членом предложения, если…</a:t>
            </a:r>
          </a:p>
          <a:p>
            <a:pPr marL="0" indent="0">
              <a:buNone/>
            </a:pP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79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96144"/>
          </a:xfrm>
        </p:spPr>
        <p:txBody>
          <a:bodyPr/>
          <a:lstStyle/>
          <a:p>
            <a:r>
              <a:rPr lang="ru-RU" sz="4000" dirty="0" smtClean="0"/>
              <a:t>Составление кластера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1556792"/>
            <a:ext cx="6396203" cy="479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6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968152"/>
          </a:xfrm>
        </p:spPr>
        <p:txBody>
          <a:bodyPr/>
          <a:lstStyle/>
          <a:p>
            <a:r>
              <a:rPr lang="ru-RU" sz="3200" dirty="0" smtClean="0"/>
              <a:t>«Опорный конспект», </a:t>
            </a:r>
            <a:br>
              <a:rPr lang="ru-RU" sz="3200" dirty="0" smtClean="0"/>
            </a:br>
            <a:r>
              <a:rPr lang="ru-RU" sz="3200" dirty="0" smtClean="0"/>
              <a:t>«Конкурс шпаргалок»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33454" y="2060848"/>
            <a:ext cx="8503920" cy="3126088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Предлагаются 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задания, в которых требуется работать с графической информацией: извлекать информацию, ориентируясь на слова (подписи под рисунками, название таблиц, схем); понимать язык графика, 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схемы, диаграммы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34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24136"/>
          </a:xfrm>
        </p:spPr>
        <p:txBody>
          <a:bodyPr/>
          <a:lstStyle/>
          <a:p>
            <a:r>
              <a:rPr lang="ru-RU" sz="4000" dirty="0" smtClean="0"/>
              <a:t>«Письмо по кругу»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33454" y="1412776"/>
            <a:ext cx="8503920" cy="4968552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 делится на группы от трех до восьми человек. У каждого ученика должен быть лист бумаги. Предлагается детям записать одно-два предложения по определенной теме. Затем листы передаются по часовой стрелке. Каждый должен прочитать написанное и продолжить записи. Так продолжается, пока лист не вернется к первому автору. Затем слово предоставляется одному ученику, который вслух читает записи. Остальные дополняют, если не прозвучало то, что они считают важным.</a:t>
            </a:r>
          </a:p>
          <a:p>
            <a:pPr marL="0" indent="0" algn="just">
              <a:buNone/>
            </a:pP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93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24136"/>
          </a:xfrm>
        </p:spPr>
        <p:txBody>
          <a:bodyPr/>
          <a:lstStyle/>
          <a:p>
            <a:r>
              <a:rPr lang="ru-RU" sz="4000" dirty="0" smtClean="0"/>
              <a:t>«Лови ошибку»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33454" y="1628800"/>
            <a:ext cx="8503920" cy="4464496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предлагает учащимся информацию, содержащую неизвестное количество ошибок. Учащиеся ищут ошибку группой или индивидуально, спорят, совещаются. Придя к определенному мнению, группа выбирает спикера. Спикер передает результаты учителю или оглашает задание и результат его решения перед всем классом. </a:t>
            </a:r>
          </a:p>
          <a:p>
            <a:pPr marL="0" indent="0" algn="just">
              <a:buNone/>
            </a:pP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25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24136"/>
          </a:xfrm>
        </p:spPr>
        <p:txBody>
          <a:bodyPr/>
          <a:lstStyle/>
          <a:p>
            <a:r>
              <a:rPr lang="ru-RU" sz="4000" dirty="0" smtClean="0"/>
              <a:t>«Реставрация текста»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33454" y="1484784"/>
            <a:ext cx="8503920" cy="4896544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Сложение целого текста из частей. </a:t>
            </a:r>
            <a:endParaRPr lang="ru-RU" alt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 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разделяется на части (предложения, абзацы).</a:t>
            </a:r>
          </a:p>
          <a:p>
            <a:pPr marL="0" indent="0" algn="just">
              <a:buNone/>
            </a:pP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Ученикам предлагается собрать текст из разрозненных частей, разложив их в правильной последовательности. В качестве варианта выполнения задания ученики могут предложить несколько различных путей последовательного соединения.</a:t>
            </a:r>
          </a:p>
          <a:p>
            <a:pPr marL="0" indent="0" algn="just">
              <a:buNone/>
            </a:pP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34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24136"/>
          </a:xfrm>
        </p:spPr>
        <p:txBody>
          <a:bodyPr/>
          <a:lstStyle/>
          <a:p>
            <a:r>
              <a:rPr lang="ru-RU" sz="3600" dirty="0" smtClean="0"/>
              <a:t>«Перепутанные логические цепочки»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33454" y="1628800"/>
            <a:ext cx="8503920" cy="4464496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доске написаны 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верные и 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ошибочные цитаты; 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ученики должны прочитать и поставить знак “+” там, где они считают, что высказывание 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правильное, 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знак “-” там,  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где, 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их 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мнению, 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оно неверно.</a:t>
            </a:r>
          </a:p>
          <a:p>
            <a:pPr marL="0" indent="0" algn="just">
              <a:buNone/>
            </a:pP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99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24136"/>
          </a:xfrm>
        </p:spPr>
        <p:txBody>
          <a:bodyPr/>
          <a:lstStyle/>
          <a:p>
            <a:r>
              <a:rPr lang="ru-RU" sz="3600" dirty="0" smtClean="0"/>
              <a:t>«Чтение с пометками»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33454" y="1628800"/>
            <a:ext cx="8503920" cy="4464496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дает ученикам задание написать на полях значками информацию по следующему алгоритму:</a:t>
            </a:r>
          </a:p>
          <a:p>
            <a:pPr marL="0" indent="0" algn="just">
              <a:buNone/>
            </a:pP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Знакомая информация</a:t>
            </a:r>
          </a:p>
          <a:p>
            <a:pPr marL="0" indent="0" algn="just">
              <a:buNone/>
            </a:pP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Новая информация</a:t>
            </a:r>
          </a:p>
          <a:p>
            <a:pPr marL="0" indent="0" algn="just">
              <a:buNone/>
            </a:pP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Я думал (думала) иначе</a:t>
            </a:r>
          </a:p>
          <a:p>
            <a:pPr marL="0" indent="0" algn="just">
              <a:buNone/>
            </a:pP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Это меня заинтересовало (удивило), хочу узнать больше</a:t>
            </a:r>
          </a:p>
          <a:p>
            <a:pPr marL="0" indent="0" algn="just">
              <a:buNone/>
            </a:pP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49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24136"/>
          </a:xfrm>
        </p:spPr>
        <p:txBody>
          <a:bodyPr/>
          <a:lstStyle/>
          <a:p>
            <a:r>
              <a:rPr lang="ru-RU" sz="3600" dirty="0" smtClean="0"/>
              <a:t>«Собери буквы русского алфавита»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33454" y="1628800"/>
            <a:ext cx="8503920" cy="4464496"/>
          </a:xfrm>
        </p:spPr>
        <p:txBody>
          <a:bodyPr/>
          <a:lstStyle/>
          <a:p>
            <a:pPr marL="0" lvl="0" indent="0" algn="ctr" defTabSz="45720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None/>
              <a:defRPr/>
            </a:pPr>
            <a:r>
              <a:rPr lang="ru-RU" alt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Ч R F S И Q Т W G А Z h Т </a:t>
            </a:r>
            <a:r>
              <a:rPr lang="en-US" alt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ru-RU" alt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 L Л t  ЬV F  С S R G P Z К А Я L Y  W J Г S N Р F G А S M Z N О Y W Т  R L  J f Н O S Y Q W С Z U  L Т G  R t S E J U Ь </a:t>
            </a:r>
          </a:p>
          <a:p>
            <a:pPr marL="0" indent="0" algn="just">
              <a:buNone/>
            </a:pP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20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Полезные сайты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625" y="1268760"/>
            <a:ext cx="8503920" cy="5040560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https://fioco.ru/</a:t>
            </a:r>
            <a:r>
              <a:rPr lang="ru-RU" dirty="0">
                <a:hlinkClick r:id="rId2"/>
              </a:rPr>
              <a:t>примеры-задач-</a:t>
            </a:r>
            <a:r>
              <a:rPr lang="en-US" dirty="0" err="1" smtClean="0">
                <a:hlinkClick r:id="rId2"/>
              </a:rPr>
              <a:t>pisa</a:t>
            </a:r>
            <a:endParaRPr lang="ru-RU" dirty="0" smtClean="0"/>
          </a:p>
          <a:p>
            <a:r>
              <a:rPr lang="en-US" dirty="0">
                <a:hlinkClick r:id="rId3"/>
              </a:rPr>
              <a:t>http://skiv.instrao.ru/bank-zadaniy/chitatelskaya-gramotnost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www.centeroko.ru/pisa18/pisa2018_pub.html</a:t>
            </a:r>
            <a:endParaRPr lang="ru-RU" dirty="0" smtClean="0"/>
          </a:p>
          <a:p>
            <a:r>
              <a:rPr lang="en-US" dirty="0">
                <a:hlinkClick r:id="rId5"/>
              </a:rPr>
              <a:t>https://fg.resh.edu.ru/?redirectAfterLogin=%</a:t>
            </a:r>
            <a:r>
              <a:rPr lang="en-US" dirty="0" smtClean="0">
                <a:hlinkClick r:id="rId5"/>
              </a:rPr>
              <a:t>2Ffunctionalliteracy%2Fevents</a:t>
            </a:r>
            <a:endParaRPr lang="ru-RU" dirty="0" smtClean="0"/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fipi.ru/otkrytyy-bank-zadaniy-dlya-otsenki-yestestvennonauchnoy-gramotnosti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335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438</TotalTime>
  <Words>680</Words>
  <Application>Microsoft Office PowerPoint</Application>
  <PresentationFormat>Экран (4:3)</PresentationFormat>
  <Paragraphs>106</Paragraphs>
  <Slides>18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Georgia</vt:lpstr>
      <vt:lpstr>Times New Roman</vt:lpstr>
      <vt:lpstr>Wingdings</vt:lpstr>
      <vt:lpstr>Wingdings 2</vt:lpstr>
      <vt:lpstr>Официальная</vt:lpstr>
      <vt:lpstr>Формы работы с текстом,</vt:lpstr>
      <vt:lpstr>Работа с учебником</vt:lpstr>
      <vt:lpstr>Использование интернет-источников</vt:lpstr>
      <vt:lpstr>Приемы работы,</vt:lpstr>
      <vt:lpstr>«Толстые» и «тонкие» вопросы</vt:lpstr>
      <vt:lpstr>Верные или неверные утверждения</vt:lpstr>
      <vt:lpstr>«Собери текст»</vt:lpstr>
      <vt:lpstr>«Верите ли вы, что…»</vt:lpstr>
      <vt:lpstr>Письмо с пробелами</vt:lpstr>
      <vt:lpstr>Составление кластера</vt:lpstr>
      <vt:lpstr>«Опорный конспект»,  «Конкурс шпаргалок»</vt:lpstr>
      <vt:lpstr>«Письмо по кругу»</vt:lpstr>
      <vt:lpstr>«Лови ошибку»</vt:lpstr>
      <vt:lpstr>«Реставрация текста»</vt:lpstr>
      <vt:lpstr>«Перепутанные логические цепочки»</vt:lpstr>
      <vt:lpstr>«Чтение с пометками»</vt:lpstr>
      <vt:lpstr>«Собери буквы русского алфавита»</vt:lpstr>
      <vt:lpstr>Полезные сайты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Boss</dc:creator>
  <cp:lastModifiedBy>Маргарита Мироновна</cp:lastModifiedBy>
  <cp:revision>254</cp:revision>
  <dcterms:created xsi:type="dcterms:W3CDTF">2012-06-14T07:13:37Z</dcterms:created>
  <dcterms:modified xsi:type="dcterms:W3CDTF">2022-08-15T08:59:36Z</dcterms:modified>
</cp:coreProperties>
</file>