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20"/>
  </p:notesMasterIdLst>
  <p:sldIdLst>
    <p:sldId id="279" r:id="rId2"/>
    <p:sldId id="280" r:id="rId3"/>
    <p:sldId id="256" r:id="rId4"/>
    <p:sldId id="271" r:id="rId5"/>
    <p:sldId id="259" r:id="rId6"/>
    <p:sldId id="273" r:id="rId7"/>
    <p:sldId id="267" r:id="rId8"/>
    <p:sldId id="266" r:id="rId9"/>
    <p:sldId id="265" r:id="rId10"/>
    <p:sldId id="274" r:id="rId11"/>
    <p:sldId id="268" r:id="rId12"/>
    <p:sldId id="270" r:id="rId13"/>
    <p:sldId id="275" r:id="rId14"/>
    <p:sldId id="276" r:id="rId15"/>
    <p:sldId id="277" r:id="rId16"/>
    <p:sldId id="282" r:id="rId17"/>
    <p:sldId id="278" r:id="rId18"/>
    <p:sldId id="281" r:id="rId19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S Gothic" charset="-128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S Gothic" charset="-128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S Gothic" charset="-128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S Gothic" charset="-128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S Gothic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S Gothic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S Gothic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S Gothic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S Gothic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>
        <p:scale>
          <a:sx n="74" d="100"/>
          <a:sy n="74" d="100"/>
        </p:scale>
        <p:origin x="-492" y="-19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fld id="{460A6680-9A15-4335-A2F6-602F028F4C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17733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C578697-259D-497D-803D-DC509057FAF5}" type="slidenum">
              <a:rPr lang="ru-RU" smtClean="0"/>
              <a:pPr/>
              <a:t>3</a:t>
            </a:fld>
            <a:endParaRPr lang="ru-RU" smtClean="0"/>
          </a:p>
        </p:txBody>
      </p:sp>
      <p:sp>
        <p:nvSpPr>
          <p:cNvPr id="30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0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   ШКОЛА РАЗВИТЯ РЕЧИ                                                                                          Хачкова С.В. МБОУ "Спасская гимназия»  город Спасск-Рязанский Рязанская область</a:t>
            </a: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43DCE-AE11-412F-B0BF-64DAD20BD5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   ШКОЛА РАЗВИТЯ РЕЧИ                                                                                          Хачкова С.В. МБОУ "Спасская гимназия»  город Спасск-Рязанский Рязанская область</a:t>
            </a: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BD4827-781C-46E4-BD25-8443EADDB7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   ШКОЛА РАЗВИТЯ РЕЧИ                                                                                          Хачкова С.В. МБОУ "Спасская гимназия»  город Спасск-Рязанский Рязанская область</a:t>
            </a: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2CA193-FE27-4761-8AE6-509B1097A4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   ШКОЛА РАЗВИТЯ РЕЧИ                                                                                          Хачкова С.В. МБОУ "Спасская гимназия»  город Спасск-Рязанский Рязанская область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0B3C8-E04A-43E2-B415-41C252093C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   ШКОЛА РАЗВИТЯ РЕЧИ                                                                                          Хачкова С.В. МБОУ "Спасская гимназия»  город Спасск-Рязанский Рязанская область</a:t>
            </a:r>
            <a:endParaRPr lang="ru-RU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98D5E0-A6AF-41CD-9866-0FA6922C8E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   ШКОЛА РАЗВИТЯ РЕЧИ                                                                                          Хачкова С.В. МБОУ "Спасская гимназия»  город Спасск-Рязанский Рязанская область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67CE28-61D4-49B0-B590-ADABA74AAE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   ШКОЛА РАЗВИТЯ РЕЧИ                                                                                          Хачкова С.В. МБОУ "Спасская гимназия»  город Спасск-Рязанский Рязанская область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A2F38E-58A0-4314-91F1-5B8420F1C3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   ШКОЛА РАЗВИТЯ РЕЧИ                                                                                          Хачкова С.В. МБОУ "Спасская гимназия»  город Спасск-Рязанский Рязанская область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9FA61-ACA4-471F-8582-6D3C7EE227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   ШКОЛА РАЗВИТЯ РЕЧИ                                                                                          Хачкова С.В. МБОУ "Спасская гимназия»  город Спасск-Рязанский Рязанская область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8DC787-4536-482F-B1FE-5052F4E9BB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   ШКОЛА РАЗВИТЯ РЕЧИ                                                                                          Хачкова С.В. МБОУ "Спасская гимназия»  город Спасск-Рязанский Рязанская область</a:t>
            </a: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F15105-7FBA-49EB-844D-F390478BBF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   ШКОЛА РАЗВИТЯ РЕЧИ                                                                                          Хачкова С.В. МБОУ "Спасская гимназия»  город Спасск-Рязанский Рязанская область</a:t>
            </a: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D5161-7F0D-4BDC-AFF0-8F1678BA43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текста заголовка щелкните мышью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Для правки структуры щелкните мышью</a:t>
            </a:r>
          </a:p>
          <a:p>
            <a:pPr lvl="1"/>
            <a:r>
              <a:rPr lang="en-GB" smtClean="0"/>
              <a:t>Второй уровень структуры</a:t>
            </a:r>
          </a:p>
          <a:p>
            <a:pPr lvl="2"/>
            <a:r>
              <a:rPr lang="en-GB" smtClean="0"/>
              <a:t>Третий уровень структуры</a:t>
            </a:r>
          </a:p>
          <a:p>
            <a:pPr lvl="3"/>
            <a:r>
              <a:rPr lang="en-GB" smtClean="0"/>
              <a:t>Четвертый уровень структуры</a:t>
            </a:r>
          </a:p>
          <a:p>
            <a:pPr lvl="4"/>
            <a:r>
              <a:rPr lang="en-GB" smtClean="0"/>
              <a:t>Пятый уровень структуры</a:t>
            </a:r>
          </a:p>
          <a:p>
            <a:pPr lvl="4"/>
            <a:r>
              <a:rPr lang="en-GB" smtClean="0"/>
              <a:t>Шестой уровень структуры</a:t>
            </a:r>
          </a:p>
          <a:p>
            <a:pPr lvl="4"/>
            <a:r>
              <a:rPr lang="en-GB" smtClean="0"/>
              <a:t>Седьмой уровень структуры</a:t>
            </a:r>
          </a:p>
          <a:p>
            <a:pPr lvl="4"/>
            <a:r>
              <a:rPr lang="en-GB" smtClean="0"/>
              <a:t>Восьмой уровень структуры</a:t>
            </a:r>
          </a:p>
          <a:p>
            <a:pPr lvl="4"/>
            <a:r>
              <a:rPr lang="en-GB" smtClean="0"/>
              <a:t>Девятый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r>
              <a:rPr lang="ru-RU" smtClean="0"/>
              <a:t>   ШКОЛА РАЗВИТЯ РЕЧИ                                                                                          Хачкова С.В. МБОУ "Спасская гимназия»  город Спасск-Рязанский Рязанская область</a:t>
            </a: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fld id="{F838283E-D824-4743-8E6C-018E41F25F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hyperlink" Target="http://mama.tomsk.ru/forum/weblogs/upload/313/198559436346d35e9488669.gif" TargetMode="Externa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hyperlink" Target="http://mama.tomsk.ru/forum/weblogs/upload/313/198559436346d35e9488669.gif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mama.tomsk.ru/forum/weblogs/upload/313/198559436346d35e9488669.gif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image" Target="../media/image32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latin typeface="Batang" pitchFamily="18" charset="-127"/>
                <a:ea typeface="Batang" pitchFamily="18" charset="-127"/>
              </a:rPr>
              <a:t>Формирование познавательных интересов во внеурочной деятельности</a:t>
            </a:r>
            <a:endParaRPr lang="ru-RU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r>
              <a:rPr lang="ru-RU" i="1" dirty="0" smtClean="0">
                <a:latin typeface="Batang" pitchFamily="18" charset="-127"/>
                <a:ea typeface="Batang" pitchFamily="18" charset="-127"/>
              </a:rPr>
              <a:t>Интерес не только растит интеллект,</a:t>
            </a:r>
          </a:p>
          <a:p>
            <a:pPr algn="r"/>
            <a:r>
              <a:rPr lang="ru-RU" i="1" dirty="0" smtClean="0">
                <a:latin typeface="Batang" pitchFamily="18" charset="-127"/>
                <a:ea typeface="Batang" pitchFamily="18" charset="-127"/>
              </a:rPr>
              <a:t>Он раскрывает личность.</a:t>
            </a:r>
          </a:p>
          <a:p>
            <a:pPr algn="r"/>
            <a:r>
              <a:rPr lang="ru-RU" i="1" dirty="0" smtClean="0">
                <a:latin typeface="Batang" pitchFamily="18" charset="-127"/>
                <a:ea typeface="Batang" pitchFamily="18" charset="-127"/>
              </a:rPr>
              <a:t>Интерес не только раскрывает глаза и уши,</a:t>
            </a:r>
          </a:p>
          <a:p>
            <a:pPr algn="r"/>
            <a:r>
              <a:rPr lang="ru-RU" i="1" dirty="0" smtClean="0">
                <a:latin typeface="Batang" pitchFamily="18" charset="-127"/>
                <a:ea typeface="Batang" pitchFamily="18" charset="-127"/>
              </a:rPr>
              <a:t>Он возвышает умы и души.</a:t>
            </a:r>
          </a:p>
          <a:p>
            <a:pPr algn="r"/>
            <a:r>
              <a:rPr lang="ru-RU" i="1" dirty="0" smtClean="0">
                <a:latin typeface="Batang" pitchFamily="18" charset="-127"/>
                <a:ea typeface="Batang" pitchFamily="18" charset="-127"/>
              </a:rPr>
              <a:t>А. А. </a:t>
            </a:r>
            <a:r>
              <a:rPr lang="ru-RU" i="1" dirty="0" err="1" smtClean="0">
                <a:latin typeface="Batang" pitchFamily="18" charset="-127"/>
                <a:ea typeface="Batang" pitchFamily="18" charset="-127"/>
              </a:rPr>
              <a:t>Гин</a:t>
            </a:r>
            <a:endParaRPr lang="ru-RU" i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 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39912" y="0"/>
            <a:ext cx="8640713" cy="7220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i="1" spc="60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ШКОЛА РАЗВИТИЯ РЕЧИ</a:t>
            </a:r>
            <a:endParaRPr lang="ru-RU" sz="4400" b="1" i="1" cap="none" spc="600" dirty="0">
              <a:ln w="1143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idx="11"/>
          </p:nvPr>
        </p:nvSpPr>
        <p:spPr>
          <a:xfrm>
            <a:off x="3096096" y="4643933"/>
            <a:ext cx="5040560" cy="864096"/>
          </a:xfrm>
          <a:noFill/>
          <a:ln>
            <a:noFill/>
          </a:ln>
        </p:spPr>
        <p:style>
          <a:lnRef idx="2">
            <a:schemeClr val="accent4"/>
          </a:lnRef>
          <a:fillRef idx="100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ru-RU" sz="12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56136" y="1115541"/>
            <a:ext cx="5904656" cy="11227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i="1" dirty="0" smtClean="0">
                <a:ln w="11430"/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ЗАНЯТИЕ № </a:t>
            </a:r>
            <a:r>
              <a:rPr lang="ru-RU" sz="3600" b="1" i="1" spc="600" dirty="0" smtClean="0">
                <a:ln w="11430"/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r>
              <a:rPr lang="ru-RU" sz="3600" b="1" i="1" dirty="0" smtClean="0">
                <a:ln w="11430"/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ru-RU" sz="3600" b="1" i="1" dirty="0" smtClean="0">
                <a:ln w="11430"/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Тише, громче…</a:t>
            </a:r>
            <a:endParaRPr lang="ru-RU" sz="6000" b="1" i="1" cap="none" dirty="0">
              <a:ln w="11430"/>
              <a:solidFill>
                <a:srgbClr val="FF000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pic>
        <p:nvPicPr>
          <p:cNvPr id="6" name="Рисунок 5" descr="8296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68504" y="2672022"/>
            <a:ext cx="1152128" cy="139584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Qwerty\Рабочий стол\Анимация\анимашки к 1 сентября\Новая папка\7dp4xd.jpg"/>
          <p:cNvPicPr>
            <a:picLocks noChangeAspect="1" noChangeArrowheads="1"/>
          </p:cNvPicPr>
          <p:nvPr/>
        </p:nvPicPr>
        <p:blipFill>
          <a:blip r:embed="rId2" cstate="print"/>
          <a:srcRect l="8793"/>
          <a:stretch>
            <a:fillRect/>
          </a:stretch>
        </p:blipFill>
        <p:spPr bwMode="auto">
          <a:xfrm>
            <a:off x="287784" y="1331565"/>
            <a:ext cx="2890820" cy="5224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Прямоугольник 14"/>
          <p:cNvSpPr/>
          <p:nvPr/>
        </p:nvSpPr>
        <p:spPr>
          <a:xfrm>
            <a:off x="3384128" y="1187549"/>
            <a:ext cx="5715635" cy="1833599"/>
          </a:xfrm>
          <a:prstGeom prst="rect">
            <a:avLst/>
          </a:prstGeom>
        </p:spPr>
        <p:txBody>
          <a:bodyPr wrap="square" lIns="100794" tIns="50397" rIns="100794" bIns="50397">
            <a:spAutoFit/>
          </a:bodyPr>
          <a:lstStyle/>
          <a:p>
            <a:pPr algn="just"/>
            <a:r>
              <a:rPr lang="ru-RU" b="1" i="1" dirty="0" smtClean="0">
                <a:ln w="11430"/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Прозвенел звонок для нас</a:t>
            </a:r>
          </a:p>
          <a:p>
            <a:pPr algn="just"/>
            <a:r>
              <a:rPr lang="ru-RU" b="1" i="1" dirty="0" smtClean="0">
                <a:ln w="11430"/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Пригласил ребят он в класс.</a:t>
            </a:r>
          </a:p>
          <a:p>
            <a:pPr algn="just"/>
            <a:r>
              <a:rPr lang="ru-RU" b="1" i="1" dirty="0" smtClean="0">
                <a:ln w="11430"/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Все легонечко вздохнём</a:t>
            </a:r>
          </a:p>
          <a:p>
            <a:pPr algn="just"/>
            <a:r>
              <a:rPr lang="ru-RU" b="1" i="1" dirty="0" smtClean="0">
                <a:ln w="11430"/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Занятие  развития речи начнём</a:t>
            </a:r>
            <a:r>
              <a:rPr lang="ru-RU" b="1" i="1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3100" i="1" spc="55" dirty="0" smtClean="0">
              <a:ln w="11430"/>
              <a:latin typeface="Times New Roman" pitchFamily="18" charset="0"/>
              <a:cs typeface="Times New Roman" pitchFamily="18" charset="0"/>
            </a:endParaRPr>
          </a:p>
          <a:p>
            <a:endParaRPr lang="ru-RU" spc="55" dirty="0">
              <a:ln w="11430"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624304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44168" y="2555701"/>
            <a:ext cx="4842413" cy="4063257"/>
          </a:xfrm>
          <a:prstGeom prst="rect">
            <a:avLst/>
          </a:prstGeom>
        </p:spPr>
      </p:pic>
      <p:sp>
        <p:nvSpPr>
          <p:cNvPr id="11" name="Нижний колонтитул 4"/>
          <p:cNvSpPr>
            <a:spLocks noGrp="1"/>
          </p:cNvSpPr>
          <p:nvPr>
            <p:ph type="ftr" idx="11"/>
          </p:nvPr>
        </p:nvSpPr>
        <p:spPr>
          <a:xfrm>
            <a:off x="0" y="6804173"/>
            <a:ext cx="9289032" cy="519113"/>
          </a:xfrm>
        </p:spPr>
        <p:txBody>
          <a:bodyPr/>
          <a:lstStyle/>
          <a:p>
            <a:pPr>
              <a:defRPr/>
            </a:pPr>
            <a:r>
              <a:rPr lang="ru-RU" b="1" spc="600" dirty="0" smtClean="0">
                <a:solidFill>
                  <a:srgbClr val="C00000"/>
                </a:solidFill>
              </a:rPr>
              <a:t>  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>
          <a:xfrm>
            <a:off x="431800" y="6804173"/>
            <a:ext cx="9289032" cy="519113"/>
          </a:xfrm>
        </p:spPr>
        <p:txBody>
          <a:bodyPr/>
          <a:lstStyle/>
          <a:p>
            <a:pPr>
              <a:defRPr/>
            </a:pPr>
            <a:r>
              <a:rPr lang="ru-RU" b="1" spc="600" dirty="0" smtClean="0">
                <a:solidFill>
                  <a:srgbClr val="C00000"/>
                </a:solidFill>
              </a:rPr>
              <a:t>   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27944" y="1979637"/>
            <a:ext cx="4536504" cy="4930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1.Вспомни и ответь:</a:t>
            </a:r>
            <a:endParaRPr lang="ru-RU" sz="2800" b="1" cap="none" spc="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95897" y="1331565"/>
            <a:ext cx="8784728" cy="378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pc="300" dirty="0" smtClean="0">
                <a:solidFill>
                  <a:srgbClr val="C00000"/>
                </a:solidFill>
                <a:latin typeface="Georgia" pitchFamily="18" charset="0"/>
              </a:rPr>
              <a:t>НЕ ТОРОПИСЬ ОТВЕЧАТЬ, ТОРОПИСЬ ДУМАТЬ </a:t>
            </a:r>
            <a:endParaRPr lang="ru-RU" sz="2000" spc="300" dirty="0">
              <a:latin typeface="Georgia" pitchFamily="18" charset="0"/>
            </a:endParaRPr>
          </a:p>
        </p:txBody>
      </p:sp>
      <p:pic>
        <p:nvPicPr>
          <p:cNvPr id="2052" name="Picture 4" descr="I:\Анимация\d1fbb9bc1ac2a36819726f7678514700.jp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24688" y="1691605"/>
            <a:ext cx="1330200" cy="131175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159992" y="2483693"/>
            <a:ext cx="7056784" cy="4930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i="1" cap="none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Кто автор сказки «Муха-цокотуха?</a:t>
            </a:r>
            <a:endParaRPr lang="ru-RU" sz="2800" b="1" i="1" cap="none" spc="50" dirty="0">
              <a:ln w="1143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3" descr="C:\Documents and Settings\Qwerty\Рабочий стол\Анимация\299094_original.jpg"/>
          <p:cNvPicPr>
            <a:picLocks noChangeAspect="1" noChangeArrowheads="1"/>
          </p:cNvPicPr>
          <p:nvPr/>
        </p:nvPicPr>
        <p:blipFill>
          <a:blip r:embed="rId3" cstate="print"/>
          <a:srcRect l="11742" t="15657" r="11932" b="15287"/>
          <a:stretch>
            <a:fillRect/>
          </a:stretch>
        </p:blipFill>
        <p:spPr bwMode="auto">
          <a:xfrm>
            <a:off x="5229807" y="3131765"/>
            <a:ext cx="4434177" cy="3240360"/>
          </a:xfrm>
          <a:prstGeom prst="rect">
            <a:avLst/>
          </a:prstGeom>
          <a:noFill/>
        </p:spPr>
      </p:pic>
      <p:pic>
        <p:nvPicPr>
          <p:cNvPr id="13" name="Picture 5" descr="C:\Documents and Settings\UzerZ\Рабочий стол\Анимация\cokotuha-01.gif"/>
          <p:cNvPicPr>
            <a:picLocks noChangeAspect="1" noChangeArrowheads="1"/>
          </p:cNvPicPr>
          <p:nvPr/>
        </p:nvPicPr>
        <p:blipFill>
          <a:blip r:embed="rId4" cstate="print"/>
          <a:srcRect l="4545" r="6818"/>
          <a:stretch>
            <a:fillRect/>
          </a:stretch>
        </p:blipFill>
        <p:spPr bwMode="auto">
          <a:xfrm>
            <a:off x="1871960" y="2987749"/>
            <a:ext cx="3168352" cy="3735904"/>
          </a:xfrm>
          <a:prstGeom prst="rect">
            <a:avLst/>
          </a:prstGeom>
          <a:noFill/>
        </p:spPr>
      </p:pic>
      <p:pic>
        <p:nvPicPr>
          <p:cNvPr id="15" name="i-main-pic" descr="Картинка 43 из 21420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691605"/>
            <a:ext cx="2744505" cy="305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>
          <a:xfrm>
            <a:off x="431800" y="6804173"/>
            <a:ext cx="9289032" cy="519113"/>
          </a:xfrm>
        </p:spPr>
        <p:txBody>
          <a:bodyPr/>
          <a:lstStyle/>
          <a:p>
            <a:pPr>
              <a:defRPr/>
            </a:pPr>
            <a:r>
              <a:rPr lang="ru-RU" b="1" spc="600" dirty="0" smtClean="0">
                <a:solidFill>
                  <a:srgbClr val="C00000"/>
                </a:solidFill>
              </a:rPr>
              <a:t>   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27944" y="1979637"/>
            <a:ext cx="4536504" cy="4930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1.Вспомни и ответь:</a:t>
            </a:r>
            <a:endParaRPr lang="ru-RU" sz="2800" b="1" cap="none" spc="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95897" y="1331565"/>
            <a:ext cx="8784728" cy="378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pc="300" dirty="0" smtClean="0">
                <a:solidFill>
                  <a:srgbClr val="C00000"/>
                </a:solidFill>
                <a:latin typeface="Georgia" pitchFamily="18" charset="0"/>
              </a:rPr>
              <a:t>НЕ ТОРОПИСЬ ОТВЕЧАТЬ, ТОРОПИСЬ ДУМАТЬ </a:t>
            </a:r>
            <a:endParaRPr lang="ru-RU" sz="2000" spc="300" dirty="0">
              <a:latin typeface="Georgia" pitchFamily="18" charset="0"/>
            </a:endParaRPr>
          </a:p>
        </p:txBody>
      </p:sp>
      <p:pic>
        <p:nvPicPr>
          <p:cNvPr id="2052" name="Picture 4" descr="I:\Анимация\d1fbb9bc1ac2a36819726f7678514700.jp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68704" y="1691605"/>
            <a:ext cx="1330200" cy="131175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087984" y="2483693"/>
            <a:ext cx="7056784" cy="89383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i="1" cap="none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Кто самый лучший в мире укротитель домоправительниц ?</a:t>
            </a:r>
            <a:endParaRPr lang="ru-RU" sz="2800" b="1" i="1" cap="none" spc="50" dirty="0">
              <a:ln w="1143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752280" y="3491805"/>
            <a:ext cx="2448272" cy="6075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i="1" spc="50" dirty="0" err="1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Карлсон</a:t>
            </a:r>
            <a:endParaRPr lang="ru-RU" sz="2800" b="1" i="1" cap="none" spc="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Picture 5" descr="I:\Анимация\папа карло.jpe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592040" y="3491805"/>
            <a:ext cx="2476272" cy="3171825"/>
          </a:xfrm>
          <a:prstGeom prst="rect">
            <a:avLst/>
          </a:prstGeom>
          <a:noFill/>
        </p:spPr>
      </p:pic>
      <p:pic>
        <p:nvPicPr>
          <p:cNvPr id="12" name="i-main-pic" descr="Картинка 43 из 2142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44264" y="1763613"/>
            <a:ext cx="2744505" cy="305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Qwerty\Рабочий стол\Анимация\анимашки к 1 сентября\Новая папка\7dp4xd.jpg"/>
          <p:cNvPicPr>
            <a:picLocks noChangeAspect="1" noChangeArrowheads="1"/>
          </p:cNvPicPr>
          <p:nvPr/>
        </p:nvPicPr>
        <p:blipFill>
          <a:blip r:embed="rId2" cstate="print"/>
          <a:srcRect l="9833" r="8229"/>
          <a:stretch>
            <a:fillRect/>
          </a:stretch>
        </p:blipFill>
        <p:spPr bwMode="auto">
          <a:xfrm>
            <a:off x="215776" y="1547589"/>
            <a:ext cx="1800200" cy="2746276"/>
          </a:xfrm>
          <a:prstGeom prst="rect">
            <a:avLst/>
          </a:prstGeom>
          <a:noFill/>
        </p:spPr>
      </p:pic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>
          <a:xfrm>
            <a:off x="431800" y="6876181"/>
            <a:ext cx="9289032" cy="519113"/>
          </a:xfrm>
        </p:spPr>
        <p:txBody>
          <a:bodyPr/>
          <a:lstStyle/>
          <a:p>
            <a:pPr>
              <a:defRPr/>
            </a:pPr>
            <a:r>
              <a:rPr lang="ru-RU" b="1" spc="600" dirty="0" smtClean="0">
                <a:solidFill>
                  <a:srgbClr val="C00000"/>
                </a:solidFill>
              </a:rPr>
              <a:t>   </a:t>
            </a: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27944" y="1979637"/>
            <a:ext cx="4536504" cy="4930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1.Вспомни и ответь:</a:t>
            </a:r>
            <a:endParaRPr lang="ru-RU" sz="2800" b="1" cap="none" spc="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95897" y="1331565"/>
            <a:ext cx="8784728" cy="378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pc="300" dirty="0" smtClean="0">
                <a:solidFill>
                  <a:srgbClr val="C00000"/>
                </a:solidFill>
                <a:latin typeface="Georgia" pitchFamily="18" charset="0"/>
              </a:rPr>
              <a:t>НЕ ТОРОПИСЬ ОТВЕЧАТЬ, ТОРОПИСЬ ДУМАТЬ </a:t>
            </a:r>
            <a:endParaRPr lang="ru-RU" sz="2000" spc="300" dirty="0">
              <a:latin typeface="Georgia" pitchFamily="18" charset="0"/>
            </a:endParaRPr>
          </a:p>
        </p:txBody>
      </p:sp>
      <p:pic>
        <p:nvPicPr>
          <p:cNvPr id="2052" name="Picture 4" descr="I:\Анимация\d1fbb9bc1ac2a36819726f7678514700.jp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24688" y="1691605"/>
            <a:ext cx="1330200" cy="131175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871960" y="2411685"/>
            <a:ext cx="7056784" cy="89383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i="1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 в одной русской народной сказке</a:t>
            </a:r>
          </a:p>
          <a:p>
            <a:r>
              <a:rPr lang="ru-RU" sz="2800" b="1" i="1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2800" b="1" i="1" cap="none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ыло не простое, а золотое?</a:t>
            </a:r>
            <a:endParaRPr lang="ru-RU" sz="2800" b="1" i="1" cap="none" spc="50" dirty="0">
              <a:ln w="1143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3" descr="C:\Documents and Settings\Qwerty\Рабочий стол\Анимация\299094_original.jpg"/>
          <p:cNvPicPr>
            <a:picLocks noChangeAspect="1" noChangeArrowheads="1"/>
          </p:cNvPicPr>
          <p:nvPr/>
        </p:nvPicPr>
        <p:blipFill>
          <a:blip r:embed="rId4" cstate="print"/>
          <a:srcRect l="18124" t="6575" r="9379" b="14522"/>
          <a:stretch>
            <a:fillRect/>
          </a:stretch>
        </p:blipFill>
        <p:spPr bwMode="auto">
          <a:xfrm>
            <a:off x="2664048" y="3779837"/>
            <a:ext cx="2688299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5328344" y="3923853"/>
            <a:ext cx="2808312" cy="6075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i="1" spc="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Яичко</a:t>
            </a:r>
            <a:endParaRPr lang="ru-RU" sz="2800" b="1" i="1" cap="none" spc="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Qwerty\Рабочий стол\Анимация\анимашки к 1 сентября\Новая папка\7dp4xd.jpg"/>
          <p:cNvPicPr>
            <a:picLocks noChangeAspect="1" noChangeArrowheads="1"/>
          </p:cNvPicPr>
          <p:nvPr/>
        </p:nvPicPr>
        <p:blipFill>
          <a:blip r:embed="rId2" cstate="print"/>
          <a:srcRect l="13111" r="8229"/>
          <a:stretch>
            <a:fillRect/>
          </a:stretch>
        </p:blipFill>
        <p:spPr bwMode="auto">
          <a:xfrm>
            <a:off x="215776" y="1835621"/>
            <a:ext cx="1728192" cy="2746276"/>
          </a:xfrm>
          <a:prstGeom prst="rect">
            <a:avLst/>
          </a:prstGeom>
          <a:noFill/>
        </p:spPr>
      </p:pic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>
          <a:xfrm>
            <a:off x="431800" y="6876181"/>
            <a:ext cx="9289032" cy="519113"/>
          </a:xfrm>
        </p:spPr>
        <p:txBody>
          <a:bodyPr/>
          <a:lstStyle/>
          <a:p>
            <a:pPr>
              <a:defRPr/>
            </a:pPr>
            <a:endParaRPr lang="ru-RU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59992" y="1763613"/>
            <a:ext cx="5472608" cy="5502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 smtClean="0">
                <a:ln w="11430"/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2800" b="1" spc="50" dirty="0" smtClean="0">
                <a:ln w="11430"/>
                <a:latin typeface="Times New Roman" pitchFamily="18" charset="0"/>
                <a:cs typeface="Times New Roman" pitchFamily="18" charset="0"/>
              </a:rPr>
              <a:t>Вспомни и ответь:</a:t>
            </a:r>
            <a:endParaRPr lang="ru-RU" sz="3200" b="1" cap="none" spc="50" dirty="0">
              <a:ln w="11430"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51880" y="1259557"/>
            <a:ext cx="9576817" cy="378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pc="300" dirty="0" smtClean="0">
                <a:solidFill>
                  <a:srgbClr val="C00000"/>
                </a:solidFill>
                <a:latin typeface="Georgia" pitchFamily="18" charset="0"/>
              </a:rPr>
              <a:t>НЕ ТОРОПИСЬ ОТВЕЧАТЬ, ТОРОПИСЬ ДУМАТЬ </a:t>
            </a:r>
            <a:endParaRPr lang="ru-RU" sz="2000" spc="300" dirty="0">
              <a:latin typeface="Georgia" pitchFamily="18" charset="0"/>
            </a:endParaRPr>
          </a:p>
        </p:txBody>
      </p:sp>
      <p:pic>
        <p:nvPicPr>
          <p:cNvPr id="2052" name="Picture 4" descr="I:\Анимация\d1fbb9bc1ac2a36819726f7678514700.jp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96696" y="1763613"/>
            <a:ext cx="1330200" cy="131175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015976" y="2267669"/>
            <a:ext cx="6408712" cy="89383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i="1" cap="none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называется время суток  между вечером и утром? Утром и вечером?</a:t>
            </a:r>
            <a:endParaRPr lang="ru-RU" sz="2800" b="1" i="1" cap="none" spc="50" dirty="0">
              <a:ln w="1143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960192" y="3275781"/>
            <a:ext cx="3384376" cy="6075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i="1" spc="50" dirty="0" smtClean="0">
                <a:ln w="1143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Ночь. День.</a:t>
            </a:r>
            <a:endParaRPr lang="ru-RU" sz="2800" b="1" i="1" cap="none" spc="50" dirty="0">
              <a:ln w="1143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I:\Анимация\1429593306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544368" y="3851845"/>
            <a:ext cx="4206494" cy="2680137"/>
          </a:xfrm>
          <a:prstGeom prst="rect">
            <a:avLst/>
          </a:prstGeom>
          <a:noFill/>
        </p:spPr>
      </p:pic>
      <p:pic>
        <p:nvPicPr>
          <p:cNvPr id="11" name="Picture 3" descr="I:\Анимация\1429593306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727944" y="4067869"/>
            <a:ext cx="3672408" cy="24209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Documents and Settings\Qwerty\Рабочий стол\Анимация\9713_html_4343baa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92640" y="5436021"/>
            <a:ext cx="1703280" cy="136815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31800" y="1691605"/>
            <a:ext cx="10009111" cy="4930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spc="50" dirty="0" smtClean="0">
                <a:ln w="11430"/>
                <a:latin typeface="Times New Roman" pitchFamily="18" charset="0"/>
                <a:cs typeface="Times New Roman" pitchFamily="18" charset="0"/>
              </a:rPr>
              <a:t> 2.</a:t>
            </a:r>
            <a:r>
              <a:rPr lang="ru-RU" sz="2800" b="1" spc="50" dirty="0" smtClean="0">
                <a:ln w="11430"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Соедини слова с одинаковым      количеством слогов.</a:t>
            </a:r>
            <a:endParaRPr lang="ru-RU" sz="2800" b="1" cap="none" spc="50" dirty="0">
              <a:ln w="11430"/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idx="11"/>
          </p:nvPr>
        </p:nvSpPr>
        <p:spPr>
          <a:xfrm>
            <a:off x="503808" y="6804173"/>
            <a:ext cx="9289032" cy="519113"/>
          </a:xfrm>
        </p:spPr>
        <p:txBody>
          <a:bodyPr/>
          <a:lstStyle/>
          <a:p>
            <a:pPr>
              <a:defRPr/>
            </a:pPr>
            <a:r>
              <a:rPr lang="ru-RU" b="1" spc="600" dirty="0" smtClean="0">
                <a:solidFill>
                  <a:srgbClr val="C00000"/>
                </a:solidFill>
              </a:rPr>
              <a:t>   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871960" y="2483693"/>
            <a:ext cx="1440160" cy="60753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spc="50" dirty="0" smtClean="0">
                <a:ln w="11430"/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ЛУК</a:t>
            </a:r>
            <a:endParaRPr lang="ru-RU" sz="3600" b="1" cap="none" spc="50" dirty="0">
              <a:ln w="11430"/>
              <a:solidFill>
                <a:srgbClr val="7030A0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63848" y="1187549"/>
            <a:ext cx="8784728" cy="378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pc="300" dirty="0" smtClean="0">
                <a:solidFill>
                  <a:srgbClr val="C00000"/>
                </a:solidFill>
                <a:latin typeface="Georgia" pitchFamily="18" charset="0"/>
              </a:rPr>
              <a:t>НЕ ТОРОПИСЬ ОТВЕЧАТЬ, ТОРОПИСЬ ДУМАТЬ </a:t>
            </a:r>
            <a:endParaRPr lang="ru-RU" sz="2000" spc="300" dirty="0">
              <a:latin typeface="Georgia" pitchFamily="18" charset="0"/>
            </a:endParaRPr>
          </a:p>
        </p:txBody>
      </p:sp>
      <p:pic>
        <p:nvPicPr>
          <p:cNvPr id="15" name="i-main-pic" descr="Картинка 43 из 21420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11851"/>
          <a:stretch>
            <a:fillRect/>
          </a:stretch>
        </p:blipFill>
        <p:spPr bwMode="auto">
          <a:xfrm>
            <a:off x="143768" y="2123653"/>
            <a:ext cx="1934869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1871960" y="3275781"/>
            <a:ext cx="3384376" cy="60753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spc="50" dirty="0" smtClean="0">
                <a:ln w="11430"/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КАРАНДАШ</a:t>
            </a:r>
            <a:endParaRPr lang="ru-RU" sz="3600" b="1" cap="none" spc="50" dirty="0">
              <a:ln w="11430"/>
              <a:solidFill>
                <a:srgbClr val="7030A0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871960" y="4067869"/>
            <a:ext cx="1800200" cy="60753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spc="50" dirty="0" smtClean="0">
                <a:ln w="11430"/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ЗАЯЦ</a:t>
            </a:r>
            <a:endParaRPr lang="ru-RU" sz="3600" b="1" cap="none" spc="50" dirty="0">
              <a:ln w="11430"/>
              <a:solidFill>
                <a:srgbClr val="7030A0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40512" y="2411685"/>
            <a:ext cx="2880320" cy="60753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spc="50" dirty="0" smtClean="0">
                <a:ln w="11430"/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САМОЛЁТ</a:t>
            </a:r>
            <a:endParaRPr lang="ru-RU" sz="3600" b="1" cap="none" spc="50" dirty="0">
              <a:ln w="11430"/>
              <a:solidFill>
                <a:srgbClr val="7030A0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632600" y="3275781"/>
            <a:ext cx="2016224" cy="60753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spc="50" dirty="0" smtClean="0">
                <a:ln w="11430"/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ВАГОН</a:t>
            </a:r>
            <a:endParaRPr lang="ru-RU" sz="3600" b="1" cap="none" spc="50" dirty="0">
              <a:ln w="11430"/>
              <a:solidFill>
                <a:srgbClr val="7030A0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920632" y="4211885"/>
            <a:ext cx="1728192" cy="607539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600" b="1" spc="50" dirty="0" smtClean="0">
                <a:ln w="11430"/>
                <a:solidFill>
                  <a:srgbClr val="7030A0"/>
                </a:solidFill>
                <a:latin typeface="Georgia" pitchFamily="18" charset="0"/>
                <a:cs typeface="Times New Roman" pitchFamily="18" charset="0"/>
              </a:rPr>
              <a:t>СЛОН</a:t>
            </a:r>
            <a:endParaRPr lang="ru-RU" sz="3600" b="1" cap="none" spc="50" dirty="0">
              <a:ln w="11430"/>
              <a:solidFill>
                <a:srgbClr val="7030A0"/>
              </a:solidFill>
              <a:latin typeface="Georgia" pitchFamily="18" charset="0"/>
              <a:cs typeface="Times New Roman" pitchFamily="18" charset="0"/>
            </a:endParaRPr>
          </a:p>
        </p:txBody>
      </p:sp>
      <p:cxnSp>
        <p:nvCxnSpPr>
          <p:cNvPr id="23" name="Прямая со стрелкой 22"/>
          <p:cNvCxnSpPr/>
          <p:nvPr/>
        </p:nvCxnSpPr>
        <p:spPr bwMode="auto">
          <a:xfrm>
            <a:off x="3312120" y="2771725"/>
            <a:ext cx="4608512" cy="1728192"/>
          </a:xfrm>
          <a:prstGeom prst="straightConnector1">
            <a:avLst/>
          </a:prstGeom>
          <a:solidFill>
            <a:srgbClr val="00B8FF"/>
          </a:solidFill>
          <a:ln w="38100" cap="flat" cmpd="sng" algn="ctr">
            <a:solidFill>
              <a:srgbClr val="C00000"/>
            </a:solidFill>
            <a:prstDash val="solid"/>
            <a:round/>
            <a:headEnd type="arrow"/>
            <a:tailEnd type="arrow"/>
          </a:ln>
          <a:effectLst/>
        </p:spPr>
      </p:cxnSp>
      <p:cxnSp>
        <p:nvCxnSpPr>
          <p:cNvPr id="28" name="Прямая со стрелкой 27"/>
          <p:cNvCxnSpPr/>
          <p:nvPr/>
        </p:nvCxnSpPr>
        <p:spPr bwMode="auto">
          <a:xfrm flipV="1">
            <a:off x="5256336" y="2699717"/>
            <a:ext cx="1584176" cy="864096"/>
          </a:xfrm>
          <a:prstGeom prst="straightConnector1">
            <a:avLst/>
          </a:prstGeom>
          <a:solidFill>
            <a:srgbClr val="00B8FF"/>
          </a:solidFill>
          <a:ln w="38100" cap="flat" cmpd="sng" algn="ctr">
            <a:solidFill>
              <a:srgbClr val="C00000"/>
            </a:solidFill>
            <a:prstDash val="solid"/>
            <a:round/>
            <a:headEnd type="arrow"/>
            <a:tailEnd type="arrow"/>
          </a:ln>
          <a:effectLst/>
        </p:spPr>
      </p:cxnSp>
      <p:cxnSp>
        <p:nvCxnSpPr>
          <p:cNvPr id="31" name="Прямая со стрелкой 30"/>
          <p:cNvCxnSpPr/>
          <p:nvPr/>
        </p:nvCxnSpPr>
        <p:spPr bwMode="auto">
          <a:xfrm flipV="1">
            <a:off x="3672160" y="3563813"/>
            <a:ext cx="3960440" cy="864096"/>
          </a:xfrm>
          <a:prstGeom prst="straightConnector1">
            <a:avLst/>
          </a:prstGeom>
          <a:solidFill>
            <a:srgbClr val="00B8FF"/>
          </a:solidFill>
          <a:ln w="38100" cap="flat" cmpd="sng" algn="ctr">
            <a:solidFill>
              <a:srgbClr val="C00000"/>
            </a:solidFill>
            <a:prstDash val="solid"/>
            <a:round/>
            <a:headEnd type="arrow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  <p:bldP spid="16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9792" y="1187549"/>
            <a:ext cx="9289032" cy="435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pc="300" dirty="0" smtClean="0">
                <a:solidFill>
                  <a:srgbClr val="C00000"/>
                </a:solidFill>
                <a:latin typeface="Georgia" pitchFamily="18" charset="0"/>
              </a:rPr>
              <a:t>ПОКОРНОЕ СЛОВО ГНЕВ УКРАЩАЕТ   </a:t>
            </a:r>
            <a:endParaRPr lang="ru-RU" sz="2400" spc="300" dirty="0">
              <a:latin typeface="Georgia" pitchFamily="18" charset="0"/>
            </a:endParaRPr>
          </a:p>
        </p:txBody>
      </p:sp>
      <p:pic>
        <p:nvPicPr>
          <p:cNvPr id="6" name="Picture 4" descr="C:\Documents and Settings\Qwerty\Рабочий стол\Анимация\анимашки к 1 сентября\Новая папка\7dp4xd.jpg"/>
          <p:cNvPicPr>
            <a:picLocks noChangeAspect="1" noChangeArrowheads="1"/>
          </p:cNvPicPr>
          <p:nvPr/>
        </p:nvPicPr>
        <p:blipFill>
          <a:blip r:embed="rId2" cstate="print"/>
          <a:srcRect l="9833" r="8229"/>
          <a:stretch>
            <a:fillRect/>
          </a:stretch>
        </p:blipFill>
        <p:spPr bwMode="auto">
          <a:xfrm>
            <a:off x="215776" y="1547589"/>
            <a:ext cx="1800200" cy="2746276"/>
          </a:xfrm>
          <a:prstGeom prst="rect">
            <a:avLst/>
          </a:prstGeom>
          <a:noFill/>
        </p:spPr>
      </p:pic>
      <p:sp>
        <p:nvSpPr>
          <p:cNvPr id="7" name="Нижний колонтитул 4"/>
          <p:cNvSpPr>
            <a:spLocks noGrp="1"/>
          </p:cNvSpPr>
          <p:nvPr>
            <p:ph type="ftr" idx="11"/>
          </p:nvPr>
        </p:nvSpPr>
        <p:spPr>
          <a:xfrm>
            <a:off x="-792336" y="6804173"/>
            <a:ext cx="9289032" cy="519113"/>
          </a:xfrm>
        </p:spPr>
        <p:txBody>
          <a:bodyPr/>
          <a:lstStyle/>
          <a:p>
            <a:pPr>
              <a:defRPr/>
            </a:pPr>
            <a:r>
              <a:rPr lang="ru-RU" b="1" spc="600" dirty="0" smtClean="0">
                <a:solidFill>
                  <a:srgbClr val="C00000"/>
                </a:solidFill>
              </a:rPr>
              <a:t>   </a:t>
            </a:r>
            <a:endParaRPr lang="ru-RU" b="1" dirty="0"/>
          </a:p>
        </p:txBody>
      </p:sp>
      <p:pic>
        <p:nvPicPr>
          <p:cNvPr id="10" name="Рисунок 9" descr="0-0-0-10051-20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68704" y="5796061"/>
            <a:ext cx="1136037" cy="1366971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799952" y="1835621"/>
            <a:ext cx="7992888" cy="8079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r>
              <a:rPr lang="ru-RU" sz="1600" b="1" i="1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предыдущем занятии мы с вами говорили о правилах красивой речи. Одно из правил – выразительность.</a:t>
            </a:r>
          </a:p>
          <a:p>
            <a:pPr algn="just"/>
            <a:r>
              <a:rPr lang="ru-RU" sz="1600" b="1" i="1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 это значит – говорить выразительно?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367904" y="1475581"/>
            <a:ext cx="7776864" cy="4358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tabLst>
                <a:tab pos="90488" algn="l"/>
              </a:tabLst>
            </a:pPr>
            <a:r>
              <a:rPr lang="ru-RU" sz="2400" b="1" spc="50" dirty="0" smtClean="0">
                <a:ln w="11430"/>
                <a:latin typeface="Times New Roman" pitchFamily="18" charset="0"/>
                <a:cs typeface="Times New Roman" pitchFamily="18" charset="0"/>
              </a:rPr>
              <a:t>3.Работа над выразительностью речи.</a:t>
            </a: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943968" y="3255456"/>
            <a:ext cx="259019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i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Прослушайте с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тихотворение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Н. Юсупова «Простите»</a:t>
            </a:r>
            <a:endParaRPr kumimoji="0" lang="ru-RU" sz="7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Папа разбил драгоценную вазу.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Бабушка с мамой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Нахмурились сразу.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Но папа нашелся.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Взглянул им в глаза.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робко, и тихо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Простите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сказал.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мама молчит,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Улыбается даже.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Мы купим другую,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Есть лучше в продаже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Простите!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Казалось бы,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Что в нем такого.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 вот ведь какое</a:t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Чудесное слово.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799952" y="2483693"/>
            <a:ext cx="7776864" cy="321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i="1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Сегодня мы будем учиться говорить чётко, правильно, соблюдая интонацию.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64048" y="2915741"/>
            <a:ext cx="6264696" cy="378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90488" algn="l"/>
              </a:tabLst>
            </a:pPr>
            <a:r>
              <a:rPr lang="ru-RU" b="1" spc="50" dirty="0" smtClean="0">
                <a:ln w="11430"/>
                <a:latin typeface="Times New Roman" pitchFamily="18" charset="0"/>
                <a:cs typeface="Times New Roman" pitchFamily="18" charset="0"/>
              </a:rPr>
              <a:t>Чтение стихотворения поэта Н. Юсупова </a:t>
            </a:r>
            <a:r>
              <a:rPr lang="ru-RU" b="1" spc="50" dirty="0" smtClean="0">
                <a:ln w="11430"/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«Простите»</a:t>
            </a:r>
            <a:endParaRPr lang="ru-RU" sz="2000" b="1" spc="50" dirty="0">
              <a:ln w="11430"/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752280" y="3419797"/>
            <a:ext cx="4968552" cy="550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i="1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Почему это слово названо чудесным?</a:t>
            </a:r>
          </a:p>
          <a:p>
            <a:pPr algn="just"/>
            <a:r>
              <a:rPr lang="ru-RU" sz="1600" b="1" i="1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 почему папа произнёс его робко и тихо?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752280" y="4211885"/>
            <a:ext cx="4968552" cy="1008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i="1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вы считаете, изменилось бы что - </a:t>
            </a:r>
            <a:r>
              <a:rPr lang="ru-RU" sz="1600" b="1" i="1" spc="50" dirty="0" err="1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нибудь</a:t>
            </a:r>
            <a:r>
              <a:rPr lang="ru-RU" sz="1600" b="1" i="1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если бы папа произнёс «Простите!» громко, с другой интонацией?</a:t>
            </a:r>
          </a:p>
          <a:p>
            <a:pPr algn="just"/>
            <a:endParaRPr lang="ru-RU" sz="1600" b="1" i="1" spc="50" dirty="0" smtClean="0">
              <a:ln w="1143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361" grpId="0"/>
      <p:bldP spid="15" grpId="0"/>
      <p:bldP spid="13" grpId="0"/>
      <p:bldP spid="14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9792" y="1187549"/>
            <a:ext cx="9289032" cy="435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pc="300" dirty="0" smtClean="0">
                <a:solidFill>
                  <a:srgbClr val="C00000"/>
                </a:solidFill>
                <a:latin typeface="Georgia" pitchFamily="18" charset="0"/>
              </a:rPr>
              <a:t>ПОКОРНОЕ СЛОВО ГНЕВ УКРАЩАЕТ   </a:t>
            </a:r>
            <a:endParaRPr lang="ru-RU" sz="2400" spc="300" dirty="0">
              <a:latin typeface="Georgia" pitchFamily="18" charset="0"/>
            </a:endParaRPr>
          </a:p>
        </p:txBody>
      </p:sp>
      <p:pic>
        <p:nvPicPr>
          <p:cNvPr id="6" name="Picture 4" descr="C:\Documents and Settings\Qwerty\Рабочий стол\Анимация\анимашки к 1 сентября\Новая папка\7dp4xd.jpg"/>
          <p:cNvPicPr>
            <a:picLocks noChangeAspect="1" noChangeArrowheads="1"/>
          </p:cNvPicPr>
          <p:nvPr/>
        </p:nvPicPr>
        <p:blipFill>
          <a:blip r:embed="rId2" cstate="print"/>
          <a:srcRect l="9833" r="8229"/>
          <a:stretch>
            <a:fillRect/>
          </a:stretch>
        </p:blipFill>
        <p:spPr bwMode="auto">
          <a:xfrm>
            <a:off x="215776" y="1979637"/>
            <a:ext cx="2088232" cy="3185680"/>
          </a:xfrm>
          <a:prstGeom prst="rect">
            <a:avLst/>
          </a:prstGeom>
          <a:noFill/>
        </p:spPr>
      </p:pic>
      <p:sp>
        <p:nvSpPr>
          <p:cNvPr id="7" name="Нижний колонтитул 4"/>
          <p:cNvSpPr>
            <a:spLocks noGrp="1"/>
          </p:cNvSpPr>
          <p:nvPr>
            <p:ph type="ftr" idx="11"/>
          </p:nvPr>
        </p:nvSpPr>
        <p:spPr>
          <a:xfrm>
            <a:off x="-792336" y="6804173"/>
            <a:ext cx="9289032" cy="519113"/>
          </a:xfrm>
        </p:spPr>
        <p:txBody>
          <a:bodyPr/>
          <a:lstStyle/>
          <a:p>
            <a:pPr>
              <a:defRPr/>
            </a:pPr>
            <a:r>
              <a:rPr lang="ru-RU" b="1" spc="600" dirty="0" smtClean="0">
                <a:solidFill>
                  <a:srgbClr val="C00000"/>
                </a:solidFill>
              </a:rPr>
              <a:t>   </a:t>
            </a:r>
            <a:endParaRPr lang="ru-RU" b="1" dirty="0"/>
          </a:p>
        </p:txBody>
      </p:sp>
      <p:pic>
        <p:nvPicPr>
          <p:cNvPr id="10" name="Рисунок 9" descr="0-0-0-10051-20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5816" y="5796061"/>
            <a:ext cx="1149086" cy="1224136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2015976" y="2339677"/>
            <a:ext cx="7344816" cy="6647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r>
              <a:rPr lang="ru-RU" sz="2000" b="1" i="1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Подумайте, с каким настроением нужно прочитать его. Почему</a:t>
            </a:r>
            <a:r>
              <a:rPr lang="ru-RU" sz="2000" b="1" i="1" cap="none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?</a:t>
            </a:r>
            <a:endParaRPr lang="ru-RU" sz="2000" b="1" i="1" cap="none" spc="50" dirty="0">
              <a:ln w="1143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63848" y="1619597"/>
            <a:ext cx="8928992" cy="7793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tabLst>
                <a:tab pos="90488" algn="l"/>
              </a:tabLst>
            </a:pPr>
            <a:r>
              <a:rPr lang="ru-RU" sz="2400" b="1" spc="50" dirty="0" smtClean="0">
                <a:ln w="11430"/>
                <a:latin typeface="Times New Roman" pitchFamily="18" charset="0"/>
                <a:cs typeface="Times New Roman" pitchFamily="18" charset="0"/>
              </a:rPr>
              <a:t>4.Прочитайте отрывок из стихотворения К. Чуковского «</a:t>
            </a:r>
            <a:r>
              <a:rPr lang="ru-RU" sz="2400" b="1" spc="50" dirty="0" err="1" smtClean="0">
                <a:ln w="11430"/>
                <a:latin typeface="Times New Roman" pitchFamily="18" charset="0"/>
                <a:cs typeface="Times New Roman" pitchFamily="18" charset="0"/>
              </a:rPr>
              <a:t>Мойдодыр</a:t>
            </a:r>
            <a:r>
              <a:rPr lang="ru-RU" sz="2400" b="1" spc="50" dirty="0" smtClean="0">
                <a:ln w="11430"/>
                <a:latin typeface="Times New Roman" pitchFamily="18" charset="0"/>
                <a:cs typeface="Times New Roman" pitchFamily="18" charset="0"/>
              </a:rPr>
              <a:t>».</a:t>
            </a: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592040" y="2947101"/>
            <a:ext cx="3672408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Да здравствует мыло душистое,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полотенце пушистое,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зубной порошок,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густой гребешок!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Давайте же мыться, плескаться,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Купаться, нырять, кувыркаться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ушате, в корыте, в лохани,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реке, в ручейке, в океане,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в ванне, и в бане,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Всегда и везде -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Вечная слава воде!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 descr="мойдодыр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96496" y="2699717"/>
            <a:ext cx="3071048" cy="42310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150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1800" y="1331565"/>
            <a:ext cx="9217024" cy="378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spc="300" dirty="0" smtClean="0">
                <a:solidFill>
                  <a:srgbClr val="C00000"/>
                </a:solidFill>
                <a:latin typeface="Georgia" pitchFamily="18" charset="0"/>
              </a:rPr>
              <a:t>УМЕЛ ДЕЛО ДЕЛАТЬ, УМЕЙ И ПОЗАБАВИТЬСЯ </a:t>
            </a:r>
            <a:endParaRPr lang="ru-RU" sz="2000" spc="300" dirty="0">
              <a:latin typeface="Georgia" pitchFamily="18" charset="0"/>
            </a:endParaRPr>
          </a:p>
        </p:txBody>
      </p:sp>
      <p:pic>
        <p:nvPicPr>
          <p:cNvPr id="6" name="Picture 4" descr="C:\Documents and Settings\Qwerty\Рабочий стол\Анимация\анимашки к 1 сентября\Новая папка\7dp4xd.jpg"/>
          <p:cNvPicPr>
            <a:picLocks noChangeAspect="1" noChangeArrowheads="1"/>
          </p:cNvPicPr>
          <p:nvPr/>
        </p:nvPicPr>
        <p:blipFill>
          <a:blip r:embed="rId2" cstate="print"/>
          <a:srcRect l="9833" r="8229"/>
          <a:stretch>
            <a:fillRect/>
          </a:stretch>
        </p:blipFill>
        <p:spPr bwMode="auto">
          <a:xfrm>
            <a:off x="287784" y="2123653"/>
            <a:ext cx="1800200" cy="2746276"/>
          </a:xfrm>
          <a:prstGeom prst="rect">
            <a:avLst/>
          </a:prstGeom>
          <a:noFill/>
        </p:spPr>
      </p:pic>
      <p:sp>
        <p:nvSpPr>
          <p:cNvPr id="7" name="Нижний колонтитул 4"/>
          <p:cNvSpPr>
            <a:spLocks noGrp="1"/>
          </p:cNvSpPr>
          <p:nvPr>
            <p:ph type="ftr" idx="11"/>
          </p:nvPr>
        </p:nvSpPr>
        <p:spPr>
          <a:xfrm>
            <a:off x="503808" y="6804173"/>
            <a:ext cx="9289032" cy="519113"/>
          </a:xfrm>
        </p:spPr>
        <p:txBody>
          <a:bodyPr/>
          <a:lstStyle/>
          <a:p>
            <a:pPr>
              <a:defRPr/>
            </a:pPr>
            <a:r>
              <a:rPr lang="ru-RU" b="1" spc="600" dirty="0" smtClean="0">
                <a:solidFill>
                  <a:srgbClr val="C00000"/>
                </a:solidFill>
              </a:rPr>
              <a:t>   </a:t>
            </a:r>
            <a:endParaRPr lang="ru-RU" dirty="0"/>
          </a:p>
        </p:txBody>
      </p:sp>
      <p:pic>
        <p:nvPicPr>
          <p:cNvPr id="10" name="Рисунок 9" descr="0-0-0-10051-20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712720" y="5940077"/>
            <a:ext cx="1081493" cy="1152128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727944" y="1619597"/>
            <a:ext cx="8136904" cy="89383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800" b="1" spc="50" dirty="0" smtClean="0">
                <a:ln w="11430"/>
                <a:latin typeface="Times New Roman" pitchFamily="18" charset="0"/>
                <a:cs typeface="Times New Roman" pitchFamily="18" charset="0"/>
              </a:rPr>
              <a:t>5 Работа над чёткостью речи и правильном интонировании</a:t>
            </a:r>
            <a:r>
              <a:rPr lang="ru-RU" sz="2800" b="1" i="1" spc="50" dirty="0" smtClean="0">
                <a:ln w="11430"/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b="1" i="1" cap="none" spc="50" dirty="0">
              <a:ln w="11430"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32000" y="2555701"/>
            <a:ext cx="5904656" cy="21532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i="1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СКОРОГОВОРКА</a:t>
            </a:r>
          </a:p>
          <a:p>
            <a:pPr algn="just"/>
            <a:r>
              <a:rPr lang="ru-RU" sz="2400" b="1" i="1" spc="50" dirty="0" smtClean="0">
                <a:ln w="1143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Вёз корабль карамель,</a:t>
            </a:r>
          </a:p>
          <a:p>
            <a:pPr algn="just"/>
            <a:r>
              <a:rPr lang="ru-RU" sz="2400" b="1" i="1" spc="50" dirty="0" smtClean="0">
                <a:ln w="1143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Наскочил корабль на мель.</a:t>
            </a:r>
          </a:p>
          <a:p>
            <a:pPr algn="just"/>
            <a:r>
              <a:rPr lang="ru-RU" sz="2400" b="1" i="1" spc="50" dirty="0" smtClean="0">
                <a:ln w="1143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матросы три недели</a:t>
            </a:r>
          </a:p>
          <a:p>
            <a:pPr algn="just"/>
            <a:r>
              <a:rPr lang="ru-RU" sz="2400" b="1" i="1" spc="50" dirty="0" smtClean="0">
                <a:ln w="1143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Карамель на мели ели.</a:t>
            </a:r>
          </a:p>
          <a:p>
            <a:pPr algn="just"/>
            <a:endParaRPr lang="ru-RU" sz="2400" b="1" i="1" cap="none" spc="50" dirty="0">
              <a:ln w="1143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232000" y="4427909"/>
            <a:ext cx="7272808" cy="7793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r>
              <a:rPr lang="ru-RU" sz="2400" b="1" i="1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Расскажи скороговорку. Последние две строчки произноси радостно, восхищённо. </a:t>
            </a:r>
            <a:endParaRPr lang="ru-RU" sz="2400" b="1" i="1" cap="none" spc="50" dirty="0">
              <a:ln w="1143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304008" y="5364013"/>
            <a:ext cx="7272808" cy="7793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just"/>
            <a:r>
              <a:rPr lang="ru-RU" sz="2400" b="1" i="1" spc="50" dirty="0" smtClean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 теперь попробуй произнести последние две строчки с сожалением, ужасом. </a:t>
            </a:r>
            <a:endParaRPr lang="ru-RU" sz="2400" b="1" i="1" cap="none" spc="50" dirty="0">
              <a:ln w="1143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4" descr="C:\Documents and Settings\Qwerty\Рабочий стол\Анимация\анимашки к 1 сентября\Новая папка\7dp4xd.jpg"/>
          <p:cNvPicPr>
            <a:picLocks noChangeAspect="1" noChangeArrowheads="1"/>
          </p:cNvPicPr>
          <p:nvPr/>
        </p:nvPicPr>
        <p:blipFill>
          <a:blip r:embed="rId4" cstate="print"/>
          <a:srcRect l="50837" t="21006" r="-1674" b="38223"/>
          <a:stretch>
            <a:fillRect/>
          </a:stretch>
        </p:blipFill>
        <p:spPr bwMode="auto">
          <a:xfrm>
            <a:off x="6460716" y="2123653"/>
            <a:ext cx="3260118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Классный час</a:t>
            </a:r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   </a:t>
            </a:r>
            <a:endParaRPr lang="ru-RU" dirty="0"/>
          </a:p>
        </p:txBody>
      </p:sp>
      <p:pic>
        <p:nvPicPr>
          <p:cNvPr id="6" name="Picture 4" descr="C:\Users\Роман\Desktop\3 в\DSC0817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280" y="1422383"/>
            <a:ext cx="5929354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C:\Users\Роман\Desktop\3 в\DSC081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1684" y="1422383"/>
            <a:ext cx="4929222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экскурсии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4" name="Picture 4" descr="C:\Users\Роман\Desktop\3 в\DSCN0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280" y="3208333"/>
            <a:ext cx="4714877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Users\Роман\Desktop\3 в\DSCN029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4626" y="3279771"/>
            <a:ext cx="4500594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" name="Picture 1" descr="C:\Users\Роман\Desktop\фото\музей классный час\IMG_08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2" y="1208069"/>
            <a:ext cx="4429156" cy="3357586"/>
          </a:xfrm>
          <a:prstGeom prst="rect">
            <a:avLst/>
          </a:prstGeom>
          <a:noFill/>
        </p:spPr>
      </p:pic>
      <p:pic>
        <p:nvPicPr>
          <p:cNvPr id="4098" name="Picture 2" descr="C:\Users\Роман\Desktop\фото\музей классный час\IMG_088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18" y="1136631"/>
            <a:ext cx="4572032" cy="3357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Праздники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4" name="Picture 11" descr="C:\Users\Роман\Desktop\3 в\фото000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5404" y="1422383"/>
            <a:ext cx="4857750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3" descr="C:\Users\Роман\Desktop\3 в\DSC0757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4626" y="1422383"/>
            <a:ext cx="4572032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" name="Picture 1" descr="C:\Users\Роман\Desktop\3 в\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68544" y="3851275"/>
            <a:ext cx="4857784" cy="33602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Экологический праздник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31748" name="Picture 4" descr="C:\Users\Роман\Pictures\2018-01-24 январь\январь 54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1552" y="1279507"/>
            <a:ext cx="3643338" cy="4708531"/>
          </a:xfrm>
          <a:prstGeom prst="rect">
            <a:avLst/>
          </a:prstGeom>
          <a:noFill/>
        </p:spPr>
      </p:pic>
      <p:pic>
        <p:nvPicPr>
          <p:cNvPr id="31749" name="Picture 5" descr="C:\Users\Роман\Pictures\2018-01-24 январь\январь 54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69072" y="2565391"/>
            <a:ext cx="3334944" cy="4572032"/>
          </a:xfrm>
          <a:prstGeom prst="rect">
            <a:avLst/>
          </a:prstGeom>
          <a:noFill/>
        </p:spPr>
      </p:pic>
      <p:pic>
        <p:nvPicPr>
          <p:cNvPr id="31750" name="Picture 6" descr="C:\Users\Роман\Pictures\2018-01-24 январь\январь 54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5404" y="2636829"/>
            <a:ext cx="3571900" cy="4286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Интеллектуальные марафоны</a:t>
            </a:r>
            <a:endParaRPr lang="ru-RU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half" idx="2"/>
          </p:nvPr>
        </p:nvSpPr>
        <p:spPr>
          <a:xfrm>
            <a:off x="504825" y="1922449"/>
            <a:ext cx="3316288" cy="4830776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dirty="0" smtClean="0"/>
              <a:t> </a:t>
            </a:r>
            <a:r>
              <a:rPr lang="ru-RU" sz="2000" dirty="0" smtClean="0"/>
              <a:t>Региональный интеллектуальный марафон младших школьников «Игры разума»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Интеллектуальный марафон «Любознательный бобренок»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smtClean="0"/>
              <a:t>Всероссийский дистанционный марафон «Муравейник»</a:t>
            </a:r>
            <a:endParaRPr lang="ru-RU" sz="200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100806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34" name="rectole0000000000"/>
          <p:cNvGraphicFramePr>
            <a:graphicFrameLocks noChangeAspect="1"/>
          </p:cNvGraphicFramePr>
          <p:nvPr/>
        </p:nvGraphicFramePr>
        <p:xfrm>
          <a:off x="3968742" y="1350945"/>
          <a:ext cx="2643206" cy="3929090"/>
        </p:xfrm>
        <a:graphic>
          <a:graphicData uri="http://schemas.openxmlformats.org/presentationml/2006/ole">
            <p:oleObj spid="_x0000_s1034" name="Изображение" r:id="rId3" imgW="0" imgH="0" progId="StaticMetafile">
              <p:embed/>
            </p:oleObj>
          </a:graphicData>
        </a:graphic>
      </p:graphicFrame>
      <p:pic>
        <p:nvPicPr>
          <p:cNvPr id="19" name="Содержимое 18"/>
          <p:cNvPicPr>
            <a:picLocks noGrp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468940" y="3279771"/>
            <a:ext cx="2514076" cy="3379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0"/>
            <a:ext cx="1008062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36" name="rectole0000000000"/>
          <p:cNvGraphicFramePr>
            <a:graphicFrameLocks noChangeAspect="1"/>
          </p:cNvGraphicFramePr>
          <p:nvPr/>
        </p:nvGraphicFramePr>
        <p:xfrm>
          <a:off x="6969138" y="1350945"/>
          <a:ext cx="2714644" cy="3929090"/>
        </p:xfrm>
        <a:graphic>
          <a:graphicData uri="http://schemas.openxmlformats.org/presentationml/2006/ole">
            <p:oleObj spid="_x0000_s1036" name="Изображение" r:id="rId5" imgW="0" imgH="0" progId="StaticMetafile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r>
              <a:rPr lang="ru-RU" dirty="0" smtClean="0"/>
              <a:t>Познание подобно морю: тот, кто барахтается и плещется на поверхности, всегда больше шумит и потому привлекает к себе больше внимания, чем искатель жемчуга, без лишнего шума проникающий в поисках сокровищ до самого дна неизведанных глубин.</a:t>
            </a:r>
            <a:br>
              <a:rPr lang="ru-RU" dirty="0" smtClean="0"/>
            </a:br>
            <a:r>
              <a:rPr lang="ru-RU" dirty="0" smtClean="0"/>
              <a:t>В. </a:t>
            </a:r>
            <a:r>
              <a:rPr lang="ru-RU" dirty="0" err="1" smtClean="0"/>
              <a:t>Ирвинг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Тема Office">
      <a:majorFont>
        <a:latin typeface="Arial"/>
        <a:ea typeface="MS Gothic"/>
        <a:cs typeface=""/>
      </a:majorFont>
      <a:minorFont>
        <a:latin typeface="Arial"/>
        <a:ea typeface="MS Gothic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S Gothic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S Gothic" charset="-128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861</TotalTime>
  <Words>502</Words>
  <Application>Microsoft Office PowerPoint</Application>
  <PresentationFormat>Произвольный</PresentationFormat>
  <Paragraphs>94</Paragraphs>
  <Slides>18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Тема Office</vt:lpstr>
      <vt:lpstr>Изображение</vt:lpstr>
      <vt:lpstr>Формирование познавательных интересов во внеурочной деятельности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Классный час</vt:lpstr>
      <vt:lpstr>экскурсии</vt:lpstr>
      <vt:lpstr>Праздники</vt:lpstr>
      <vt:lpstr>Экологический праздник</vt:lpstr>
      <vt:lpstr>Интеллектуальные марафоны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Роман</cp:lastModifiedBy>
  <cp:revision>55</cp:revision>
  <cp:lastPrinted>1601-01-01T00:00:00Z</cp:lastPrinted>
  <dcterms:created xsi:type="dcterms:W3CDTF">2010-10-27T05:18:47Z</dcterms:created>
  <dcterms:modified xsi:type="dcterms:W3CDTF">2018-03-26T15:26:32Z</dcterms:modified>
</cp:coreProperties>
</file>