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4" r:id="rId3"/>
    <p:sldId id="265" r:id="rId4"/>
    <p:sldId id="256" r:id="rId5"/>
    <p:sldId id="257" r:id="rId6"/>
    <p:sldId id="258" r:id="rId7"/>
    <p:sldId id="261" r:id="rId8"/>
    <p:sldId id="259" r:id="rId9"/>
    <p:sldId id="266" r:id="rId10"/>
    <p:sldId id="263" r:id="rId11"/>
    <p:sldId id="262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26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0ECDA-9D44-4E9B-A5AA-5F30F5B73D0D}" type="datetimeFigureOut">
              <a:rPr lang="ru-RU" smtClean="0"/>
              <a:t>01.10.2018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70502-11FC-4D69-9FCE-AE4D046C9D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0ECDA-9D44-4E9B-A5AA-5F30F5B73D0D}" type="datetimeFigureOut">
              <a:rPr lang="ru-RU" smtClean="0"/>
              <a:t>01.10.2018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70502-11FC-4D69-9FCE-AE4D046C9D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0ECDA-9D44-4E9B-A5AA-5F30F5B73D0D}" type="datetimeFigureOut">
              <a:rPr lang="ru-RU" smtClean="0"/>
              <a:t>01.10.2018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70502-11FC-4D69-9FCE-AE4D046C9D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0ECDA-9D44-4E9B-A5AA-5F30F5B73D0D}" type="datetimeFigureOut">
              <a:rPr lang="ru-RU" smtClean="0"/>
              <a:t>01.10.2018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70502-11FC-4D69-9FCE-AE4D046C9D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0ECDA-9D44-4E9B-A5AA-5F30F5B73D0D}" type="datetimeFigureOut">
              <a:rPr lang="ru-RU" smtClean="0"/>
              <a:t>01.10.2018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70502-11FC-4D69-9FCE-AE4D046C9D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0ECDA-9D44-4E9B-A5AA-5F30F5B73D0D}" type="datetimeFigureOut">
              <a:rPr lang="ru-RU" smtClean="0"/>
              <a:t>01.10.2018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70502-11FC-4D69-9FCE-AE4D046C9D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0ECDA-9D44-4E9B-A5AA-5F30F5B73D0D}" type="datetimeFigureOut">
              <a:rPr lang="ru-RU" smtClean="0"/>
              <a:t>01.10.2018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70502-11FC-4D69-9FCE-AE4D046C9D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0ECDA-9D44-4E9B-A5AA-5F30F5B73D0D}" type="datetimeFigureOut">
              <a:rPr lang="ru-RU" smtClean="0"/>
              <a:t>01.10.2018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70502-11FC-4D69-9FCE-AE4D046C9D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0ECDA-9D44-4E9B-A5AA-5F30F5B73D0D}" type="datetimeFigureOut">
              <a:rPr lang="ru-RU" smtClean="0"/>
              <a:t>01.10.2018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70502-11FC-4D69-9FCE-AE4D046C9D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0ECDA-9D44-4E9B-A5AA-5F30F5B73D0D}" type="datetimeFigureOut">
              <a:rPr lang="ru-RU" smtClean="0"/>
              <a:t>01.10.2018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70502-11FC-4D69-9FCE-AE4D046C9D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0ECDA-9D44-4E9B-A5AA-5F30F5B73D0D}" type="datetimeFigureOut">
              <a:rPr lang="ru-RU" smtClean="0"/>
              <a:t>01.10.2018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70502-11FC-4D69-9FCE-AE4D046C9D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56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90ECDA-9D44-4E9B-A5AA-5F30F5B73D0D}" type="datetimeFigureOut">
              <a:rPr lang="ru-RU" smtClean="0"/>
              <a:t>01.10.2018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A70502-11FC-4D69-9FCE-AE4D046C9DA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prstGeom prst="horizontalScroll">
            <a:avLst/>
          </a:prstGeom>
          <a:solidFill>
            <a:schemeClr val="accent3">
              <a:lumMod val="40000"/>
              <a:lumOff val="60000"/>
            </a:schemeClr>
          </a:solidFill>
          <a:ln w="57150">
            <a:solidFill>
              <a:srgbClr val="00B050"/>
            </a:solidFill>
          </a:ln>
        </p:spPr>
        <p:txBody>
          <a:bodyPr/>
          <a:lstStyle/>
          <a:p>
            <a:r>
              <a:rPr lang="ru-RU" b="1" dirty="0" smtClean="0">
                <a:ln w="19050">
                  <a:solidFill>
                    <a:srgbClr val="00B050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ТЕМА УРОКА</a:t>
            </a:r>
            <a:endParaRPr lang="ru-RU" dirty="0">
              <a:ln w="19050">
                <a:solidFill>
                  <a:srgbClr val="00B050"/>
                </a:solidFill>
                <a:prstDash val="solid"/>
              </a:ln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9712" y="1628800"/>
            <a:ext cx="8229600" cy="4093915"/>
          </a:xfrm>
          <a:prstGeom prst="roundRect">
            <a:avLst/>
          </a:prstGeom>
          <a:ln w="57150">
            <a:solidFill>
              <a:srgbClr val="00B050"/>
            </a:solidFill>
          </a:ln>
        </p:spPr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buNone/>
            </a:pPr>
            <a:endParaRPr lang="ru-RU" sz="4800" b="1" dirty="0" smtClean="0">
              <a:ln/>
              <a:solidFill>
                <a:schemeClr val="accent3"/>
              </a:solidFill>
            </a:endParaRPr>
          </a:p>
          <a:p>
            <a:pPr algn="ctr">
              <a:buNone/>
            </a:pPr>
            <a:r>
              <a:rPr lang="ru-RU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ТОЧНЫЕ и ПРИБЛИЖЁННЫЕ </a:t>
            </a:r>
          </a:p>
          <a:p>
            <a:pPr algn="ctr">
              <a:buNone/>
            </a:pPr>
            <a:r>
              <a:rPr lang="ru-RU" sz="5400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ЗНАЧЕНИЯ величин</a:t>
            </a:r>
          </a:p>
          <a:p>
            <a:pPr algn="ctr">
              <a:buNone/>
            </a:pPr>
            <a:endParaRPr lang="ru-RU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7584" y="6093296"/>
            <a:ext cx="770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Автор: </a:t>
            </a:r>
            <a:r>
              <a:rPr lang="ru-RU" b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Давидова</a:t>
            </a:r>
            <a:r>
              <a:rPr lang="ru-R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Е. Н. МБОУ «Лицей №16, Г, Волгодонска</a:t>
            </a:r>
          </a:p>
          <a:p>
            <a:endParaRPr lang="ru-RU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908720"/>
            <a:ext cx="7990656" cy="4536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 w="57150">
            <a:solidFill>
              <a:srgbClr val="0070C0"/>
            </a:solidFill>
          </a:ln>
        </p:spPr>
        <p:txBody>
          <a:bodyPr>
            <a:normAutofit lnSpcReduction="10000"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ru-RU" b="1" cap="all" dirty="0" smtClean="0">
                <a:ln/>
                <a:solidFill>
                  <a:srgbClr val="7030A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ЦЕЛИ:</a:t>
            </a:r>
          </a:p>
          <a:p>
            <a:pPr>
              <a:buFont typeface="Wingdings" pitchFamily="2" charset="2"/>
              <a:buChar char="q"/>
            </a:pPr>
            <a:r>
              <a:rPr lang="ru-RU" b="1" cap="all" dirty="0">
                <a:ln/>
                <a:solidFill>
                  <a:srgbClr val="7030A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ru-RU" b="1" cap="all" dirty="0" smtClean="0">
                <a:ln/>
                <a:solidFill>
                  <a:srgbClr val="7030A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обобщить имеющиеся знания;</a:t>
            </a:r>
          </a:p>
          <a:p>
            <a:pPr>
              <a:buFont typeface="Wingdings" pitchFamily="2" charset="2"/>
              <a:buChar char="q"/>
            </a:pPr>
            <a:r>
              <a:rPr lang="ru-RU" b="1" cap="all" dirty="0">
                <a:ln/>
                <a:solidFill>
                  <a:srgbClr val="7030A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ru-RU" b="1" cap="all" dirty="0" smtClean="0">
                <a:ln/>
                <a:solidFill>
                  <a:srgbClr val="7030A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продолжить учиться округлять числа и находить приближённые значения величин;</a:t>
            </a:r>
          </a:p>
          <a:p>
            <a:pPr>
              <a:buFont typeface="Wingdings" pitchFamily="2" charset="2"/>
              <a:buChar char="q"/>
            </a:pPr>
            <a:r>
              <a:rPr lang="ru-RU" b="1" cap="all" dirty="0">
                <a:ln/>
                <a:solidFill>
                  <a:srgbClr val="7030A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ru-RU" b="1" cap="all" dirty="0" smtClean="0">
                <a:ln/>
                <a:solidFill>
                  <a:srgbClr val="7030A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сопоставлять математические модели задач на процессы движения</a:t>
            </a:r>
          </a:p>
          <a:p>
            <a:endParaRPr lang="ru-RU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1370087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prstGeom prst="flowChartPunchedTape">
            <a:avLst/>
          </a:prstGeom>
          <a:solidFill>
            <a:schemeClr val="accent5">
              <a:lumMod val="40000"/>
              <a:lumOff val="60000"/>
            </a:schemeClr>
          </a:solidFill>
          <a:ln w="57150">
            <a:solidFill>
              <a:srgbClr val="7030A0"/>
            </a:solidFill>
          </a:ln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7030A0"/>
                </a:solidFill>
              </a:rPr>
              <a:t>ЗАПИШИ ЧИСЛА</a:t>
            </a:r>
            <a:endParaRPr lang="ru-RU" b="1" i="1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179512" y="1844824"/>
            <a:ext cx="8784976" cy="4104456"/>
          </a:xfrm>
        </p:spPr>
        <p:txBody>
          <a:bodyPr>
            <a:normAutofit fontScale="92500"/>
          </a:bodyPr>
          <a:lstStyle/>
          <a:p>
            <a:pPr marL="0" indent="0" algn="just">
              <a:buFont typeface="Wingdings" pitchFamily="2" charset="2"/>
              <a:buChar char="Ø"/>
            </a:pPr>
            <a:r>
              <a:rPr lang="ru-RU" sz="4000" b="1" i="1" dirty="0" smtClean="0">
                <a:solidFill>
                  <a:srgbClr val="7030A0"/>
                </a:solidFill>
              </a:rPr>
              <a:t> 8 ед. класса миллионов, 700 ед.</a:t>
            </a:r>
          </a:p>
          <a:p>
            <a:pPr marL="0" indent="0" algn="just">
              <a:buNone/>
            </a:pPr>
            <a:r>
              <a:rPr lang="ru-RU" sz="4000" b="1" i="1" dirty="0" smtClean="0">
                <a:solidFill>
                  <a:srgbClr val="7030A0"/>
                </a:solidFill>
              </a:rPr>
              <a:t>   класса тысяч и 5 ед. класса единиц;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ru-RU" sz="4000" b="1" i="1" dirty="0" smtClean="0">
                <a:solidFill>
                  <a:srgbClr val="7030A0"/>
                </a:solidFill>
              </a:rPr>
              <a:t> 100 ед. класса миллионов и 100 ед.</a:t>
            </a:r>
          </a:p>
          <a:p>
            <a:pPr marL="0" indent="0" algn="just">
              <a:buNone/>
            </a:pPr>
            <a:r>
              <a:rPr lang="ru-RU" sz="4000" b="1" i="1" dirty="0" smtClean="0">
                <a:solidFill>
                  <a:srgbClr val="7030A0"/>
                </a:solidFill>
              </a:rPr>
              <a:t>    класса тысяч;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ru-RU" sz="4000" b="1" i="1" dirty="0" smtClean="0">
                <a:solidFill>
                  <a:srgbClr val="7030A0"/>
                </a:solidFill>
              </a:rPr>
              <a:t> 4 сотни тыс., 5 десятков;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ru-RU" sz="4000" b="1" i="1" dirty="0" smtClean="0">
                <a:solidFill>
                  <a:srgbClr val="7030A0"/>
                </a:solidFill>
              </a:rPr>
              <a:t> 7 </a:t>
            </a:r>
            <a:r>
              <a:rPr lang="ru-RU" sz="4000" b="1" i="1" dirty="0" err="1" smtClean="0">
                <a:solidFill>
                  <a:srgbClr val="7030A0"/>
                </a:solidFill>
              </a:rPr>
              <a:t>дес</a:t>
            </a:r>
            <a:r>
              <a:rPr lang="ru-RU" sz="4000" b="1" i="1" dirty="0" smtClean="0">
                <a:solidFill>
                  <a:srgbClr val="7030A0"/>
                </a:solidFill>
              </a:rPr>
              <a:t>. тысяч, 4 ед. тысяч, 1 единица</a:t>
            </a:r>
          </a:p>
          <a:p>
            <a:pPr marL="0" indent="0">
              <a:buNone/>
            </a:pPr>
            <a:endParaRPr lang="ru-RU" sz="4000" b="1" i="1" dirty="0">
              <a:solidFill>
                <a:srgbClr val="7030A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3674037"/>
      </p:ext>
    </p:extLst>
  </p:cSld>
  <p:clrMapOvr>
    <a:masterClrMapping/>
  </p:clrMapOvr>
  <p:transition advTm="21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260648"/>
            <a:ext cx="8352928" cy="1368152"/>
          </a:xfrm>
          <a:prstGeom prst="horizontalScroll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00B050"/>
            </a:solidFill>
          </a:ln>
        </p:spPr>
        <p:txBody>
          <a:bodyPr/>
          <a:lstStyle/>
          <a:p>
            <a:r>
              <a:rPr lang="ru-RU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ПРОБЛЕМНАЯ СИТУАЦИЯ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1772816"/>
            <a:ext cx="8712968" cy="4680520"/>
          </a:xfrm>
        </p:spPr>
        <p:txBody>
          <a:bodyPr>
            <a:normAutofit lnSpcReduction="10000"/>
          </a:bodyPr>
          <a:lstStyle/>
          <a:p>
            <a:pPr algn="l"/>
            <a:r>
              <a:rPr lang="ru-RU" sz="3600" b="1" i="1" dirty="0" smtClean="0">
                <a:solidFill>
                  <a:schemeClr val="accent6">
                    <a:lumMod val="75000"/>
                  </a:schemeClr>
                </a:solidFill>
              </a:rPr>
              <a:t>1. Население Франции: 58.000.000 человек</a:t>
            </a:r>
          </a:p>
          <a:p>
            <a:pPr algn="l"/>
            <a:r>
              <a:rPr lang="ru-RU" sz="3600" b="1" i="1" dirty="0" smtClean="0">
                <a:solidFill>
                  <a:schemeClr val="accent6">
                    <a:lumMod val="75000"/>
                  </a:schemeClr>
                </a:solidFill>
              </a:rPr>
              <a:t>2. В России живёт 148.000.000 человек</a:t>
            </a:r>
          </a:p>
          <a:p>
            <a:pPr algn="l"/>
            <a:r>
              <a:rPr lang="ru-RU" sz="3600" b="1" i="1" dirty="0" smtClean="0">
                <a:solidFill>
                  <a:schemeClr val="accent6">
                    <a:lumMod val="75000"/>
                  </a:schemeClr>
                </a:solidFill>
              </a:rPr>
              <a:t>3. Радиус Земли 6.400 км</a:t>
            </a:r>
          </a:p>
          <a:p>
            <a:pPr algn="l"/>
            <a:r>
              <a:rPr lang="ru-RU" sz="3600" b="1" i="1" dirty="0" smtClean="0">
                <a:solidFill>
                  <a:schemeClr val="accent6">
                    <a:lumMod val="75000"/>
                  </a:schemeClr>
                </a:solidFill>
              </a:rPr>
              <a:t>4. Расстояние от Земли до Венеры 39.000.000 км</a:t>
            </a:r>
          </a:p>
          <a:p>
            <a:pPr algn="l"/>
            <a:r>
              <a:rPr lang="ru-RU" sz="3600" b="1" i="1" dirty="0" smtClean="0">
                <a:solidFill>
                  <a:srgbClr val="00B050"/>
                </a:solidFill>
              </a:rPr>
              <a:t>- Что общего у всех этих чисел?</a:t>
            </a:r>
          </a:p>
          <a:p>
            <a:pPr algn="l"/>
            <a:r>
              <a:rPr lang="ru-RU" sz="3600" b="1" i="1" dirty="0" smtClean="0">
                <a:solidFill>
                  <a:srgbClr val="00B050"/>
                </a:solidFill>
              </a:rPr>
              <a:t>- Можно ли значения этих величин </a:t>
            </a:r>
            <a:r>
              <a:rPr lang="ru-RU" sz="3600" b="1" i="1" dirty="0" err="1" smtClean="0">
                <a:solidFill>
                  <a:srgbClr val="00B050"/>
                </a:solidFill>
              </a:rPr>
              <a:t>счи-тать</a:t>
            </a:r>
            <a:r>
              <a:rPr lang="ru-RU" sz="3600" b="1" i="1" dirty="0" smtClean="0">
                <a:solidFill>
                  <a:srgbClr val="00B050"/>
                </a:solidFill>
              </a:rPr>
              <a:t> точными?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prstGeom prst="horizontalScroll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00B050"/>
            </a:solidFill>
          </a:ln>
        </p:spPr>
        <p:txBody>
          <a:bodyPr>
            <a:noAutofit/>
          </a:bodyPr>
          <a:lstStyle/>
          <a:p>
            <a:r>
              <a:rPr lang="ru-RU" sz="5400" b="1" i="1" dirty="0" smtClean="0">
                <a:solidFill>
                  <a:srgbClr val="C00000"/>
                </a:solidFill>
                <a:latin typeface="Monotype Corsiva" pitchFamily="66" charset="0"/>
              </a:rPr>
              <a:t>ЭТО ВАЖНО</a:t>
            </a:r>
            <a:endParaRPr lang="ru-RU" sz="5400" b="1" i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b="1" i="1" dirty="0" smtClean="0">
                <a:solidFill>
                  <a:srgbClr val="00B050"/>
                </a:solidFill>
              </a:rPr>
              <a:t>		</a:t>
            </a:r>
            <a:r>
              <a:rPr lang="ru-RU" sz="3600" b="1" i="1" dirty="0" smtClean="0">
                <a:solidFill>
                  <a:srgbClr val="00B050"/>
                </a:solidFill>
                <a:latin typeface="Monotype Corsiva" pitchFamily="66" charset="0"/>
              </a:rPr>
              <a:t>Иногда точное значение величины назвать невозможно, поэтому это число называют приближённо.</a:t>
            </a:r>
          </a:p>
          <a:p>
            <a:pPr algn="just">
              <a:buNone/>
            </a:pPr>
            <a:r>
              <a:rPr lang="ru-RU" sz="3600" b="1" i="1" dirty="0">
                <a:solidFill>
                  <a:srgbClr val="00B050"/>
                </a:solidFill>
                <a:latin typeface="Monotype Corsiva" pitchFamily="66" charset="0"/>
              </a:rPr>
              <a:t>	</a:t>
            </a:r>
            <a:r>
              <a:rPr lang="ru-RU" sz="3600" b="1" i="1" dirty="0" smtClean="0">
                <a:solidFill>
                  <a:srgbClr val="00B050"/>
                </a:solidFill>
                <a:latin typeface="Monotype Corsiva" pitchFamily="66" charset="0"/>
              </a:rPr>
              <a:t>	Иногда точные данные не важны. Большие расстояния, населения городов, площади океанов и материков измеряют приближёнными величинами.</a:t>
            </a:r>
            <a:endParaRPr lang="ru-RU" sz="3600" b="1" i="1" dirty="0">
              <a:solidFill>
                <a:srgbClr val="00B05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prstGeom prst="horizontalScroll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00B050"/>
            </a:solidFill>
          </a:ln>
        </p:spPr>
        <p:txBody>
          <a:bodyPr/>
          <a:lstStyle/>
          <a:p>
            <a:r>
              <a:rPr lang="ru-RU" b="1" i="1" dirty="0" smtClean="0">
                <a:ln w="19050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</a:rPr>
              <a:t>Учимся округлять:</a:t>
            </a:r>
            <a:endParaRPr lang="ru-RU" i="1" dirty="0">
              <a:ln w="19050">
                <a:solidFill>
                  <a:srgbClr val="C00000"/>
                </a:solidFill>
                <a:prstDash val="solid"/>
              </a:ln>
              <a:solidFill>
                <a:srgbClr val="C00000"/>
              </a:solidFill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447484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4800" b="1" i="1" dirty="0" smtClean="0">
                <a:solidFill>
                  <a:srgbClr val="C00000"/>
                </a:solidFill>
              </a:rPr>
              <a:t>                  354</a:t>
            </a:r>
            <a:r>
              <a:rPr lang="ru-RU" sz="4800" b="1" i="1" u="sng" dirty="0" smtClean="0">
                <a:solidFill>
                  <a:srgbClr val="C00000"/>
                </a:solidFill>
              </a:rPr>
              <a:t>2</a:t>
            </a:r>
            <a:r>
              <a:rPr lang="ru-RU" sz="4800" b="1" i="1" dirty="0" smtClean="0">
                <a:solidFill>
                  <a:srgbClr val="C00000"/>
                </a:solidFill>
              </a:rPr>
              <a:t> ≈   </a:t>
            </a:r>
          </a:p>
          <a:p>
            <a:pPr>
              <a:buNone/>
            </a:pPr>
            <a:r>
              <a:rPr lang="ru-RU" sz="4800" b="1" i="1" dirty="0">
                <a:solidFill>
                  <a:srgbClr val="C00000"/>
                </a:solidFill>
              </a:rPr>
              <a:t> </a:t>
            </a:r>
            <a:r>
              <a:rPr lang="ru-RU" sz="4800" b="1" i="1" dirty="0" smtClean="0">
                <a:solidFill>
                  <a:srgbClr val="C00000"/>
                </a:solidFill>
              </a:rPr>
              <a:t>                 354</a:t>
            </a:r>
            <a:r>
              <a:rPr lang="ru-RU" sz="4800" b="1" i="1" u="sng" dirty="0" smtClean="0">
                <a:solidFill>
                  <a:srgbClr val="C00000"/>
                </a:solidFill>
              </a:rPr>
              <a:t>5</a:t>
            </a:r>
            <a:r>
              <a:rPr lang="ru-RU" sz="4800" b="1" i="1" dirty="0" smtClean="0">
                <a:solidFill>
                  <a:srgbClr val="C00000"/>
                </a:solidFill>
              </a:rPr>
              <a:t> ≈</a:t>
            </a:r>
          </a:p>
          <a:p>
            <a:pPr>
              <a:buNone/>
            </a:pPr>
            <a:r>
              <a:rPr lang="ru-RU" sz="4800" b="1" i="1" dirty="0">
                <a:solidFill>
                  <a:srgbClr val="C00000"/>
                </a:solidFill>
              </a:rPr>
              <a:t> </a:t>
            </a:r>
            <a:r>
              <a:rPr lang="ru-RU" sz="4800" b="1" i="1" dirty="0" smtClean="0">
                <a:solidFill>
                  <a:srgbClr val="C00000"/>
                </a:solidFill>
              </a:rPr>
              <a:t>                 35</a:t>
            </a:r>
            <a:r>
              <a:rPr lang="ru-RU" sz="4800" b="1" i="1" u="sng" dirty="0" smtClean="0">
                <a:solidFill>
                  <a:srgbClr val="C00000"/>
                </a:solidFill>
              </a:rPr>
              <a:t>42</a:t>
            </a:r>
            <a:r>
              <a:rPr lang="ru-RU" sz="4800" b="1" i="1" dirty="0" smtClean="0">
                <a:solidFill>
                  <a:srgbClr val="C00000"/>
                </a:solidFill>
              </a:rPr>
              <a:t> ≈</a:t>
            </a:r>
          </a:p>
          <a:p>
            <a:pPr>
              <a:buNone/>
            </a:pPr>
            <a:r>
              <a:rPr lang="ru-RU" sz="4800" b="1" i="1" dirty="0" smtClean="0">
                <a:solidFill>
                  <a:srgbClr val="C00000"/>
                </a:solidFill>
              </a:rPr>
              <a:t>                  35</a:t>
            </a:r>
            <a:r>
              <a:rPr lang="ru-RU" sz="4800" b="1" i="1" u="sng" dirty="0" smtClean="0">
                <a:solidFill>
                  <a:srgbClr val="C00000"/>
                </a:solidFill>
              </a:rPr>
              <a:t>65 </a:t>
            </a:r>
            <a:r>
              <a:rPr lang="ru-RU" sz="4800" b="1" i="1" dirty="0" smtClean="0">
                <a:solidFill>
                  <a:srgbClr val="C00000"/>
                </a:solidFill>
              </a:rPr>
              <a:t>≈</a:t>
            </a:r>
          </a:p>
          <a:p>
            <a:pPr>
              <a:buNone/>
            </a:pPr>
            <a:r>
              <a:rPr lang="ru-RU" sz="4800" b="1" i="1" dirty="0">
                <a:solidFill>
                  <a:srgbClr val="C00000"/>
                </a:solidFill>
              </a:rPr>
              <a:t> </a:t>
            </a:r>
            <a:r>
              <a:rPr lang="ru-RU" sz="4800" b="1" i="1" dirty="0" smtClean="0">
                <a:solidFill>
                  <a:srgbClr val="C00000"/>
                </a:solidFill>
              </a:rPr>
              <a:t>                 570</a:t>
            </a:r>
            <a:r>
              <a:rPr lang="ru-RU" sz="4800" b="1" i="1" u="sng" dirty="0" smtClean="0">
                <a:solidFill>
                  <a:srgbClr val="C00000"/>
                </a:solidFill>
              </a:rPr>
              <a:t>4</a:t>
            </a:r>
            <a:r>
              <a:rPr lang="ru-RU" sz="4800" b="1" i="1" dirty="0" smtClean="0">
                <a:solidFill>
                  <a:srgbClr val="C00000"/>
                </a:solidFill>
              </a:rPr>
              <a:t> ≈</a:t>
            </a:r>
            <a:endParaRPr lang="ru-RU" sz="4800" b="1" i="1" dirty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32040" y="1556792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i="1" dirty="0" smtClean="0">
                <a:solidFill>
                  <a:srgbClr val="C00000"/>
                </a:solidFill>
              </a:rPr>
              <a:t>3540</a:t>
            </a:r>
            <a:endParaRPr lang="ru-RU" sz="4800" b="1" i="1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32040" y="2492896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i="1" dirty="0" smtClean="0">
                <a:solidFill>
                  <a:srgbClr val="C00000"/>
                </a:solidFill>
              </a:rPr>
              <a:t>3550</a:t>
            </a:r>
            <a:endParaRPr lang="ru-RU" sz="4800" b="1" i="1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932040" y="3429000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i="1" dirty="0" smtClean="0">
                <a:solidFill>
                  <a:srgbClr val="C00000"/>
                </a:solidFill>
              </a:rPr>
              <a:t>3500</a:t>
            </a:r>
            <a:endParaRPr lang="ru-RU" sz="4800" b="1" i="1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60032" y="4293096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i="1" dirty="0" smtClean="0">
                <a:solidFill>
                  <a:srgbClr val="C00000"/>
                </a:solidFill>
              </a:rPr>
              <a:t>3600</a:t>
            </a:r>
            <a:endParaRPr lang="ru-RU" sz="4800" b="1" i="1" dirty="0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860032" y="5085184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i="1" dirty="0" smtClean="0">
                <a:solidFill>
                  <a:srgbClr val="C00000"/>
                </a:solidFill>
              </a:rPr>
              <a:t>5700</a:t>
            </a:r>
            <a:endParaRPr lang="ru-RU" sz="4800" b="1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7956376" y="3717032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Arial Black" pitchFamily="34" charset="0"/>
              </a:rPr>
              <a:t>НЕТ</a:t>
            </a:r>
            <a:endParaRPr lang="ru-RU" sz="2000" b="1" dirty="0">
              <a:latin typeface="Arial Black" pitchFamily="34" charset="0"/>
            </a:endParaRPr>
          </a:p>
        </p:txBody>
      </p:sp>
      <p:grpSp>
        <p:nvGrpSpPr>
          <p:cNvPr id="23" name="Группа 22"/>
          <p:cNvGrpSpPr/>
          <p:nvPr/>
        </p:nvGrpSpPr>
        <p:grpSpPr>
          <a:xfrm>
            <a:off x="323528" y="476672"/>
            <a:ext cx="8532440" cy="6048672"/>
            <a:chOff x="323528" y="476672"/>
            <a:chExt cx="8532440" cy="6048672"/>
          </a:xfrm>
        </p:grpSpPr>
        <p:sp>
          <p:nvSpPr>
            <p:cNvPr id="10" name="Блок-схема: решение 9"/>
            <p:cNvSpPr/>
            <p:nvPr/>
          </p:nvSpPr>
          <p:spPr>
            <a:xfrm>
              <a:off x="1043608" y="3501008"/>
              <a:ext cx="7560840" cy="1440160"/>
            </a:xfrm>
            <a:prstGeom prst="flowChartDecisi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16" name="Группа 15"/>
            <p:cNvGrpSpPr/>
            <p:nvPr/>
          </p:nvGrpSpPr>
          <p:grpSpPr>
            <a:xfrm>
              <a:off x="1187624" y="476672"/>
              <a:ext cx="7200800" cy="3024336"/>
              <a:chOff x="1187624" y="476672"/>
              <a:chExt cx="7200800" cy="3024336"/>
            </a:xfrm>
          </p:grpSpPr>
          <p:grpSp>
            <p:nvGrpSpPr>
              <p:cNvPr id="15" name="Группа 14"/>
              <p:cNvGrpSpPr/>
              <p:nvPr/>
            </p:nvGrpSpPr>
            <p:grpSpPr>
              <a:xfrm>
                <a:off x="3059832" y="476672"/>
                <a:ext cx="3384376" cy="769441"/>
                <a:chOff x="3059832" y="476672"/>
                <a:chExt cx="3384376" cy="769441"/>
              </a:xfrm>
            </p:grpSpPr>
            <p:sp>
              <p:nvSpPr>
                <p:cNvPr id="5" name="Скругленный прямоугольник 4"/>
                <p:cNvSpPr/>
                <p:nvPr/>
              </p:nvSpPr>
              <p:spPr>
                <a:xfrm>
                  <a:off x="3275856" y="476672"/>
                  <a:ext cx="3168352" cy="720080"/>
                </a:xfrm>
                <a:prstGeom prst="round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6" name="TextBox 5"/>
                <p:cNvSpPr txBox="1"/>
                <p:nvPr/>
              </p:nvSpPr>
              <p:spPr>
                <a:xfrm>
                  <a:off x="3059832" y="476672"/>
                  <a:ext cx="3096344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ru-RU" sz="4400" b="1" i="1" dirty="0" smtClean="0">
                      <a:solidFill>
                        <a:schemeClr val="bg1"/>
                      </a:solidFill>
                    </a:rPr>
                    <a:t>НАЧАЛО</a:t>
                  </a:r>
                  <a:endParaRPr lang="ru-RU" sz="4400" b="1" i="1" dirty="0">
                    <a:solidFill>
                      <a:schemeClr val="bg1"/>
                    </a:solidFill>
                  </a:endParaRPr>
                </a:p>
              </p:txBody>
            </p:sp>
          </p:grpSp>
          <p:grpSp>
            <p:nvGrpSpPr>
              <p:cNvPr id="9" name="Группа 8"/>
              <p:cNvGrpSpPr/>
              <p:nvPr/>
            </p:nvGrpSpPr>
            <p:grpSpPr>
              <a:xfrm>
                <a:off x="1187624" y="1196752"/>
                <a:ext cx="7200800" cy="1584176"/>
                <a:chOff x="1043608" y="1484784"/>
                <a:chExt cx="7200800" cy="1584176"/>
              </a:xfrm>
            </p:grpSpPr>
            <p:sp>
              <p:nvSpPr>
                <p:cNvPr id="4" name="Прямоугольник 3"/>
                <p:cNvSpPr/>
                <p:nvPr/>
              </p:nvSpPr>
              <p:spPr>
                <a:xfrm>
                  <a:off x="1043608" y="2060848"/>
                  <a:ext cx="7200800" cy="1008112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dirty="0"/>
                </a:p>
              </p:txBody>
            </p:sp>
            <p:sp>
              <p:nvSpPr>
                <p:cNvPr id="7" name="Стрелка вниз 6"/>
                <p:cNvSpPr/>
                <p:nvPr/>
              </p:nvSpPr>
              <p:spPr>
                <a:xfrm>
                  <a:off x="4499992" y="1484784"/>
                  <a:ext cx="432048" cy="576064"/>
                </a:xfrm>
                <a:prstGeom prst="downArrow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8" name="TextBox 7"/>
                <p:cNvSpPr txBox="1"/>
                <p:nvPr/>
              </p:nvSpPr>
              <p:spPr>
                <a:xfrm>
                  <a:off x="1043608" y="2060848"/>
                  <a:ext cx="7200800" cy="95410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ru-RU" sz="2800" b="1" i="1" dirty="0" smtClean="0">
                      <a:solidFill>
                        <a:schemeClr val="bg1"/>
                      </a:solidFill>
                    </a:rPr>
                    <a:t>Подчеркни цифру в разряде, </a:t>
                  </a:r>
                </a:p>
                <a:p>
                  <a:pPr algn="ctr"/>
                  <a:r>
                    <a:rPr lang="ru-RU" sz="2800" b="1" i="1" dirty="0" smtClean="0">
                      <a:solidFill>
                        <a:schemeClr val="bg1"/>
                      </a:solidFill>
                    </a:rPr>
                    <a:t>до которого нужно округлить число</a:t>
                  </a:r>
                  <a:endParaRPr lang="ru-RU" sz="2800" b="1" i="1" dirty="0">
                    <a:solidFill>
                      <a:schemeClr val="bg1"/>
                    </a:solidFill>
                  </a:endParaRPr>
                </a:p>
              </p:txBody>
            </p:sp>
          </p:grpSp>
          <p:sp>
            <p:nvSpPr>
              <p:cNvPr id="11" name="Стрелка вниз 10"/>
              <p:cNvSpPr/>
              <p:nvPr/>
            </p:nvSpPr>
            <p:spPr>
              <a:xfrm>
                <a:off x="4572000" y="2780928"/>
                <a:ext cx="576064" cy="720080"/>
              </a:xfrm>
              <a:prstGeom prst="down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12" name="TextBox 11"/>
            <p:cNvSpPr txBox="1"/>
            <p:nvPr/>
          </p:nvSpPr>
          <p:spPr>
            <a:xfrm>
              <a:off x="2195736" y="3861048"/>
              <a:ext cx="561662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b="1" i="1" dirty="0" smtClean="0">
                  <a:solidFill>
                    <a:schemeClr val="bg1"/>
                  </a:solidFill>
                </a:rPr>
                <a:t>Число, которое стоит в разряде справа от подчёркнутого меньше 5?</a:t>
              </a:r>
              <a:endParaRPr lang="ru-RU" sz="2000" b="1" i="1" dirty="0">
                <a:solidFill>
                  <a:schemeClr val="bg1"/>
                </a:solidFill>
              </a:endParaRPr>
            </a:p>
          </p:txBody>
        </p:sp>
        <p:sp>
          <p:nvSpPr>
            <p:cNvPr id="13" name="Выгнутая влево стрелка 12"/>
            <p:cNvSpPr/>
            <p:nvPr/>
          </p:nvSpPr>
          <p:spPr>
            <a:xfrm>
              <a:off x="467544" y="4149080"/>
              <a:ext cx="648072" cy="1296144"/>
            </a:xfrm>
            <a:prstGeom prst="curved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14" name="Выгнутая вправо стрелка 13"/>
            <p:cNvSpPr/>
            <p:nvPr/>
          </p:nvSpPr>
          <p:spPr>
            <a:xfrm>
              <a:off x="8316416" y="4149080"/>
              <a:ext cx="539552" cy="1224136"/>
            </a:xfrm>
            <a:prstGeom prst="curvedLef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1115616" y="5301208"/>
              <a:ext cx="3096344" cy="11521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i="1" dirty="0" smtClean="0"/>
                <a:t>Замени нулями все цифры справа от подчёркнутой</a:t>
              </a:r>
              <a:endParaRPr lang="ru-RU" sz="2000" b="1" i="1" dirty="0"/>
            </a:p>
          </p:txBody>
        </p:sp>
        <p:sp>
          <p:nvSpPr>
            <p:cNvPr id="18" name="Прямоугольник 17"/>
            <p:cNvSpPr/>
            <p:nvPr/>
          </p:nvSpPr>
          <p:spPr>
            <a:xfrm>
              <a:off x="5580112" y="5301208"/>
              <a:ext cx="3240360" cy="122413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i="1" dirty="0" smtClean="0"/>
                <a:t>Прибавь 1 к числу, которое заканчивается подчёркнутой цифрой</a:t>
              </a:r>
              <a:endParaRPr lang="ru-RU" sz="2000" b="1" i="1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323528" y="3789040"/>
              <a:ext cx="115212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b="1" dirty="0" smtClean="0">
                  <a:latin typeface="Arial Black" pitchFamily="34" charset="0"/>
                </a:rPr>
                <a:t>ДА</a:t>
              </a:r>
              <a:endParaRPr lang="ru-RU" sz="2000" b="1" dirty="0">
                <a:latin typeface="Arial Black" pitchFamily="34" charset="0"/>
              </a:endParaRPr>
            </a:p>
          </p:txBody>
        </p:sp>
        <p:cxnSp>
          <p:nvCxnSpPr>
            <p:cNvPr id="22" name="Прямая со стрелкой 21"/>
            <p:cNvCxnSpPr/>
            <p:nvPr/>
          </p:nvCxnSpPr>
          <p:spPr>
            <a:xfrm flipH="1" flipV="1">
              <a:off x="467544" y="4653136"/>
              <a:ext cx="6552728" cy="648072"/>
            </a:xfrm>
            <a:prstGeom prst="straightConnector1">
              <a:avLst/>
            </a:prstGeom>
            <a:ln w="5715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prstGeom prst="horizontalScroll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00B050"/>
            </a:solidFill>
          </a:ln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  <a:t>ПОВТОРЯЕМ ТО, ЧТО ЗНАЕМ:</a:t>
            </a:r>
            <a:endParaRPr lang="ru-RU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374786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249288">
                <a:tc>
                  <a:txBody>
                    <a:bodyPr/>
                    <a:lstStyle/>
                    <a:p>
                      <a:pPr algn="ctr"/>
                      <a:r>
                        <a:rPr lang="ru-RU" sz="3200" b="1" i="1" dirty="0" smtClean="0">
                          <a:solidFill>
                            <a:srgbClr val="C00000"/>
                          </a:solidFill>
                          <a:latin typeface="Monotype Corsiva" pitchFamily="66" charset="0"/>
                        </a:rPr>
                        <a:t>Прямоугольник</a:t>
                      </a:r>
                      <a:endParaRPr lang="ru-RU" sz="3200" b="1" i="1" dirty="0">
                        <a:solidFill>
                          <a:srgbClr val="C00000"/>
                        </a:solidFill>
                        <a:latin typeface="Monotype Corsiva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i="1" dirty="0" smtClean="0">
                          <a:solidFill>
                            <a:srgbClr val="C00000"/>
                          </a:solidFill>
                          <a:latin typeface="Monotype Corsiva" pitchFamily="66" charset="0"/>
                        </a:rPr>
                        <a:t>Сторона </a:t>
                      </a:r>
                      <a:r>
                        <a:rPr lang="en-US" sz="3200" b="1" i="1" baseline="0" dirty="0" smtClean="0">
                          <a:solidFill>
                            <a:srgbClr val="C00000"/>
                          </a:solidFill>
                          <a:latin typeface="Monotype Corsiva" pitchFamily="66" charset="0"/>
                        </a:rPr>
                        <a:t> </a:t>
                      </a:r>
                      <a:r>
                        <a:rPr lang="en-US" sz="3200" b="1" i="1" baseline="0" dirty="0" smtClean="0">
                          <a:solidFill>
                            <a:srgbClr val="C00000"/>
                          </a:solidFill>
                          <a:latin typeface="+mn-lt"/>
                        </a:rPr>
                        <a:t>a</a:t>
                      </a:r>
                      <a:endParaRPr lang="ru-RU" sz="3200" b="1" i="1" dirty="0">
                        <a:solidFill>
                          <a:srgbClr val="C00000"/>
                        </a:solidFill>
                        <a:latin typeface="Monotype Corsiva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i="1" dirty="0" smtClean="0">
                          <a:solidFill>
                            <a:srgbClr val="C00000"/>
                          </a:solidFill>
                          <a:latin typeface="Monotype Corsiva" pitchFamily="66" charset="0"/>
                        </a:rPr>
                        <a:t>Сторона </a:t>
                      </a:r>
                      <a:r>
                        <a:rPr lang="en-US" sz="3200" b="1" i="1" dirty="0" smtClean="0">
                          <a:solidFill>
                            <a:srgbClr val="C00000"/>
                          </a:solidFill>
                          <a:latin typeface="Monotype Corsiva" pitchFamily="66" charset="0"/>
                        </a:rPr>
                        <a:t> </a:t>
                      </a:r>
                      <a:r>
                        <a:rPr lang="en-US" sz="3200" b="1" i="1" dirty="0" smtClean="0">
                          <a:solidFill>
                            <a:srgbClr val="C00000"/>
                          </a:solidFill>
                          <a:latin typeface="+mn-lt"/>
                        </a:rPr>
                        <a:t>b</a:t>
                      </a:r>
                      <a:endParaRPr lang="ru-RU" sz="3200" b="1" i="1" dirty="0">
                        <a:solidFill>
                          <a:srgbClr val="C00000"/>
                        </a:solidFill>
                        <a:latin typeface="Monotype Corsiva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i="1" dirty="0" smtClean="0">
                          <a:solidFill>
                            <a:srgbClr val="C00000"/>
                          </a:solidFill>
                          <a:latin typeface="Monotype Corsiva" pitchFamily="66" charset="0"/>
                        </a:rPr>
                        <a:t>Площадь</a:t>
                      </a:r>
                      <a:r>
                        <a:rPr lang="ru-RU" sz="3200" b="1" i="1" baseline="0" dirty="0" smtClean="0">
                          <a:solidFill>
                            <a:srgbClr val="C00000"/>
                          </a:solidFill>
                          <a:latin typeface="Monotype Corsiva" pitchFamily="66" charset="0"/>
                        </a:rPr>
                        <a:t>  </a:t>
                      </a:r>
                      <a:r>
                        <a:rPr lang="en-US" sz="3200" b="1" i="1" dirty="0" smtClean="0">
                          <a:solidFill>
                            <a:srgbClr val="C00000"/>
                          </a:solidFill>
                          <a:latin typeface="+mn-lt"/>
                        </a:rPr>
                        <a:t>S</a:t>
                      </a:r>
                      <a:endParaRPr lang="ru-RU" sz="3200" b="1" i="1" dirty="0">
                        <a:solidFill>
                          <a:srgbClr val="C00000"/>
                        </a:solidFill>
                        <a:latin typeface="Monotype Corsiva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49288">
                <a:tc>
                  <a:txBody>
                    <a:bodyPr/>
                    <a:lstStyle/>
                    <a:p>
                      <a:pPr algn="ctr"/>
                      <a:r>
                        <a:rPr lang="ru-RU" sz="3200" b="1" i="1" dirty="0" smtClean="0">
                          <a:solidFill>
                            <a:srgbClr val="C00000"/>
                          </a:solidFill>
                          <a:latin typeface="Arial Black" pitchFamily="34" charset="0"/>
                        </a:rPr>
                        <a:t>1</a:t>
                      </a:r>
                      <a:endParaRPr lang="ru-RU" sz="3200" b="1" i="1" dirty="0">
                        <a:solidFill>
                          <a:srgbClr val="C0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i="1" dirty="0" smtClean="0">
                          <a:solidFill>
                            <a:srgbClr val="C00000"/>
                          </a:solidFill>
                          <a:latin typeface="Arial Black" pitchFamily="34" charset="0"/>
                        </a:rPr>
                        <a:t>200 м</a:t>
                      </a:r>
                      <a:endParaRPr lang="ru-RU" sz="3200" b="1" i="1" dirty="0">
                        <a:solidFill>
                          <a:srgbClr val="C0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i="1" dirty="0" smtClean="0">
                          <a:solidFill>
                            <a:srgbClr val="C00000"/>
                          </a:solidFill>
                          <a:latin typeface="Arial Black" pitchFamily="34" charset="0"/>
                        </a:rPr>
                        <a:t>100 м</a:t>
                      </a:r>
                      <a:endParaRPr lang="ru-RU" sz="3200" b="1" i="1" dirty="0">
                        <a:solidFill>
                          <a:srgbClr val="C0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i="1" dirty="0" smtClean="0">
                          <a:solidFill>
                            <a:srgbClr val="C00000"/>
                          </a:solidFill>
                          <a:latin typeface="Arial Black" pitchFamily="34" charset="0"/>
                        </a:rPr>
                        <a:t>?</a:t>
                      </a:r>
                      <a:endParaRPr lang="ru-RU" sz="3200" b="1" i="1" dirty="0">
                        <a:solidFill>
                          <a:srgbClr val="C0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49288">
                <a:tc>
                  <a:txBody>
                    <a:bodyPr/>
                    <a:lstStyle/>
                    <a:p>
                      <a:pPr algn="ctr"/>
                      <a:r>
                        <a:rPr lang="ru-RU" sz="3200" b="1" i="1" dirty="0" smtClean="0">
                          <a:solidFill>
                            <a:srgbClr val="C00000"/>
                          </a:solidFill>
                          <a:latin typeface="Arial Black" pitchFamily="34" charset="0"/>
                        </a:rPr>
                        <a:t>2</a:t>
                      </a:r>
                      <a:endParaRPr lang="ru-RU" sz="3200" b="1" i="1" dirty="0">
                        <a:solidFill>
                          <a:srgbClr val="C0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i="1" dirty="0" smtClean="0">
                          <a:solidFill>
                            <a:srgbClr val="C00000"/>
                          </a:solidFill>
                          <a:latin typeface="Arial Black" pitchFamily="34" charset="0"/>
                        </a:rPr>
                        <a:t>?</a:t>
                      </a:r>
                      <a:endParaRPr lang="ru-RU" sz="3200" b="1" i="1" dirty="0">
                        <a:solidFill>
                          <a:srgbClr val="C0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i="1" dirty="0" smtClean="0">
                          <a:solidFill>
                            <a:srgbClr val="C00000"/>
                          </a:solidFill>
                          <a:latin typeface="Arial Black" pitchFamily="34" charset="0"/>
                        </a:rPr>
                        <a:t>10 м</a:t>
                      </a:r>
                      <a:endParaRPr lang="ru-RU" sz="3200" b="1" i="1" dirty="0">
                        <a:solidFill>
                          <a:srgbClr val="C0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i="1" dirty="0" smtClean="0">
                          <a:solidFill>
                            <a:srgbClr val="C00000"/>
                          </a:solidFill>
                          <a:latin typeface="Arial Black" pitchFamily="34" charset="0"/>
                        </a:rPr>
                        <a:t>900 м²</a:t>
                      </a:r>
                      <a:endParaRPr lang="ru-RU" sz="3200" b="1" i="1" dirty="0">
                        <a:solidFill>
                          <a:srgbClr val="C0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67544" y="5589240"/>
            <a:ext cx="82089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>
                <a:solidFill>
                  <a:srgbClr val="C00000"/>
                </a:solidFill>
                <a:latin typeface="Monotype Corsiva" pitchFamily="66" charset="0"/>
              </a:rPr>
              <a:t>• Вырази площади в арах</a:t>
            </a:r>
            <a:endParaRPr lang="ru-RU" sz="4000" b="1" i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315416"/>
            <a:ext cx="8229600" cy="2088232"/>
          </a:xfrm>
          <a:prstGeom prst="flowChartMultidocument">
            <a:avLst/>
          </a:prstGeom>
          <a:solidFill>
            <a:schemeClr val="accent4">
              <a:lumMod val="40000"/>
              <a:lumOff val="60000"/>
            </a:schemeClr>
          </a:solidFill>
          <a:ln w="57150">
            <a:solidFill>
              <a:srgbClr val="7030A0"/>
            </a:solidFill>
          </a:ln>
        </p:spPr>
        <p:txBody>
          <a:bodyPr>
            <a:normAutofit/>
          </a:bodyPr>
          <a:lstStyle/>
          <a:p>
            <a:r>
              <a:rPr lang="ru-RU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ЗАДАЧА</a:t>
            </a:r>
            <a:endParaRPr lang="ru-RU" sz="6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043608" y="4797152"/>
            <a:ext cx="7056784" cy="0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Двойная стрелка влево/вверх 8"/>
          <p:cNvSpPr/>
          <p:nvPr/>
        </p:nvSpPr>
        <p:spPr>
          <a:xfrm rot="10800000">
            <a:off x="827584" y="3789040"/>
            <a:ext cx="936104" cy="1008112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Двойная стрелка влево/вверх 9"/>
          <p:cNvSpPr/>
          <p:nvPr/>
        </p:nvSpPr>
        <p:spPr>
          <a:xfrm rot="16200000">
            <a:off x="7344308" y="3825044"/>
            <a:ext cx="936104" cy="1008112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9552" y="3068960"/>
            <a:ext cx="20162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i="1" dirty="0" smtClean="0">
                <a:solidFill>
                  <a:srgbClr val="FF0000"/>
                </a:solidFill>
              </a:rPr>
              <a:t>Саша</a:t>
            </a:r>
            <a:endParaRPr lang="ru-RU" sz="4000" b="1" i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020272" y="3068960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i="1" dirty="0" smtClean="0">
                <a:solidFill>
                  <a:srgbClr val="FF0000"/>
                </a:solidFill>
              </a:rPr>
              <a:t>Оля</a:t>
            </a:r>
            <a:endParaRPr lang="ru-RU" sz="4000" b="1" i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Михаил\Downloads\fl_s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27984" y="3573016"/>
            <a:ext cx="1080000" cy="1227447"/>
          </a:xfrm>
          <a:prstGeom prst="roundRect">
            <a:avLst>
              <a:gd name="adj" fmla="val 8594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4" name="TextBox 13"/>
          <p:cNvSpPr txBox="1"/>
          <p:nvPr/>
        </p:nvSpPr>
        <p:spPr>
          <a:xfrm>
            <a:off x="179512" y="4725144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err="1" smtClean="0"/>
              <a:t>Кошкино</a:t>
            </a:r>
            <a:endParaRPr lang="ru-RU" sz="3600" dirty="0"/>
          </a:p>
        </p:txBody>
      </p:sp>
      <p:sp>
        <p:nvSpPr>
          <p:cNvPr id="15" name="TextBox 14"/>
          <p:cNvSpPr txBox="1"/>
          <p:nvPr/>
        </p:nvSpPr>
        <p:spPr>
          <a:xfrm>
            <a:off x="6516216" y="4725144"/>
            <a:ext cx="28083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/>
              <a:t>Берёзовая роща</a:t>
            </a:r>
            <a:endParaRPr lang="ru-RU" sz="3600" dirty="0"/>
          </a:p>
        </p:txBody>
      </p:sp>
      <p:sp>
        <p:nvSpPr>
          <p:cNvPr id="13" name="TextBox 12"/>
          <p:cNvSpPr txBox="1"/>
          <p:nvPr/>
        </p:nvSpPr>
        <p:spPr>
          <a:xfrm>
            <a:off x="5652120" y="4221088"/>
            <a:ext cx="1368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16 км</a:t>
            </a:r>
            <a:endParaRPr lang="ru-RU" sz="32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1907704" y="4149080"/>
            <a:ext cx="244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? </a:t>
            </a:r>
            <a:r>
              <a:rPr lang="ru-RU" sz="3200" b="1" smtClean="0"/>
              <a:t>км</a:t>
            </a:r>
            <a:r>
              <a:rPr lang="ru-RU" sz="3200" b="1" dirty="0" smtClean="0"/>
              <a:t>, на 4 б.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79933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prstGeom prst="horizontalScroll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00B050"/>
            </a:solidFill>
          </a:ln>
        </p:spPr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  <a:latin typeface="Monotype Corsiva" pitchFamily="66" charset="0"/>
              </a:rPr>
              <a:t>ЗАДАЧА</a:t>
            </a:r>
            <a:endParaRPr lang="ru-RU" b="1" i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4000" y="1628800"/>
            <a:ext cx="8496472" cy="4525963"/>
          </a:xfrm>
        </p:spPr>
        <p:txBody>
          <a:bodyPr>
            <a:normAutofit lnSpcReduction="10000"/>
          </a:bodyPr>
          <a:lstStyle/>
          <a:p>
            <a:pPr marL="357188" lvl="2" indent="0" algn="just">
              <a:buNone/>
            </a:pPr>
            <a:r>
              <a:rPr lang="ru-RU" sz="4000" b="1" i="1" dirty="0" smtClean="0">
                <a:solidFill>
                  <a:srgbClr val="7030A0"/>
                </a:solidFill>
                <a:latin typeface="Monotype Corsiva" pitchFamily="66" charset="0"/>
              </a:rPr>
              <a:t>	На берегу пруда  построили три турбазы для любителей рыбной ловли. На первой  базе три домика для рыбаков, а на двух других по четыре  таких же домика.  В сезон рыбной ловли, когда заняты все места, на турбазе живут 22 рыбака. Сколько рыбаков живёт в каждом домике?</a:t>
            </a:r>
            <a:endParaRPr lang="ru-RU" sz="4000" b="1" i="1" dirty="0">
              <a:solidFill>
                <a:srgbClr val="7030A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prstGeom prst="horizontalScroll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00B050"/>
            </a:solidFill>
          </a:ln>
        </p:spPr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  <a:latin typeface="Monotype Corsiva" pitchFamily="66" charset="0"/>
              </a:rPr>
              <a:t>ИТОГ  УРОКА:</a:t>
            </a:r>
            <a:endParaRPr lang="ru-RU" b="1" i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prstGeom prst="snip2DiagRect">
            <a:avLst/>
          </a:prstGeom>
          <a:ln w="38100">
            <a:solidFill>
              <a:srgbClr val="00B050"/>
            </a:solidFill>
          </a:ln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sz="4400" b="1" i="1" dirty="0" smtClean="0">
                <a:solidFill>
                  <a:srgbClr val="00B050"/>
                </a:solidFill>
                <a:latin typeface="Monotype Corsiva" pitchFamily="66" charset="0"/>
                <a:hlinkClick r:id="" action="ppaction://hlinkshowjump?jump=firstslide"/>
              </a:rPr>
              <a:t>Какое</a:t>
            </a:r>
            <a:r>
              <a:rPr lang="ru-RU" sz="4400" b="1" i="1" dirty="0" smtClean="0">
                <a:solidFill>
                  <a:srgbClr val="00B050"/>
                </a:solidFill>
                <a:latin typeface="Monotype Corsiva" pitchFamily="66" charset="0"/>
              </a:rPr>
              <a:t> новое знание получили на уроке?</a:t>
            </a:r>
          </a:p>
          <a:p>
            <a:pPr>
              <a:buFont typeface="Wingdings" pitchFamily="2" charset="2"/>
              <a:buChar char="Ø"/>
            </a:pPr>
            <a:r>
              <a:rPr lang="ru-RU" sz="4400" b="1" i="1" dirty="0">
                <a:solidFill>
                  <a:srgbClr val="00B050"/>
                </a:solidFill>
                <a:latin typeface="Monotype Corsiva" pitchFamily="66" charset="0"/>
              </a:rPr>
              <a:t> </a:t>
            </a:r>
            <a:r>
              <a:rPr lang="ru-RU" sz="4400" b="1" i="1" dirty="0" smtClean="0">
                <a:solidFill>
                  <a:srgbClr val="00B050"/>
                </a:solidFill>
                <a:latin typeface="Monotype Corsiva" pitchFamily="66" charset="0"/>
                <a:hlinkClick r:id="rId2" action="ppaction://hlinksldjump"/>
              </a:rPr>
              <a:t>Как</a:t>
            </a:r>
            <a:r>
              <a:rPr lang="ru-RU" sz="4400" b="1" i="1" dirty="0" smtClean="0">
                <a:solidFill>
                  <a:srgbClr val="00B050"/>
                </a:solidFill>
                <a:latin typeface="Monotype Corsiva" pitchFamily="66" charset="0"/>
              </a:rPr>
              <a:t> надо рассуждать, чтобы выполнить округление?</a:t>
            </a:r>
            <a:endParaRPr lang="ru-RU" b="1" i="1" dirty="0">
              <a:solidFill>
                <a:srgbClr val="00B05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285</Words>
  <Application>Microsoft Office PowerPoint</Application>
  <PresentationFormat>Экран (4:3)</PresentationFormat>
  <Paragraphs>71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Arial</vt:lpstr>
      <vt:lpstr>Arial Black</vt:lpstr>
      <vt:lpstr>Calibri</vt:lpstr>
      <vt:lpstr>Monotype Corsiva</vt:lpstr>
      <vt:lpstr>Times New Roman</vt:lpstr>
      <vt:lpstr>Wingdings</vt:lpstr>
      <vt:lpstr>Тема Office</vt:lpstr>
      <vt:lpstr>ТЕМА УРОКА</vt:lpstr>
      <vt:lpstr>Презентация PowerPoint</vt:lpstr>
      <vt:lpstr>ЗАПИШИ ЧИСЛА</vt:lpstr>
      <vt:lpstr>ПРОБЛЕМНАЯ СИТУАЦИЯ</vt:lpstr>
      <vt:lpstr>ЭТО ВАЖНО</vt:lpstr>
      <vt:lpstr>Учимся округлять:</vt:lpstr>
      <vt:lpstr>Презентация PowerPoint</vt:lpstr>
      <vt:lpstr>ПОВТОРЯЕМ ТО, ЧТО ЗНАЕМ:</vt:lpstr>
      <vt:lpstr>ЗАДАЧА</vt:lpstr>
      <vt:lpstr>ЗАДАЧА</vt:lpstr>
      <vt:lpstr>ИТОГ  УРОКА: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Михаил</dc:creator>
  <cp:lastModifiedBy>Пользователь Windows</cp:lastModifiedBy>
  <cp:revision>18</cp:revision>
  <dcterms:created xsi:type="dcterms:W3CDTF">2012-11-26T15:43:49Z</dcterms:created>
  <dcterms:modified xsi:type="dcterms:W3CDTF">2018-10-01T18:22:13Z</dcterms:modified>
</cp:coreProperties>
</file>