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67" r:id="rId8"/>
    <p:sldId id="266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3" autoAdjust="0"/>
    <p:restoredTop sz="94670" autoAdjust="0"/>
  </p:normalViewPr>
  <p:slideViewPr>
    <p:cSldViewPr>
      <p:cViewPr varScale="1">
        <p:scale>
          <a:sx n="78" d="100"/>
          <a:sy n="78" d="100"/>
        </p:scale>
        <p:origin x="-90" y="-7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67D422-9213-480E-B4E9-23651F86D964}" type="doc">
      <dgm:prSet loTypeId="urn:microsoft.com/office/officeart/2005/8/layout/default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571B5C6-7D73-4B82-9FD0-DC594C80C2ED}">
      <dgm:prSet phldrT="[Текст]" custT="1"/>
      <dgm:spPr/>
      <dgm:t>
        <a:bodyPr/>
        <a:lstStyle/>
        <a:p>
          <a:r>
            <a:rPr lang="ru-RU" sz="1800" dirty="0" smtClean="0"/>
            <a:t>Не владеют навыками работы с текстом</a:t>
          </a:r>
          <a:endParaRPr lang="ru-RU" sz="1800" dirty="0"/>
        </a:p>
      </dgm:t>
    </dgm:pt>
    <dgm:pt modelId="{7A3778DE-B212-4DEA-97DC-C49A13097A60}" type="parTrans" cxnId="{BED4C139-D1AA-426C-8B06-BFC2A72C7E93}">
      <dgm:prSet/>
      <dgm:spPr/>
      <dgm:t>
        <a:bodyPr/>
        <a:lstStyle/>
        <a:p>
          <a:endParaRPr lang="ru-RU"/>
        </a:p>
      </dgm:t>
    </dgm:pt>
    <dgm:pt modelId="{9C39B562-A14C-4ECD-8D87-A412A1810749}" type="sibTrans" cxnId="{BED4C139-D1AA-426C-8B06-BFC2A72C7E93}">
      <dgm:prSet/>
      <dgm:spPr/>
      <dgm:t>
        <a:bodyPr/>
        <a:lstStyle/>
        <a:p>
          <a:endParaRPr lang="ru-RU"/>
        </a:p>
      </dgm:t>
    </dgm:pt>
    <dgm:pt modelId="{7F24B929-293D-47EB-AF2C-2513C0EB2342}">
      <dgm:prSet phldrT="[Текст]" custT="1"/>
      <dgm:spPr/>
      <dgm:t>
        <a:bodyPr/>
        <a:lstStyle/>
        <a:p>
          <a:r>
            <a:rPr lang="ru-RU" sz="1800" dirty="0" smtClean="0"/>
            <a:t>Нет внутренней мотивации к чтению текста</a:t>
          </a:r>
          <a:endParaRPr lang="ru-RU" sz="1800" dirty="0"/>
        </a:p>
      </dgm:t>
    </dgm:pt>
    <dgm:pt modelId="{507D2A33-E084-4ABE-9097-65D2F1C2FA3F}" type="parTrans" cxnId="{1D0FCE0F-D899-4910-A782-E095F79D3931}">
      <dgm:prSet/>
      <dgm:spPr/>
      <dgm:t>
        <a:bodyPr/>
        <a:lstStyle/>
        <a:p>
          <a:endParaRPr lang="ru-RU"/>
        </a:p>
      </dgm:t>
    </dgm:pt>
    <dgm:pt modelId="{E7571CE8-C1A2-4855-8124-7A6AFE7E81CA}" type="sibTrans" cxnId="{1D0FCE0F-D899-4910-A782-E095F79D3931}">
      <dgm:prSet/>
      <dgm:spPr/>
      <dgm:t>
        <a:bodyPr/>
        <a:lstStyle/>
        <a:p>
          <a:endParaRPr lang="ru-RU"/>
        </a:p>
      </dgm:t>
    </dgm:pt>
    <dgm:pt modelId="{51846392-A5AC-46BD-B443-B6A747354920}">
      <dgm:prSet phldrT="[Текст]" custT="1"/>
      <dgm:spPr/>
      <dgm:t>
        <a:bodyPr/>
        <a:lstStyle/>
        <a:p>
          <a:r>
            <a:rPr lang="ru-RU" sz="1800" dirty="0" smtClean="0"/>
            <a:t>Не умеют понять и осмыслить прочитанное</a:t>
          </a:r>
          <a:endParaRPr lang="ru-RU" sz="1800" dirty="0"/>
        </a:p>
      </dgm:t>
    </dgm:pt>
    <dgm:pt modelId="{F508AB18-3325-4908-A530-96C5F4803DC4}" type="parTrans" cxnId="{13722720-C1AF-4DFF-9365-DC6C75AB991E}">
      <dgm:prSet/>
      <dgm:spPr/>
      <dgm:t>
        <a:bodyPr/>
        <a:lstStyle/>
        <a:p>
          <a:endParaRPr lang="ru-RU"/>
        </a:p>
      </dgm:t>
    </dgm:pt>
    <dgm:pt modelId="{19AD0F43-52D6-49B6-AB5E-07FB764B1F4D}" type="sibTrans" cxnId="{13722720-C1AF-4DFF-9365-DC6C75AB991E}">
      <dgm:prSet/>
      <dgm:spPr/>
      <dgm:t>
        <a:bodyPr/>
        <a:lstStyle/>
        <a:p>
          <a:endParaRPr lang="ru-RU"/>
        </a:p>
      </dgm:t>
    </dgm:pt>
    <dgm:pt modelId="{00CCBA27-EEC8-42FB-94BE-BB564CA86EB7}">
      <dgm:prSet phldrT="[Текст]" custT="1"/>
      <dgm:spPr/>
      <dgm:t>
        <a:bodyPr/>
        <a:lstStyle/>
        <a:p>
          <a:r>
            <a:rPr lang="ru-RU" sz="1800" dirty="0" smtClean="0"/>
            <a:t>Нет желания обдумывать и анализировать прочитанное</a:t>
          </a:r>
          <a:endParaRPr lang="ru-RU" sz="1800" dirty="0"/>
        </a:p>
      </dgm:t>
    </dgm:pt>
    <dgm:pt modelId="{C67316A9-EC39-4CCD-9258-10976EC129FD}" type="parTrans" cxnId="{D1F0DB6E-A312-4FDA-A042-9989DEC501FF}">
      <dgm:prSet/>
      <dgm:spPr/>
      <dgm:t>
        <a:bodyPr/>
        <a:lstStyle/>
        <a:p>
          <a:endParaRPr lang="ru-RU"/>
        </a:p>
      </dgm:t>
    </dgm:pt>
    <dgm:pt modelId="{0732E319-C722-4FF0-91BF-E235834E6AF6}" type="sibTrans" cxnId="{D1F0DB6E-A312-4FDA-A042-9989DEC501FF}">
      <dgm:prSet/>
      <dgm:spPr/>
      <dgm:t>
        <a:bodyPr/>
        <a:lstStyle/>
        <a:p>
          <a:endParaRPr lang="ru-RU"/>
        </a:p>
      </dgm:t>
    </dgm:pt>
    <dgm:pt modelId="{20981A0D-45F4-484B-A6E2-25188B43E2BB}">
      <dgm:prSet phldrT="[Текст]" custT="1"/>
      <dgm:spPr/>
      <dgm:t>
        <a:bodyPr/>
        <a:lstStyle/>
        <a:p>
          <a:r>
            <a:rPr lang="ru-RU" sz="1800" dirty="0" smtClean="0"/>
            <a:t>Не могут грамотно работать с информацией</a:t>
          </a:r>
          <a:endParaRPr lang="ru-RU" sz="1800" dirty="0"/>
        </a:p>
      </dgm:t>
    </dgm:pt>
    <dgm:pt modelId="{8CF582C4-0FDB-40DE-9FC5-33BD3439A118}" type="parTrans" cxnId="{41FA47DD-B030-413E-8293-B6DB3DA56FD7}">
      <dgm:prSet/>
      <dgm:spPr/>
      <dgm:t>
        <a:bodyPr/>
        <a:lstStyle/>
        <a:p>
          <a:endParaRPr lang="ru-RU"/>
        </a:p>
      </dgm:t>
    </dgm:pt>
    <dgm:pt modelId="{79D8088A-1E37-4BFD-8310-2292A2ED1B91}" type="sibTrans" cxnId="{41FA47DD-B030-413E-8293-B6DB3DA56FD7}">
      <dgm:prSet/>
      <dgm:spPr/>
      <dgm:t>
        <a:bodyPr/>
        <a:lstStyle/>
        <a:p>
          <a:endParaRPr lang="ru-RU"/>
        </a:p>
      </dgm:t>
    </dgm:pt>
    <dgm:pt modelId="{D9B849EB-6C83-4420-9B75-BD1FC7C08A19}" type="pres">
      <dgm:prSet presAssocID="{6067D422-9213-480E-B4E9-23651F86D96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75ACBF2-0E94-4237-9AAA-A46325212474}" type="pres">
      <dgm:prSet presAssocID="{B571B5C6-7D73-4B82-9FD0-DC594C80C2ED}" presName="node" presStyleLbl="node1" presStyleIdx="0" presStyleCnt="5" custLinFactNeighborX="-30248" custLinFactNeighborY="465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7890EAFC-541A-452D-A56F-7DABDBDC7383}" type="pres">
      <dgm:prSet presAssocID="{9C39B562-A14C-4ECD-8D87-A412A1810749}" presName="sibTrans" presStyleCnt="0"/>
      <dgm:spPr/>
    </dgm:pt>
    <dgm:pt modelId="{E3C134D2-33B4-464C-AB4A-5A8615C96EAB}" type="pres">
      <dgm:prSet presAssocID="{7F24B929-293D-47EB-AF2C-2513C0EB2342}" presName="node" presStyleLbl="node1" presStyleIdx="1" presStyleCnt="5" custLinFactNeighborX="34447" custLinFactNeighborY="465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816035-6C69-4A46-B310-D8057C41A527}" type="pres">
      <dgm:prSet presAssocID="{E7571CE8-C1A2-4855-8124-7A6AFE7E81CA}" presName="sibTrans" presStyleCnt="0"/>
      <dgm:spPr/>
    </dgm:pt>
    <dgm:pt modelId="{4895551C-A73E-47DA-9C8A-81734A1A2FD1}" type="pres">
      <dgm:prSet presAssocID="{51846392-A5AC-46BD-B443-B6A747354920}" presName="node" presStyleLbl="node1" presStyleIdx="2" presStyleCnt="5" custLinFactNeighborX="-30248" custLinFactNeighborY="10083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57BC182-AA58-4A55-92C9-7A2E4EED1CC5}" type="pres">
      <dgm:prSet presAssocID="{19AD0F43-52D6-49B6-AB5E-07FB764B1F4D}" presName="sibTrans" presStyleCnt="0"/>
      <dgm:spPr/>
    </dgm:pt>
    <dgm:pt modelId="{84505BB4-A235-47A6-A617-BD9B3A78F808}" type="pres">
      <dgm:prSet presAssocID="{00CCBA27-EEC8-42FB-94BE-BB564CA86EB7}" presName="node" presStyleLbl="node1" presStyleIdx="3" presStyleCnt="5" custLinFactNeighborX="37265" custLinFactNeighborY="10083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3E121943-C9A1-4C05-8AC0-77C6ADB95840}" type="pres">
      <dgm:prSet presAssocID="{0732E319-C722-4FF0-91BF-E235834E6AF6}" presName="sibTrans" presStyleCnt="0"/>
      <dgm:spPr/>
    </dgm:pt>
    <dgm:pt modelId="{DE0D7BD5-4C21-45E0-8168-CCF8306E7EE0}" type="pres">
      <dgm:prSet presAssocID="{20981A0D-45F4-484B-A6E2-25188B43E2BB}" presName="node" presStyleLbl="node1" presStyleIdx="4" presStyleCnt="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</dgm:ptLst>
  <dgm:cxnLst>
    <dgm:cxn modelId="{41FA47DD-B030-413E-8293-B6DB3DA56FD7}" srcId="{6067D422-9213-480E-B4E9-23651F86D964}" destId="{20981A0D-45F4-484B-A6E2-25188B43E2BB}" srcOrd="4" destOrd="0" parTransId="{8CF582C4-0FDB-40DE-9FC5-33BD3439A118}" sibTransId="{79D8088A-1E37-4BFD-8310-2292A2ED1B91}"/>
    <dgm:cxn modelId="{A1702C6F-ADD9-4368-A67C-F0012B9F42EA}" type="presOf" srcId="{51846392-A5AC-46BD-B443-B6A747354920}" destId="{4895551C-A73E-47DA-9C8A-81734A1A2FD1}" srcOrd="0" destOrd="0" presId="urn:microsoft.com/office/officeart/2005/8/layout/default"/>
    <dgm:cxn modelId="{13722720-C1AF-4DFF-9365-DC6C75AB991E}" srcId="{6067D422-9213-480E-B4E9-23651F86D964}" destId="{51846392-A5AC-46BD-B443-B6A747354920}" srcOrd="2" destOrd="0" parTransId="{F508AB18-3325-4908-A530-96C5F4803DC4}" sibTransId="{19AD0F43-52D6-49B6-AB5E-07FB764B1F4D}"/>
    <dgm:cxn modelId="{D534ABCE-0F4C-411B-9334-D68046E11F29}" type="presOf" srcId="{7F24B929-293D-47EB-AF2C-2513C0EB2342}" destId="{E3C134D2-33B4-464C-AB4A-5A8615C96EAB}" srcOrd="0" destOrd="0" presId="urn:microsoft.com/office/officeart/2005/8/layout/default"/>
    <dgm:cxn modelId="{B9D82C3F-213B-47EA-9F9D-51D7C3A7FED4}" type="presOf" srcId="{00CCBA27-EEC8-42FB-94BE-BB564CA86EB7}" destId="{84505BB4-A235-47A6-A617-BD9B3A78F808}" srcOrd="0" destOrd="0" presId="urn:microsoft.com/office/officeart/2005/8/layout/default"/>
    <dgm:cxn modelId="{300D60C8-01BB-4E86-A453-B9074812C6FC}" type="presOf" srcId="{6067D422-9213-480E-B4E9-23651F86D964}" destId="{D9B849EB-6C83-4420-9B75-BD1FC7C08A19}" srcOrd="0" destOrd="0" presId="urn:microsoft.com/office/officeart/2005/8/layout/default"/>
    <dgm:cxn modelId="{BED4C139-D1AA-426C-8B06-BFC2A72C7E93}" srcId="{6067D422-9213-480E-B4E9-23651F86D964}" destId="{B571B5C6-7D73-4B82-9FD0-DC594C80C2ED}" srcOrd="0" destOrd="0" parTransId="{7A3778DE-B212-4DEA-97DC-C49A13097A60}" sibTransId="{9C39B562-A14C-4ECD-8D87-A412A1810749}"/>
    <dgm:cxn modelId="{3B0607C0-9185-4DDC-8B18-8DEC944B6C1E}" type="presOf" srcId="{B571B5C6-7D73-4B82-9FD0-DC594C80C2ED}" destId="{275ACBF2-0E94-4237-9AAA-A46325212474}" srcOrd="0" destOrd="0" presId="urn:microsoft.com/office/officeart/2005/8/layout/default"/>
    <dgm:cxn modelId="{7710A1FD-FCB2-4EB6-83B0-E7F1F13E82A4}" type="presOf" srcId="{20981A0D-45F4-484B-A6E2-25188B43E2BB}" destId="{DE0D7BD5-4C21-45E0-8168-CCF8306E7EE0}" srcOrd="0" destOrd="0" presId="urn:microsoft.com/office/officeart/2005/8/layout/default"/>
    <dgm:cxn modelId="{1D0FCE0F-D899-4910-A782-E095F79D3931}" srcId="{6067D422-9213-480E-B4E9-23651F86D964}" destId="{7F24B929-293D-47EB-AF2C-2513C0EB2342}" srcOrd="1" destOrd="0" parTransId="{507D2A33-E084-4ABE-9097-65D2F1C2FA3F}" sibTransId="{E7571CE8-C1A2-4855-8124-7A6AFE7E81CA}"/>
    <dgm:cxn modelId="{D1F0DB6E-A312-4FDA-A042-9989DEC501FF}" srcId="{6067D422-9213-480E-B4E9-23651F86D964}" destId="{00CCBA27-EEC8-42FB-94BE-BB564CA86EB7}" srcOrd="3" destOrd="0" parTransId="{C67316A9-EC39-4CCD-9258-10976EC129FD}" sibTransId="{0732E319-C722-4FF0-91BF-E235834E6AF6}"/>
    <dgm:cxn modelId="{7D5140E9-240B-430B-A110-846C75DF561B}" type="presParOf" srcId="{D9B849EB-6C83-4420-9B75-BD1FC7C08A19}" destId="{275ACBF2-0E94-4237-9AAA-A46325212474}" srcOrd="0" destOrd="0" presId="urn:microsoft.com/office/officeart/2005/8/layout/default"/>
    <dgm:cxn modelId="{0463B382-1EC1-4FC0-910D-5FCD6ED083DC}" type="presParOf" srcId="{D9B849EB-6C83-4420-9B75-BD1FC7C08A19}" destId="{7890EAFC-541A-452D-A56F-7DABDBDC7383}" srcOrd="1" destOrd="0" presId="urn:microsoft.com/office/officeart/2005/8/layout/default"/>
    <dgm:cxn modelId="{D2D2E6F4-A21E-438D-9C1B-97307D3F5BCF}" type="presParOf" srcId="{D9B849EB-6C83-4420-9B75-BD1FC7C08A19}" destId="{E3C134D2-33B4-464C-AB4A-5A8615C96EAB}" srcOrd="2" destOrd="0" presId="urn:microsoft.com/office/officeart/2005/8/layout/default"/>
    <dgm:cxn modelId="{FF0C764A-8CE2-473E-A82B-C4EB5F9D8A81}" type="presParOf" srcId="{D9B849EB-6C83-4420-9B75-BD1FC7C08A19}" destId="{6F816035-6C69-4A46-B310-D8057C41A527}" srcOrd="3" destOrd="0" presId="urn:microsoft.com/office/officeart/2005/8/layout/default"/>
    <dgm:cxn modelId="{C14E101D-0BE9-412D-A382-D4AB4A2995CD}" type="presParOf" srcId="{D9B849EB-6C83-4420-9B75-BD1FC7C08A19}" destId="{4895551C-A73E-47DA-9C8A-81734A1A2FD1}" srcOrd="4" destOrd="0" presId="urn:microsoft.com/office/officeart/2005/8/layout/default"/>
    <dgm:cxn modelId="{657DDDA7-CCB5-4E03-8060-A8E17C93F8F5}" type="presParOf" srcId="{D9B849EB-6C83-4420-9B75-BD1FC7C08A19}" destId="{557BC182-AA58-4A55-92C9-7A2E4EED1CC5}" srcOrd="5" destOrd="0" presId="urn:microsoft.com/office/officeart/2005/8/layout/default"/>
    <dgm:cxn modelId="{E227850C-2522-4BDE-86EE-87ACF03CA716}" type="presParOf" srcId="{D9B849EB-6C83-4420-9B75-BD1FC7C08A19}" destId="{84505BB4-A235-47A6-A617-BD9B3A78F808}" srcOrd="6" destOrd="0" presId="urn:microsoft.com/office/officeart/2005/8/layout/default"/>
    <dgm:cxn modelId="{10C2CEA8-BD38-4177-A5D0-64BC08D6F96A}" type="presParOf" srcId="{D9B849EB-6C83-4420-9B75-BD1FC7C08A19}" destId="{3E121943-C9A1-4C05-8AC0-77C6ADB95840}" srcOrd="7" destOrd="0" presId="urn:microsoft.com/office/officeart/2005/8/layout/default"/>
    <dgm:cxn modelId="{BB23ADDD-61F2-4DE2-8F88-21D7D0FEBB1F}" type="presParOf" srcId="{D9B849EB-6C83-4420-9B75-BD1FC7C08A19}" destId="{DE0D7BD5-4C21-45E0-8168-CCF8306E7EE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5ACBF2-0E94-4237-9AAA-A46325212474}">
      <dsp:nvSpPr>
        <dsp:cNvPr id="0" name=""/>
        <dsp:cNvSpPr/>
      </dsp:nvSpPr>
      <dsp:spPr>
        <a:xfrm>
          <a:off x="432060" y="72003"/>
          <a:ext cx="2555580" cy="153334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Не владеют навыками работы с текстом</a:t>
          </a:r>
          <a:endParaRPr lang="ru-RU" sz="1800" kern="1200" dirty="0"/>
        </a:p>
      </dsp:txBody>
      <dsp:txXfrm>
        <a:off x="506912" y="146855"/>
        <a:ext cx="2405876" cy="1383644"/>
      </dsp:txXfrm>
    </dsp:sp>
    <dsp:sp modelId="{E3C134D2-33B4-464C-AB4A-5A8615C96EAB}">
      <dsp:nvSpPr>
        <dsp:cNvPr id="0" name=""/>
        <dsp:cNvSpPr/>
      </dsp:nvSpPr>
      <dsp:spPr>
        <a:xfrm>
          <a:off x="4896531" y="72003"/>
          <a:ext cx="2555580" cy="153334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Нет внутренней мотивации к чтению текста</a:t>
          </a:r>
          <a:endParaRPr lang="ru-RU" sz="1800" kern="1200" dirty="0"/>
        </a:p>
      </dsp:txBody>
      <dsp:txXfrm>
        <a:off x="4971383" y="146855"/>
        <a:ext cx="2405876" cy="1383644"/>
      </dsp:txXfrm>
    </dsp:sp>
    <dsp:sp modelId="{4895551C-A73E-47DA-9C8A-81734A1A2FD1}">
      <dsp:nvSpPr>
        <dsp:cNvPr id="0" name=""/>
        <dsp:cNvSpPr/>
      </dsp:nvSpPr>
      <dsp:spPr>
        <a:xfrm>
          <a:off x="432060" y="1944217"/>
          <a:ext cx="2555580" cy="153334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Не умеют понять и осмыслить прочитанное</a:t>
          </a:r>
          <a:endParaRPr lang="ru-RU" sz="1800" kern="1200" dirty="0"/>
        </a:p>
      </dsp:txBody>
      <dsp:txXfrm>
        <a:off x="506912" y="2019069"/>
        <a:ext cx="2405876" cy="1383644"/>
      </dsp:txXfrm>
    </dsp:sp>
    <dsp:sp modelId="{84505BB4-A235-47A6-A617-BD9B3A78F808}">
      <dsp:nvSpPr>
        <dsp:cNvPr id="0" name=""/>
        <dsp:cNvSpPr/>
      </dsp:nvSpPr>
      <dsp:spPr>
        <a:xfrm>
          <a:off x="4968548" y="1944217"/>
          <a:ext cx="2555580" cy="153334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Нет желания обдумывать и анализировать прочитанное</a:t>
          </a:r>
          <a:endParaRPr lang="ru-RU" sz="1800" kern="1200" dirty="0"/>
        </a:p>
      </dsp:txBody>
      <dsp:txXfrm>
        <a:off x="5043400" y="2019069"/>
        <a:ext cx="2405876" cy="1383644"/>
      </dsp:txXfrm>
    </dsp:sp>
    <dsp:sp modelId="{DE0D7BD5-4C21-45E0-8168-CCF8306E7EE0}">
      <dsp:nvSpPr>
        <dsp:cNvPr id="0" name=""/>
        <dsp:cNvSpPr/>
      </dsp:nvSpPr>
      <dsp:spPr>
        <a:xfrm>
          <a:off x="2610641" y="3578516"/>
          <a:ext cx="2555580" cy="153334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Не могут грамотно работать с информацией</a:t>
          </a:r>
          <a:endParaRPr lang="ru-RU" sz="1800" kern="1200" dirty="0"/>
        </a:p>
      </dsp:txBody>
      <dsp:txXfrm>
        <a:off x="2685493" y="3653368"/>
        <a:ext cx="2405876" cy="13836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316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958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356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185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288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769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7136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549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379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0698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210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8011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7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700808"/>
            <a:ext cx="7406640" cy="147218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effectLst/>
              </a:rPr>
              <a:t>МЕНТАЛЬНАЯ КАРТА КАК СПОСОБ ФОРМИРОВАНИЯ ПРОФЕССИОНАЛЬНОЙ МОБИЛЬНОСТИ СТУДЕНТОВ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3928" y="4149080"/>
            <a:ext cx="4968552" cy="1368152"/>
          </a:xfrm>
        </p:spPr>
        <p:txBody>
          <a:bodyPr>
            <a:normAutofit fontScale="92500" lnSpcReduction="10000"/>
          </a:bodyPr>
          <a:lstStyle/>
          <a:p>
            <a:r>
              <a:rPr lang="ru-RU" sz="2200" b="1" dirty="0">
                <a:solidFill>
                  <a:schemeClr val="tx1"/>
                </a:solidFill>
              </a:rPr>
              <a:t>ИВАНОВА ИНГА АЛЕКСАНДРОВНА, ПРЕПОДАВАТЕЛЬ </a:t>
            </a:r>
          </a:p>
          <a:p>
            <a:r>
              <a:rPr lang="ru-RU" sz="2200" b="1" dirty="0">
                <a:solidFill>
                  <a:schemeClr val="tx1"/>
                </a:solidFill>
              </a:rPr>
              <a:t>ГАПОУ МО «ОЛЕНЕГОРСКИЙ ГОРНОПРОМЫШЛЕННЫЙ КОЛЛЕДЖ»</a:t>
            </a:r>
          </a:p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89040"/>
            <a:ext cx="2880320" cy="1992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066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49006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Проблемы обработки текстовой информации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Дефициты, выявленные у студентов  при работе с текстами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7544" y="2420888"/>
            <a:ext cx="4040188" cy="395128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Не умеют:</a:t>
            </a:r>
          </a:p>
          <a:p>
            <a:r>
              <a:rPr lang="ru-RU" dirty="0" smtClean="0"/>
              <a:t>составлять развёрнутый ответ в виде текста;</a:t>
            </a:r>
          </a:p>
          <a:p>
            <a:r>
              <a:rPr lang="ru-RU" dirty="0" smtClean="0"/>
              <a:t>выделять и анализировать детали;</a:t>
            </a:r>
          </a:p>
          <a:p>
            <a:r>
              <a:rPr lang="ru-RU" dirty="0" smtClean="0"/>
              <a:t>сопоставлять, сравнивать и соединять найденную в разных источниках информацию в целостную информационную картину;</a:t>
            </a:r>
          </a:p>
          <a:p>
            <a:r>
              <a:rPr lang="ru-RU" dirty="0" smtClean="0"/>
              <a:t>использовать разные типы чтения: просмотровый (ознакомительный), поисковый (с ориентацией на отбор нужной информации), аналитический;</a:t>
            </a:r>
          </a:p>
          <a:p>
            <a:r>
              <a:rPr lang="ru-RU" dirty="0" smtClean="0"/>
              <a:t>формулировать качественный, а не точный (количественный) ответ.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Дефициты, связанные с анализом всей совокупности заданий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348880"/>
            <a:ext cx="4186808" cy="395128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Не могут:</a:t>
            </a:r>
          </a:p>
          <a:p>
            <a:pPr marL="0" indent="0">
              <a:buNone/>
            </a:pPr>
            <a:r>
              <a:rPr lang="ru-RU" dirty="0" smtClean="0"/>
              <a:t>• привлечь информацию, не содержащуюся непосредственно в заданных условиях;</a:t>
            </a:r>
          </a:p>
          <a:p>
            <a:pPr marL="0" indent="0">
              <a:buNone/>
            </a:pPr>
            <a:r>
              <a:rPr lang="ru-RU" dirty="0" smtClean="0"/>
              <a:t>• уточнить и переформулировать вопрос, содержащий дополнительную информацию к заданию;</a:t>
            </a:r>
          </a:p>
          <a:p>
            <a:pPr marL="0" indent="0">
              <a:buNone/>
            </a:pPr>
            <a:r>
              <a:rPr lang="ru-RU" dirty="0" smtClean="0"/>
              <a:t>• ответить на вопросы, предполагающие многократное возвращение к условию с целью получить из него дополнительную информацию;</a:t>
            </a:r>
          </a:p>
          <a:p>
            <a:pPr marL="0" indent="0">
              <a:buNone/>
            </a:pPr>
            <a:r>
              <a:rPr lang="ru-RU" dirty="0" smtClean="0"/>
              <a:t>• учесть точку зрения или знания адресата;</a:t>
            </a:r>
          </a:p>
          <a:p>
            <a:pPr marL="0" indent="0">
              <a:buNone/>
            </a:pPr>
            <a:r>
              <a:rPr lang="ru-RU" dirty="0" smtClean="0"/>
              <a:t>• определить замысел и цели автора текста.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7" name="Стрелка вниз 6"/>
          <p:cNvSpPr/>
          <p:nvPr/>
        </p:nvSpPr>
        <p:spPr>
          <a:xfrm>
            <a:off x="827584" y="2149348"/>
            <a:ext cx="288032" cy="288032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119880"/>
            <a:ext cx="347663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792" y="692696"/>
            <a:ext cx="1248139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138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877272"/>
            <a:ext cx="7811145" cy="576064"/>
          </a:xfrm>
        </p:spPr>
        <p:txBody>
          <a:bodyPr>
            <a:noAutofit/>
          </a:bodyPr>
          <a:lstStyle/>
          <a:p>
            <a:r>
              <a:rPr lang="ru-RU" sz="3200" dirty="0" smtClean="0"/>
              <a:t>Причины проблем</a:t>
            </a:r>
            <a:endParaRPr lang="ru-RU" sz="32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009486669"/>
              </p:ext>
            </p:extLst>
          </p:nvPr>
        </p:nvGraphicFramePr>
        <p:xfrm>
          <a:off x="611560" y="692696"/>
          <a:ext cx="7776864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Стрелка вниз 5"/>
          <p:cNvSpPr/>
          <p:nvPr/>
        </p:nvSpPr>
        <p:spPr>
          <a:xfrm>
            <a:off x="1979712" y="2348880"/>
            <a:ext cx="288032" cy="288032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313062"/>
            <a:ext cx="347663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Двойная стрелка влево/вправо 6"/>
          <p:cNvSpPr/>
          <p:nvPr/>
        </p:nvSpPr>
        <p:spPr>
          <a:xfrm>
            <a:off x="4067944" y="3212976"/>
            <a:ext cx="936104" cy="360040"/>
          </a:xfrm>
          <a:prstGeom prst="leftRight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164" y="3573016"/>
            <a:ext cx="347663" cy="472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082" y="1914711"/>
            <a:ext cx="1699828" cy="1274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869160"/>
            <a:ext cx="1651248" cy="1651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923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67744" y="548680"/>
            <a:ext cx="4176464" cy="1152128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411760" y="908720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НАУЧИТЬ УЧИТЬСЯ !!!</a:t>
            </a:r>
            <a:endParaRPr lang="ru-RU" sz="2800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3568" y="2276872"/>
            <a:ext cx="3240360" cy="108012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148064" y="2276872"/>
            <a:ext cx="3312368" cy="108012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03748" y="4437112"/>
            <a:ext cx="4212468" cy="108012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827584" y="2493766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Научить </a:t>
            </a:r>
            <a:r>
              <a:rPr lang="ru-RU" b="1" dirty="0"/>
              <a:t>студентов </a:t>
            </a:r>
            <a:r>
              <a:rPr lang="ru-RU" b="1" dirty="0" smtClean="0"/>
              <a:t>работать </a:t>
            </a:r>
            <a:r>
              <a:rPr lang="ru-RU" b="1" dirty="0"/>
              <a:t>с текстом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92080" y="2493765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Заинтересовать  </a:t>
            </a:r>
            <a:r>
              <a:rPr lang="ru-RU" b="1" dirty="0"/>
              <a:t>в изучении информации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02632" y="4623229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Обеспечить </a:t>
            </a:r>
            <a:endParaRPr lang="ru-RU" sz="2000" b="1" dirty="0" smtClean="0"/>
          </a:p>
          <a:p>
            <a:pPr algn="ctr"/>
            <a:r>
              <a:rPr lang="ru-RU" sz="2000" b="1" dirty="0" smtClean="0"/>
              <a:t>«</a:t>
            </a:r>
            <a:r>
              <a:rPr lang="ru-RU" sz="2000" b="1" dirty="0"/>
              <a:t>грамотность чтения</a:t>
            </a:r>
            <a:r>
              <a:rPr lang="ru-RU" sz="2000" b="1" dirty="0" smtClean="0"/>
              <a:t>» !!!</a:t>
            </a:r>
            <a:endParaRPr lang="ru-RU" sz="20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399" y="2689523"/>
            <a:ext cx="963613" cy="450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356992"/>
            <a:ext cx="474539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137" y="1740784"/>
            <a:ext cx="432048" cy="467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45100"/>
            <a:ext cx="4333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614422"/>
            <a:ext cx="1855093" cy="18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150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517232"/>
            <a:ext cx="8075240" cy="72008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Сравнительный анализ</a:t>
            </a:r>
            <a:endParaRPr lang="ru-RU" sz="3200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170954026"/>
              </p:ext>
            </p:extLst>
          </p:nvPr>
        </p:nvGraphicFramePr>
        <p:xfrm>
          <a:off x="323528" y="2132856"/>
          <a:ext cx="3888432" cy="342668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944216"/>
                <a:gridCol w="1944216"/>
              </a:tblGrid>
              <a:tr h="468052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Студенты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Прочитать</a:t>
                      </a:r>
                      <a:endParaRPr lang="ru-RU" dirty="0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Выделить главные вопросы</a:t>
                      </a:r>
                      <a:endParaRPr lang="ru-RU" dirty="0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r>
                        <a:rPr lang="ru-RU" dirty="0" smtClean="0"/>
                        <a:t>Переписать текст в тетрадь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Переписать текст в тетрадь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Объект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667013156"/>
              </p:ext>
            </p:extLst>
          </p:nvPr>
        </p:nvGraphicFramePr>
        <p:xfrm>
          <a:off x="4585252" y="2132856"/>
          <a:ext cx="4307228" cy="334324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4307228"/>
              </a:tblGrid>
              <a:tr h="432048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Специалисты</a:t>
                      </a:r>
                      <a:endParaRPr lang="ru-RU" sz="1800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Прочитать</a:t>
                      </a:r>
                      <a:endParaRPr lang="ru-RU" sz="1600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Разделить информацию на смысловые части (абзацы)</a:t>
                      </a:r>
                      <a:endParaRPr lang="ru-RU" sz="1600" dirty="0"/>
                    </a:p>
                  </a:txBody>
                  <a:tcPr/>
                </a:tc>
              </a:tr>
              <a:tr h="35698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Определить ключевые слова и фразы</a:t>
                      </a:r>
                      <a:endParaRPr lang="ru-RU" sz="1600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 каждой части выделить главную и второстепенную информацию</a:t>
                      </a:r>
                      <a:endParaRPr lang="ru-RU" sz="1600" dirty="0"/>
                    </a:p>
                  </a:txBody>
                  <a:tcPr/>
                </a:tc>
              </a:tr>
              <a:tr h="564063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Главную информацию зафиксировать в конспект</a:t>
                      </a:r>
                    </a:p>
                    <a:p>
                      <a:endParaRPr lang="ru-RU" sz="16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39552" y="836712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Основные действия по подготовке конспекта по текстовой информации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76281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764704"/>
            <a:ext cx="8099177" cy="3642197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Существует серьезная проблема, связанная с усвоением студентами большого количества разнообразной учебной информации. 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Ввиду того, что большая часть учебного материала образовательного процесса любого уровня представлена в текстовом формате и вынесена на самостоятельное изучение, необходимо создавать студентам </a:t>
            </a:r>
            <a:r>
              <a:rPr lang="ru-RU" sz="2400" b="1" dirty="0" smtClean="0">
                <a:solidFill>
                  <a:srgbClr val="C00000"/>
                </a:solidFill>
              </a:rPr>
              <a:t>специальные условия </a:t>
            </a:r>
            <a:r>
              <a:rPr lang="ru-RU" sz="2400" dirty="0" smtClean="0">
                <a:solidFill>
                  <a:schemeClr val="tx1"/>
                </a:solidFill>
              </a:rPr>
              <a:t>для освоения обобщенных способов работы с текстовой информацией. 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871376"/>
            <a:ext cx="1655465" cy="165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961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340767"/>
            <a:ext cx="8280920" cy="244827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Овладение студентами достаточными и рациональными способами написания конспекта по текстовой информации будет способствовать развитию теоретических основ мышления, выступать условием формирования профессиональной мобильности студента.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820" y="4437112"/>
            <a:ext cx="2454457" cy="1850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95936" y="404664"/>
            <a:ext cx="4536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«Мозг, хорошо устроенный, ценится выше, чем мозг, хорошо наполненный»</a:t>
            </a:r>
          </a:p>
          <a:p>
            <a:pPr algn="r"/>
            <a:r>
              <a:rPr lang="ru-RU" b="1" i="1" dirty="0" smtClean="0"/>
              <a:t>М. Монтень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86177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373216"/>
            <a:ext cx="8229600" cy="101297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effectLst/>
                <a:latin typeface="Times New Roman"/>
                <a:ea typeface="Calibri"/>
              </a:rPr>
              <a:t>Mind Map </a:t>
            </a:r>
            <a:r>
              <a:rPr lang="ru-RU" sz="3200" b="1" dirty="0" smtClean="0">
                <a:effectLst/>
                <a:latin typeface="Times New Roman"/>
                <a:ea typeface="Calibri"/>
              </a:rPr>
              <a:t>–техника визуализации мышления</a:t>
            </a:r>
            <a:endParaRPr lang="ru-RU" sz="32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7"/>
            <a:ext cx="8297591" cy="3680670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323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805264"/>
            <a:ext cx="7772400" cy="79208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Достоинства технологии</a:t>
            </a:r>
            <a:endParaRPr lang="ru-RU" sz="32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5783"/>
              </p:ext>
            </p:extLst>
          </p:nvPr>
        </p:nvGraphicFramePr>
        <p:xfrm>
          <a:off x="827584" y="908720"/>
          <a:ext cx="7416824" cy="4699952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3312368"/>
                <a:gridCol w="4104456"/>
              </a:tblGrid>
              <a:tr h="619054">
                <a:tc gridSpan="2"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Ментальные карты помогают:</a:t>
                      </a:r>
                      <a:endParaRPr lang="ru-RU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5072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Анализировать информацию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Способствует увидеть ранее не замеченные связи между ее частями, мелкие неуточненные детали, что бывает очень ценно при приятии решений. Также с ее помощью можно увидеть всю информацию в целом комплексно, что помогает разобраться в теме и лучше понять эти данные.</a:t>
                      </a:r>
                      <a:endParaRPr lang="ru-RU" sz="1600" dirty="0"/>
                    </a:p>
                  </a:txBody>
                  <a:tcPr/>
                </a:tc>
              </a:tr>
              <a:tr h="869414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Облегчить</a:t>
                      </a:r>
                      <a:r>
                        <a:rPr lang="ru-RU" b="1" baseline="0" dirty="0" smtClean="0"/>
                        <a:t> запоминание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Данные, записанные в виде ментальных карт, легко вспомнить, даже бросив на них лишь один взгляд.</a:t>
                      </a:r>
                      <a:endParaRPr lang="ru-RU" sz="1600" dirty="0"/>
                    </a:p>
                  </a:txBody>
                  <a:tcPr/>
                </a:tc>
              </a:tr>
              <a:tr h="1169324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Фиксировать информацию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Удобная форма записи данных, позволяющая даже при большом объеме информации представить ее в емкой форме.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656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877272"/>
            <a:ext cx="4464496" cy="611783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Область применения</a:t>
            </a:r>
            <a:endParaRPr lang="ru-RU" sz="32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5319929"/>
              </p:ext>
            </p:extLst>
          </p:nvPr>
        </p:nvGraphicFramePr>
        <p:xfrm>
          <a:off x="848966" y="1628800"/>
          <a:ext cx="7056784" cy="3096342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7056784"/>
              </a:tblGrid>
              <a:tr h="65543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Используются в различных формах обучения:</a:t>
                      </a:r>
                      <a:endParaRPr lang="ru-RU" sz="2400" dirty="0"/>
                    </a:p>
                  </a:txBody>
                  <a:tcPr/>
                </a:tc>
              </a:tr>
              <a:tr h="497222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/>
                        <a:t>изучение нового материала, его закрепление, обобщение;</a:t>
                      </a:r>
                      <a:endParaRPr lang="ru-RU" dirty="0"/>
                    </a:p>
                  </a:txBody>
                  <a:tcPr/>
                </a:tc>
              </a:tr>
              <a:tr h="40681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/>
                        <a:t>написание доклада, реферата, научно-исследовательской работы; </a:t>
                      </a:r>
                      <a:endParaRPr lang="ru-RU" dirty="0"/>
                    </a:p>
                  </a:txBody>
                  <a:tcPr/>
                </a:tc>
              </a:tr>
              <a:tr h="474622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/>
                        <a:t>подготовка проекта, презентации;</a:t>
                      </a:r>
                      <a:endParaRPr lang="ru-RU" dirty="0"/>
                    </a:p>
                  </a:txBody>
                  <a:tcPr/>
                </a:tc>
              </a:tr>
              <a:tr h="40681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/>
                        <a:t>аннотирование;</a:t>
                      </a:r>
                      <a:endParaRPr lang="ru-RU" dirty="0"/>
                    </a:p>
                  </a:txBody>
                  <a:tcPr/>
                </a:tc>
              </a:tr>
              <a:tr h="65543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dirty="0" smtClean="0"/>
                        <a:t>конспектирование и др.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971" y="5358060"/>
            <a:ext cx="1605558" cy="1204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19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274638"/>
            <a:ext cx="5915000" cy="346050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Группа 3ВВ МДК 05.01 Наружные сети и сооружения</a:t>
            </a:r>
            <a:endParaRPr lang="ru-RU" sz="1600" b="1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443" y="764704"/>
            <a:ext cx="8647687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591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63" y="764704"/>
            <a:ext cx="8650956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142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072" y="548680"/>
            <a:ext cx="5735240" cy="564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838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60648"/>
            <a:ext cx="7355160" cy="346050"/>
          </a:xfrm>
        </p:spPr>
        <p:txBody>
          <a:bodyPr>
            <a:normAutofit fontScale="90000"/>
          </a:bodyPr>
          <a:lstStyle/>
          <a:p>
            <a:r>
              <a:rPr lang="ru-RU" sz="1200" b="1" dirty="0" smtClean="0"/>
              <a:t> группа 3ВВ МДК 02.01 Эксплуатация оборудования и автоматизация систем водоснабжения и водоотведения</a:t>
            </a:r>
            <a:endParaRPr lang="ru-RU" sz="1200" b="1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8340426" cy="575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8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Autofit/>
          </a:bodyPr>
          <a:lstStyle/>
          <a:p>
            <a:r>
              <a:rPr lang="ru-RU" sz="1600" dirty="0" smtClean="0"/>
              <a:t>Группа 211 МДК 01.01 Монтаж санитарно-технических систем и оборудования</a:t>
            </a:r>
            <a:endParaRPr lang="ru-RU" sz="16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8496944" cy="5804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678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661248"/>
            <a:ext cx="7772400" cy="467767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Результативность</a:t>
            </a:r>
            <a:endParaRPr lang="ru-RU" sz="3200" dirty="0">
              <a:solidFill>
                <a:srgbClr val="C0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60178"/>
              </p:ext>
            </p:extLst>
          </p:nvPr>
        </p:nvGraphicFramePr>
        <p:xfrm>
          <a:off x="899592" y="548680"/>
          <a:ext cx="7776864" cy="4968552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296144"/>
                <a:gridCol w="1296144"/>
                <a:gridCol w="1296144"/>
                <a:gridCol w="1296144"/>
                <a:gridCol w="1296144"/>
                <a:gridCol w="1296144"/>
              </a:tblGrid>
              <a:tr h="578183">
                <a:tc gridSpan="6">
                  <a:txBody>
                    <a:bodyPr/>
                    <a:lstStyle/>
                    <a:p>
                      <a:r>
                        <a:rPr lang="ru-RU" dirty="0" smtClean="0"/>
                        <a:t>МДК 05.01 Наружные сети и сооружения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84426"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3ВВ (18)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«5»</a:t>
                      </a:r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«4»</a:t>
                      </a:r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«3»</a:t>
                      </a:r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«2»</a:t>
                      </a:r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%качества</a:t>
                      </a:r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4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61%</a:t>
                      </a:r>
                      <a:endParaRPr lang="ru-RU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672745">
                <a:tc gridSpan="6">
                  <a:txBody>
                    <a:bodyPr/>
                    <a:lstStyle/>
                    <a:p>
                      <a:r>
                        <a:rPr lang="ru-RU" b="1" dirty="0" smtClean="0"/>
                        <a:t>МДК 02.01 Эксплуатация оборудования и автоматизация систем водоснабжения и водоотведения</a:t>
                      </a:r>
                      <a:endParaRPr lang="ru-RU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32816">
                <a:tc>
                  <a:txBody>
                    <a:bodyPr/>
                    <a:lstStyle/>
                    <a:p>
                      <a:r>
                        <a:rPr lang="ru-RU" dirty="0" smtClean="0"/>
                        <a:t>3ВВ (16)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«5»</a:t>
                      </a:r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«4»</a:t>
                      </a:r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«3»</a:t>
                      </a:r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«2»</a:t>
                      </a:r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%качества</a:t>
                      </a:r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426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Без применения</a:t>
                      </a:r>
                      <a:endParaRPr lang="ru-RU" sz="1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56%</a:t>
                      </a:r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84426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 применением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68,7%</a:t>
                      </a:r>
                      <a:endParaRPr lang="ru-RU" b="1" dirty="0"/>
                    </a:p>
                  </a:txBody>
                  <a:tcPr/>
                </a:tc>
              </a:tr>
              <a:tr h="400069">
                <a:tc gridSpan="6">
                  <a:txBody>
                    <a:bodyPr/>
                    <a:lstStyle/>
                    <a:p>
                      <a:r>
                        <a:rPr lang="ru-RU" b="1" dirty="0" smtClean="0"/>
                        <a:t>МДК 01.01 Монтаж санитарно-технических систем и оборудования</a:t>
                      </a:r>
                      <a:endParaRPr lang="ru-RU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84426">
                <a:tc>
                  <a:txBody>
                    <a:bodyPr/>
                    <a:lstStyle/>
                    <a:p>
                      <a:r>
                        <a:rPr lang="ru-RU" dirty="0" smtClean="0"/>
                        <a:t>211(19)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«5»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«4»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«3»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«2»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%качества</a:t>
                      </a:r>
                      <a:endParaRPr lang="ru-RU" dirty="0"/>
                    </a:p>
                  </a:txBody>
                  <a:tcPr/>
                </a:tc>
              </a:tr>
              <a:tr h="384426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Без применения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36,8%</a:t>
                      </a:r>
                      <a:endParaRPr lang="ru-RU" dirty="0"/>
                    </a:p>
                  </a:txBody>
                  <a:tcPr/>
                </a:tc>
              </a:tr>
              <a:tr h="578183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 применением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52,6%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29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229200"/>
            <a:ext cx="7772400" cy="53977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Вывод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268761"/>
            <a:ext cx="8027169" cy="237626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Применение ментальных карт </a:t>
            </a:r>
            <a:r>
              <a:rPr lang="ru-RU" sz="2400" dirty="0" smtClean="0">
                <a:solidFill>
                  <a:schemeClr val="tx1"/>
                </a:solidFill>
              </a:rPr>
              <a:t>в процессе обучения дает ощутимые положительные результаты, поскольку даёт возможность выбирать, структурировать и запоминать ключевую информацию, а также воспроизводить ее в дальнейшем, тем самым формируя </a:t>
            </a:r>
            <a:r>
              <a:rPr lang="ru-RU" sz="2400" b="1" dirty="0" smtClean="0">
                <a:solidFill>
                  <a:srgbClr val="C00000"/>
                </a:solidFill>
              </a:rPr>
              <a:t>профессиональную мобильность</a:t>
            </a:r>
            <a:r>
              <a:rPr lang="ru-RU" sz="2400" dirty="0" smtClean="0">
                <a:solidFill>
                  <a:schemeClr val="tx1"/>
                </a:solidFill>
              </a:rPr>
              <a:t> будущего специалиста.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869160"/>
            <a:ext cx="1781183" cy="106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776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531</TotalTime>
  <Words>679</Words>
  <Application>Microsoft Office PowerPoint</Application>
  <PresentationFormat>Экран (4:3)</PresentationFormat>
  <Paragraphs>125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МЕНТАЛЬНАЯ КАРТА КАК СПОСОБ ФОРМИРОВАНИЯ ПРОФЕССИОНАЛЬНОЙ МОБИЛЬНОСТИ СТУДЕНТОВ </vt:lpstr>
      <vt:lpstr>Проблемы обработки текстовой информации</vt:lpstr>
      <vt:lpstr>Причины проблем</vt:lpstr>
      <vt:lpstr>Презентация PowerPoint</vt:lpstr>
      <vt:lpstr>Сравнительный анализ</vt:lpstr>
      <vt:lpstr>Презентация PowerPoint</vt:lpstr>
      <vt:lpstr>Презентация PowerPoint</vt:lpstr>
      <vt:lpstr>Mind Map –техника визуализации мышления</vt:lpstr>
      <vt:lpstr>Достоинства технологии</vt:lpstr>
      <vt:lpstr>Область применения</vt:lpstr>
      <vt:lpstr>Группа 3ВВ МДК 05.01 Наружные сети и сооружения</vt:lpstr>
      <vt:lpstr>Презентация PowerPoint</vt:lpstr>
      <vt:lpstr>Презентация PowerPoint</vt:lpstr>
      <vt:lpstr> группа 3ВВ МДК 02.01 Эксплуатация оборудования и автоматизация систем водоснабжения и водоотведения</vt:lpstr>
      <vt:lpstr>Группа 211 МДК 01.01 Монтаж санитарно-технических систем и оборудования</vt:lpstr>
      <vt:lpstr>Результативность</vt:lpstr>
      <vt:lpstr>Вывод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МЕНТАЛЬНАЯ КАРТА КАК СПОСОБ ФОРМИРОВАНИЯ ПРОФЕССИОНАЛЬНОЙ МОБИЛЬНОСТИ СТУДЕНТОВ </dc:title>
  <dc:creator>Пользователь</dc:creator>
  <cp:lastModifiedBy>Пользователь</cp:lastModifiedBy>
  <cp:revision>28</cp:revision>
  <dcterms:created xsi:type="dcterms:W3CDTF">2018-05-18T06:48:33Z</dcterms:created>
  <dcterms:modified xsi:type="dcterms:W3CDTF">2018-05-20T08:30:10Z</dcterms:modified>
</cp:coreProperties>
</file>