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301" r:id="rId3"/>
    <p:sldId id="261" r:id="rId4"/>
    <p:sldId id="287" r:id="rId5"/>
    <p:sldId id="262" r:id="rId6"/>
    <p:sldId id="263" r:id="rId7"/>
    <p:sldId id="265" r:id="rId8"/>
    <p:sldId id="266" r:id="rId9"/>
    <p:sldId id="278" r:id="rId10"/>
    <p:sldId id="276" r:id="rId11"/>
    <p:sldId id="288" r:id="rId12"/>
    <p:sldId id="291" r:id="rId13"/>
    <p:sldId id="289" r:id="rId14"/>
    <p:sldId id="292" r:id="rId15"/>
    <p:sldId id="280" r:id="rId16"/>
    <p:sldId id="295" r:id="rId17"/>
    <p:sldId id="294" r:id="rId18"/>
    <p:sldId id="296" r:id="rId19"/>
    <p:sldId id="282" r:id="rId20"/>
    <p:sldId id="297" r:id="rId21"/>
    <p:sldId id="293" r:id="rId22"/>
    <p:sldId id="303" r:id="rId23"/>
    <p:sldId id="286" r:id="rId24"/>
    <p:sldId id="275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92CE"/>
    <a:srgbClr val="CCFF33"/>
    <a:srgbClr val="D7DE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&#1050;&#1085;&#1080;&#1075;&#1072;1" TargetMode="External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Ориентировка в звуковом составе различных частей речи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0-6F27-4E93-830F-8292335290CD}"/>
              </c:ext>
            </c:extLst>
          </c:dPt>
          <c:dPt>
            <c:idx val="1"/>
            <c:bubble3D val="0"/>
            <c:spPr>
              <a:solidFill>
                <a:srgbClr val="002060"/>
              </a:solidFill>
            </c:spPr>
            <c:extLst>
              <c:ext xmlns:c16="http://schemas.microsoft.com/office/drawing/2014/chart" uri="{C3380CC4-5D6E-409C-BE32-E72D297353CC}">
                <c16:uniqueId val="{00000001-6F27-4E93-830F-8292335290CD}"/>
              </c:ext>
            </c:extLst>
          </c:dPt>
          <c:dPt>
            <c:idx val="2"/>
            <c:bubble3D val="0"/>
            <c:spPr>
              <a:solidFill>
                <a:srgbClr val="CCFF33"/>
              </a:solidFill>
            </c:spPr>
            <c:extLst>
              <c:ext xmlns:c16="http://schemas.microsoft.com/office/drawing/2014/chart" uri="{C3380CC4-5D6E-409C-BE32-E72D297353CC}">
                <c16:uniqueId val="{00000002-6F27-4E93-830F-8292335290CD}"/>
              </c:ext>
            </c:extLst>
          </c:dPt>
          <c:dPt>
            <c:idx val="4"/>
            <c:bubble3D val="0"/>
            <c:spPr>
              <a:solidFill>
                <a:srgbClr val="00B050"/>
              </a:solidFill>
            </c:spPr>
            <c:extLst>
              <c:ext xmlns:c16="http://schemas.microsoft.com/office/drawing/2014/chart" uri="{C3380CC4-5D6E-409C-BE32-E72D297353CC}">
                <c16:uniqueId val="{00000003-6F27-4E93-830F-8292335290CD}"/>
              </c:ext>
            </c:extLst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Высокий уровень</c:v>
                </c:pt>
                <c:pt idx="1">
                  <c:v>Выше среднего </c:v>
                </c:pt>
                <c:pt idx="2">
                  <c:v>Средний уровень</c:v>
                </c:pt>
                <c:pt idx="4">
                  <c:v>Ниже среднего           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</c:v>
                </c:pt>
                <c:pt idx="1">
                  <c:v>8.0000000000000127E-2</c:v>
                </c:pt>
                <c:pt idx="2">
                  <c:v>0.5</c:v>
                </c:pt>
                <c:pt idx="4">
                  <c:v>0.42000000000000032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F27-4E93-830F-8292335290C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0.62570203478238962"/>
          <c:y val="0.29552330342394845"/>
          <c:w val="0.34292563577686269"/>
          <c:h val="0.70447669657605194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Образование существительных</a:t>
            </a:r>
            <a:r>
              <a:rPr lang="ru-RU" dirty="0" smtClean="0"/>
              <a:t>,       </a:t>
            </a:r>
            <a:r>
              <a:rPr lang="ru-RU" dirty="0"/>
              <a:t>прилагательных и  глаголов  от заданной производящей основы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Образование существительных, прилагательных и  глаголов  от заданной производящей основы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  <c:extLst>
              <c:ext xmlns:c16="http://schemas.microsoft.com/office/drawing/2014/chart" uri="{C3380CC4-5D6E-409C-BE32-E72D297353CC}">
                <c16:uniqueId val="{00000000-8E1B-4FF3-A4BD-AC4E885E4304}"/>
              </c:ext>
            </c:extLst>
          </c:dPt>
          <c:dPt>
            <c:idx val="1"/>
            <c:bubble3D val="0"/>
            <c:spPr>
              <a:solidFill>
                <a:srgbClr val="002060"/>
              </a:solidFill>
            </c:spPr>
            <c:extLst>
              <c:ext xmlns:c16="http://schemas.microsoft.com/office/drawing/2014/chart" uri="{C3380CC4-5D6E-409C-BE32-E72D297353CC}">
                <c16:uniqueId val="{00000001-8E1B-4FF3-A4BD-AC4E885E4304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2-8E1B-4FF3-A4BD-AC4E885E4304}"/>
              </c:ext>
            </c:extLst>
          </c:dPt>
          <c:dPt>
            <c:idx val="3"/>
            <c:bubble3D val="0"/>
            <c:spPr>
              <a:solidFill>
                <a:srgbClr val="00B050"/>
              </a:solidFill>
            </c:spPr>
            <c:extLst>
              <c:ext xmlns:c16="http://schemas.microsoft.com/office/drawing/2014/chart" uri="{C3380CC4-5D6E-409C-BE32-E72D297353CC}">
                <c16:uniqueId val="{00000003-8E1B-4FF3-A4BD-AC4E885E4304}"/>
              </c:ext>
            </c:extLst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Высокий уровень</c:v>
                </c:pt>
                <c:pt idx="1">
                  <c:v>Выше среднего  </c:v>
                </c:pt>
                <c:pt idx="2">
                  <c:v>Средний </c:v>
                </c:pt>
                <c:pt idx="3">
                  <c:v>Ниже среднего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</c:v>
                </c:pt>
                <c:pt idx="1">
                  <c:v>0.05</c:v>
                </c:pt>
                <c:pt idx="2">
                  <c:v>0.55000000000000004</c:v>
                </c:pt>
                <c:pt idx="3">
                  <c:v>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E1B-4FF3-A4BD-AC4E885E43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5268713157210578"/>
          <c:y val="0.40461267936161904"/>
          <c:w val="0.32815122310140032"/>
          <c:h val="0.59538732063838151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dk2" tx1="lt1" bg2="dk1" tx2="lt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pPr>
            <a:r>
              <a:rPr lang="ru-RU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Ориентировка</a:t>
            </a:r>
            <a:r>
              <a:rPr lang="ru-RU" sz="1600" baseline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в звуковом составе разных частей </a:t>
            </a:r>
            <a:r>
              <a:rPr lang="ru-RU" sz="1600" baseline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речи.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c:rich>
      </c:tx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87679744"/>
        <c:axId val="87682432"/>
        <c:axId val="0"/>
      </c:bar3DChart>
      <c:catAx>
        <c:axId val="87679744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7682432"/>
        <c:crosses val="autoZero"/>
        <c:auto val="1"/>
        <c:lblAlgn val="ctr"/>
        <c:lblOffset val="100"/>
        <c:noMultiLvlLbl val="0"/>
      </c:catAx>
      <c:valAx>
        <c:axId val="8768243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87679744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80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4832874015748052"/>
          <c:y val="6.5585629921259839E-2"/>
          <c:w val="0.56218921410066169"/>
          <c:h val="0.6323293230089720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Нач. года</c:v>
                </c:pt>
              </c:strCache>
            </c:strRef>
          </c:tx>
          <c:spPr>
            <a:solidFill>
              <a:srgbClr val="002060"/>
            </a:solidFill>
          </c:spPr>
          <c:invertIfNegative val="0"/>
          <c:cat>
            <c:strRef>
              <c:f>Лист1!$A$2:$A$6</c:f>
              <c:strCache>
                <c:ptCount val="5"/>
                <c:pt idx="0">
                  <c:v>Высокий</c:v>
                </c:pt>
                <c:pt idx="1">
                  <c:v>Выше сред.</c:v>
                </c:pt>
                <c:pt idx="2">
                  <c:v>Средний</c:v>
                </c:pt>
                <c:pt idx="3">
                  <c:v>Ниже среднего</c:v>
                </c:pt>
                <c:pt idx="4">
                  <c:v>Низкий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1">
                  <c:v>15</c:v>
                </c:pt>
                <c:pt idx="2">
                  <c:v>60</c:v>
                </c:pt>
                <c:pt idx="3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76E-414A-AA83-3FE53F4D3276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конец года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strRef>
              <c:f>Лист1!$A$2:$A$6</c:f>
              <c:strCache>
                <c:ptCount val="5"/>
                <c:pt idx="0">
                  <c:v>Высокий</c:v>
                </c:pt>
                <c:pt idx="1">
                  <c:v>Выше сред.</c:v>
                </c:pt>
                <c:pt idx="2">
                  <c:v>Средний</c:v>
                </c:pt>
                <c:pt idx="3">
                  <c:v>Ниже среднего</c:v>
                </c:pt>
                <c:pt idx="4">
                  <c:v>Низкий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3</c:v>
                </c:pt>
                <c:pt idx="1">
                  <c:v>27</c:v>
                </c:pt>
                <c:pt idx="2">
                  <c:v>65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76E-414A-AA83-3FE53F4D32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-2"/>
        <c:axId val="50806784"/>
        <c:axId val="50808320"/>
      </c:barChart>
      <c:catAx>
        <c:axId val="5080678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50808320"/>
        <c:crosses val="autoZero"/>
        <c:auto val="1"/>
        <c:lblAlgn val="ctr"/>
        <c:lblOffset val="100"/>
        <c:noMultiLvlLbl val="0"/>
      </c:catAx>
      <c:valAx>
        <c:axId val="508083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508067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0143444768994201"/>
          <c:y val="0.17173668004322673"/>
          <c:w val="0.28905691856082433"/>
          <c:h val="0.3041029770510974"/>
        </c:manualLayout>
      </c:layout>
      <c:overlay val="0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 года 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cat>
            <c:strRef>
              <c:f>Лист1!$A$2:$A$6</c:f>
              <c:strCache>
                <c:ptCount val="5"/>
                <c:pt idx="0">
                  <c:v>Высокий</c:v>
                </c:pt>
                <c:pt idx="1">
                  <c:v>Выше сред</c:v>
                </c:pt>
                <c:pt idx="2">
                  <c:v>Средний</c:v>
                </c:pt>
                <c:pt idx="3">
                  <c:v>Ниже сред</c:v>
                </c:pt>
                <c:pt idx="4">
                  <c:v>Низкий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1">
                  <c:v>10</c:v>
                </c:pt>
                <c:pt idx="2">
                  <c:v>55</c:v>
                </c:pt>
                <c:pt idx="3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D8F-45D2-A6B0-C7CFA37412BB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конец года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cat>
            <c:strRef>
              <c:f>Лист1!$A$2:$A$6</c:f>
              <c:strCache>
                <c:ptCount val="5"/>
                <c:pt idx="0">
                  <c:v>Высокий</c:v>
                </c:pt>
                <c:pt idx="1">
                  <c:v>Выше сред</c:v>
                </c:pt>
                <c:pt idx="2">
                  <c:v>Средний</c:v>
                </c:pt>
                <c:pt idx="3">
                  <c:v>Ниже сред</c:v>
                </c:pt>
                <c:pt idx="4">
                  <c:v>Низкий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8</c:v>
                </c:pt>
                <c:pt idx="1">
                  <c:v>25</c:v>
                </c:pt>
                <c:pt idx="2">
                  <c:v>62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D8F-45D2-A6B0-C7CFA37412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0668672"/>
        <c:axId val="50670208"/>
      </c:barChart>
      <c:catAx>
        <c:axId val="5066867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50670208"/>
        <c:crosses val="autoZero"/>
        <c:auto val="1"/>
        <c:lblAlgn val="ctr"/>
        <c:lblOffset val="100"/>
        <c:noMultiLvlLbl val="0"/>
      </c:catAx>
      <c:valAx>
        <c:axId val="506702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50668672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60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600"/>
            </a:pPr>
            <a:endParaRPr lang="ru-RU"/>
          </a:p>
        </c:txPr>
      </c:legendEntry>
      <c:layout>
        <c:manualLayout>
          <c:xMode val="edge"/>
          <c:yMode val="edge"/>
          <c:x val="0.71075593021721162"/>
          <c:y val="0.19833247585089275"/>
          <c:w val="0.28606948882747513"/>
          <c:h val="0.28858315292545345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E6394C-3FCB-4F42-B3E9-409E3C2E8408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2A55B57-0356-4938-B696-CFE309385638}">
      <dgm:prSet phldrT="[Текст]" custT="1"/>
      <dgm:spPr>
        <a:solidFill>
          <a:schemeClr val="bg1"/>
        </a:solidFill>
      </dgm:spPr>
      <dgm:t>
        <a:bodyPr/>
        <a:lstStyle/>
        <a:p>
          <a:r>
            <a:rPr lang="ru-RU" sz="3200" b="1" dirty="0" smtClean="0"/>
            <a:t>Основные способы образования слов</a:t>
          </a:r>
          <a:endParaRPr lang="ru-RU" sz="3200" b="1" dirty="0"/>
        </a:p>
      </dgm:t>
    </dgm:pt>
    <dgm:pt modelId="{8570C93E-2F2F-4239-B906-EFA9F8A83339}" type="parTrans" cxnId="{DA16A01A-3DB5-49EB-ABD8-BEB265EF748A}">
      <dgm:prSet/>
      <dgm:spPr/>
      <dgm:t>
        <a:bodyPr/>
        <a:lstStyle/>
        <a:p>
          <a:endParaRPr lang="ru-RU"/>
        </a:p>
      </dgm:t>
    </dgm:pt>
    <dgm:pt modelId="{93763617-BD4F-4544-9971-B187829ADC55}" type="sibTrans" cxnId="{DA16A01A-3DB5-49EB-ABD8-BEB265EF748A}">
      <dgm:prSet/>
      <dgm:spPr/>
      <dgm:t>
        <a:bodyPr/>
        <a:lstStyle/>
        <a:p>
          <a:endParaRPr lang="ru-RU"/>
        </a:p>
      </dgm:t>
    </dgm:pt>
    <dgm:pt modelId="{DDD132EB-B7AA-454F-8A4B-923E0D6B9EAA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ru-RU" sz="3600" b="1" dirty="0" smtClean="0">
              <a:solidFill>
                <a:srgbClr val="FF0000"/>
              </a:solidFill>
            </a:rPr>
            <a:t>Приставочный</a:t>
          </a:r>
        </a:p>
        <a:p>
          <a:endParaRPr lang="ru-RU" sz="2100" dirty="0"/>
        </a:p>
      </dgm:t>
    </dgm:pt>
    <dgm:pt modelId="{15A21AD8-1604-431E-B15D-894AB5FA0FFF}" type="parTrans" cxnId="{5C83E849-C8E2-480B-9903-95E656F5723C}">
      <dgm:prSet/>
      <dgm:spPr/>
      <dgm:t>
        <a:bodyPr/>
        <a:lstStyle/>
        <a:p>
          <a:endParaRPr lang="ru-RU"/>
        </a:p>
      </dgm:t>
    </dgm:pt>
    <dgm:pt modelId="{2ED3BD88-6E5F-4292-9792-CA388B8C0853}" type="sibTrans" cxnId="{5C83E849-C8E2-480B-9903-95E656F5723C}">
      <dgm:prSet/>
      <dgm:spPr/>
      <dgm:t>
        <a:bodyPr/>
        <a:lstStyle/>
        <a:p>
          <a:endParaRPr lang="ru-RU"/>
        </a:p>
      </dgm:t>
    </dgm:pt>
    <dgm:pt modelId="{32CA2266-62BD-40C3-BD66-2401A298D778}">
      <dgm:prSet phldrT="[Текст]" custT="1"/>
      <dgm:spPr>
        <a:solidFill>
          <a:srgbClr val="92D050"/>
        </a:solidFill>
      </dgm:spPr>
      <dgm:t>
        <a:bodyPr/>
        <a:lstStyle/>
        <a:p>
          <a:endParaRPr lang="ru-RU" sz="3600" b="1" dirty="0" smtClean="0">
            <a:solidFill>
              <a:srgbClr val="FF0000"/>
            </a:solidFill>
          </a:endParaRPr>
        </a:p>
        <a:p>
          <a:r>
            <a:rPr lang="ru-RU" sz="3600" b="1" dirty="0" smtClean="0">
              <a:solidFill>
                <a:srgbClr val="FF0000"/>
              </a:solidFill>
            </a:rPr>
            <a:t>Суффиксальный</a:t>
          </a:r>
        </a:p>
        <a:p>
          <a:endParaRPr lang="ru-RU" sz="3600" b="1" dirty="0" smtClean="0">
            <a:solidFill>
              <a:srgbClr val="FF0000"/>
            </a:solidFill>
          </a:endParaRPr>
        </a:p>
        <a:p>
          <a:endParaRPr lang="ru-RU" sz="3600" b="1" dirty="0">
            <a:solidFill>
              <a:srgbClr val="FF0000"/>
            </a:solidFill>
          </a:endParaRPr>
        </a:p>
      </dgm:t>
    </dgm:pt>
    <dgm:pt modelId="{3D4F7FD3-58F6-4196-AC1B-7EB2D6919B6F}" type="parTrans" cxnId="{503E031F-9D50-4541-90AC-2FBD01720F27}">
      <dgm:prSet/>
      <dgm:spPr/>
      <dgm:t>
        <a:bodyPr/>
        <a:lstStyle/>
        <a:p>
          <a:endParaRPr lang="ru-RU"/>
        </a:p>
      </dgm:t>
    </dgm:pt>
    <dgm:pt modelId="{2BDD9122-5F3E-4C77-996A-7D966B4B1E99}" type="sibTrans" cxnId="{503E031F-9D50-4541-90AC-2FBD01720F27}">
      <dgm:prSet/>
      <dgm:spPr/>
      <dgm:t>
        <a:bodyPr/>
        <a:lstStyle/>
        <a:p>
          <a:endParaRPr lang="ru-RU"/>
        </a:p>
      </dgm:t>
    </dgm:pt>
    <dgm:pt modelId="{9404BC48-9EA8-45C2-A876-DE365C6FB077}">
      <dgm:prSet phldrT="[Текст]" custT="1"/>
      <dgm:spPr>
        <a:solidFill>
          <a:srgbClr val="F692CE"/>
        </a:solidFill>
      </dgm:spPr>
      <dgm:t>
        <a:bodyPr/>
        <a:lstStyle/>
        <a:p>
          <a:r>
            <a:rPr lang="ru-RU" sz="3600" b="1" dirty="0" smtClean="0">
              <a:solidFill>
                <a:srgbClr val="FF0000"/>
              </a:solidFill>
            </a:rPr>
            <a:t>Приставочно-суффиксальный</a:t>
          </a:r>
        </a:p>
        <a:p>
          <a:endParaRPr lang="ru-RU" sz="2600" b="1" dirty="0" smtClean="0">
            <a:solidFill>
              <a:srgbClr val="FF0000"/>
            </a:solidFill>
          </a:endParaRPr>
        </a:p>
        <a:p>
          <a:endParaRPr lang="ru-RU" sz="2600" dirty="0"/>
        </a:p>
      </dgm:t>
    </dgm:pt>
    <dgm:pt modelId="{CEC7ED76-3253-4EB2-9CB8-86E988B2BEDC}" type="parTrans" cxnId="{49B09CA1-9E0B-4602-99B0-D25A0C340E51}">
      <dgm:prSet/>
      <dgm:spPr/>
      <dgm:t>
        <a:bodyPr/>
        <a:lstStyle/>
        <a:p>
          <a:endParaRPr lang="ru-RU"/>
        </a:p>
      </dgm:t>
    </dgm:pt>
    <dgm:pt modelId="{B895EB03-D2AC-417E-81B2-22E7C6AD3B81}" type="sibTrans" cxnId="{49B09CA1-9E0B-4602-99B0-D25A0C340E51}">
      <dgm:prSet/>
      <dgm:spPr/>
      <dgm:t>
        <a:bodyPr/>
        <a:lstStyle/>
        <a:p>
          <a:endParaRPr lang="ru-RU"/>
        </a:p>
      </dgm:t>
    </dgm:pt>
    <dgm:pt modelId="{D5E4A788-F997-495C-9547-543117C8475B}">
      <dgm:prSet phldrT="[Текст]" custT="1"/>
      <dgm:spPr>
        <a:solidFill>
          <a:srgbClr val="CCFF33"/>
        </a:solidFill>
      </dgm:spPr>
      <dgm:t>
        <a:bodyPr/>
        <a:lstStyle/>
        <a:p>
          <a:r>
            <a:rPr lang="ru-RU" sz="3600" b="1" dirty="0" smtClean="0">
              <a:solidFill>
                <a:srgbClr val="FF0000"/>
              </a:solidFill>
            </a:rPr>
            <a:t>Сложение</a:t>
          </a:r>
        </a:p>
        <a:p>
          <a:endParaRPr lang="ru-RU" sz="2600" b="1" dirty="0">
            <a:solidFill>
              <a:srgbClr val="FF0000"/>
            </a:solidFill>
          </a:endParaRPr>
        </a:p>
      </dgm:t>
    </dgm:pt>
    <dgm:pt modelId="{2718F86C-F923-478C-9C09-DEF93FCD52A4}" type="parTrans" cxnId="{E5FF43C0-FEEC-4FF0-B8D4-5F76E7ADC364}">
      <dgm:prSet/>
      <dgm:spPr/>
      <dgm:t>
        <a:bodyPr/>
        <a:lstStyle/>
        <a:p>
          <a:endParaRPr lang="ru-RU"/>
        </a:p>
      </dgm:t>
    </dgm:pt>
    <dgm:pt modelId="{79A963F4-3155-4625-A1BB-B3EED96FE206}" type="sibTrans" cxnId="{E5FF43C0-FEEC-4FF0-B8D4-5F76E7ADC364}">
      <dgm:prSet/>
      <dgm:spPr/>
      <dgm:t>
        <a:bodyPr/>
        <a:lstStyle/>
        <a:p>
          <a:endParaRPr lang="ru-RU"/>
        </a:p>
      </dgm:t>
    </dgm:pt>
    <dgm:pt modelId="{F296F3F9-5EE6-43C2-88AE-F64943AEA17D}">
      <dgm:prSet phldrT="[Текст]"/>
      <dgm:spPr/>
      <dgm:t>
        <a:bodyPr/>
        <a:lstStyle/>
        <a:p>
          <a:endParaRPr lang="ru-RU" dirty="0"/>
        </a:p>
      </dgm:t>
    </dgm:pt>
    <dgm:pt modelId="{BEBD75EB-480E-46A1-9A98-8EA78B57903B}" type="parTrans" cxnId="{65E078F3-DE4A-449F-B62B-225E31DE17C9}">
      <dgm:prSet/>
      <dgm:spPr/>
      <dgm:t>
        <a:bodyPr/>
        <a:lstStyle/>
        <a:p>
          <a:endParaRPr lang="ru-RU"/>
        </a:p>
      </dgm:t>
    </dgm:pt>
    <dgm:pt modelId="{22C409FF-8A77-49E1-9FBC-3BE1DE900AB2}" type="sibTrans" cxnId="{65E078F3-DE4A-449F-B62B-225E31DE17C9}">
      <dgm:prSet/>
      <dgm:spPr/>
      <dgm:t>
        <a:bodyPr/>
        <a:lstStyle/>
        <a:p>
          <a:endParaRPr lang="ru-RU"/>
        </a:p>
      </dgm:t>
    </dgm:pt>
    <dgm:pt modelId="{DC50220A-D29E-44AD-B780-943A0C75BB72}" type="pres">
      <dgm:prSet presAssocID="{B5E6394C-3FCB-4F42-B3E9-409E3C2E8408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616DD43-365D-4DA9-81B5-9CC85323FC53}" type="pres">
      <dgm:prSet presAssocID="{B5E6394C-3FCB-4F42-B3E9-409E3C2E8408}" presName="matrix" presStyleCnt="0"/>
      <dgm:spPr/>
    </dgm:pt>
    <dgm:pt modelId="{B61848B2-7C26-4CE4-AD88-602D99F51D2B}" type="pres">
      <dgm:prSet presAssocID="{B5E6394C-3FCB-4F42-B3E9-409E3C2E8408}" presName="tile1" presStyleLbl="node1" presStyleIdx="0" presStyleCnt="4"/>
      <dgm:spPr/>
      <dgm:t>
        <a:bodyPr/>
        <a:lstStyle/>
        <a:p>
          <a:endParaRPr lang="ru-RU"/>
        </a:p>
      </dgm:t>
    </dgm:pt>
    <dgm:pt modelId="{767925B4-7BBF-4B42-AC2E-14BF3DE6477A}" type="pres">
      <dgm:prSet presAssocID="{B5E6394C-3FCB-4F42-B3E9-409E3C2E8408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BAE546-4EB7-4A4E-92AA-0503EF5BCC77}" type="pres">
      <dgm:prSet presAssocID="{B5E6394C-3FCB-4F42-B3E9-409E3C2E8408}" presName="tile2" presStyleLbl="node1" presStyleIdx="1" presStyleCnt="4"/>
      <dgm:spPr/>
      <dgm:t>
        <a:bodyPr/>
        <a:lstStyle/>
        <a:p>
          <a:endParaRPr lang="ru-RU"/>
        </a:p>
      </dgm:t>
    </dgm:pt>
    <dgm:pt modelId="{24A0B395-98AE-4C55-A096-ED49A05BD745}" type="pres">
      <dgm:prSet presAssocID="{B5E6394C-3FCB-4F42-B3E9-409E3C2E8408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1F516B-D599-4BDE-81DC-1D6CA12BCE2E}" type="pres">
      <dgm:prSet presAssocID="{B5E6394C-3FCB-4F42-B3E9-409E3C2E8408}" presName="tile3" presStyleLbl="node1" presStyleIdx="2" presStyleCnt="4"/>
      <dgm:spPr/>
      <dgm:t>
        <a:bodyPr/>
        <a:lstStyle/>
        <a:p>
          <a:endParaRPr lang="ru-RU"/>
        </a:p>
      </dgm:t>
    </dgm:pt>
    <dgm:pt modelId="{6D4E00EB-8884-458B-8CF2-280B3B4706B0}" type="pres">
      <dgm:prSet presAssocID="{B5E6394C-3FCB-4F42-B3E9-409E3C2E8408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5EBEAA-8CCE-4C4A-8C08-FC66EA1A9A39}" type="pres">
      <dgm:prSet presAssocID="{B5E6394C-3FCB-4F42-B3E9-409E3C2E8408}" presName="tile4" presStyleLbl="node1" presStyleIdx="3" presStyleCnt="4"/>
      <dgm:spPr/>
      <dgm:t>
        <a:bodyPr/>
        <a:lstStyle/>
        <a:p>
          <a:endParaRPr lang="ru-RU"/>
        </a:p>
      </dgm:t>
    </dgm:pt>
    <dgm:pt modelId="{D41646D5-8384-4A2D-B2B2-6D8376F16907}" type="pres">
      <dgm:prSet presAssocID="{B5E6394C-3FCB-4F42-B3E9-409E3C2E8408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BBA51B-C3A0-4656-861C-86BD7AC4E7DD}" type="pres">
      <dgm:prSet presAssocID="{B5E6394C-3FCB-4F42-B3E9-409E3C2E8408}" presName="centerTile" presStyleLbl="fgShp" presStyleIdx="0" presStyleCnt="1" custScaleX="123967" custScaleY="129713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7C7BC467-07E4-40CB-8B30-5B9E1C003E5F}" type="presOf" srcId="{9404BC48-9EA8-45C2-A876-DE365C6FB077}" destId="{6D4E00EB-8884-458B-8CF2-280B3B4706B0}" srcOrd="1" destOrd="0" presId="urn:microsoft.com/office/officeart/2005/8/layout/matrix1"/>
    <dgm:cxn modelId="{E5FF43C0-FEEC-4FF0-B8D4-5F76E7ADC364}" srcId="{92A55B57-0356-4938-B696-CFE309385638}" destId="{D5E4A788-F997-495C-9547-543117C8475B}" srcOrd="3" destOrd="0" parTransId="{2718F86C-F923-478C-9C09-DEF93FCD52A4}" sibTransId="{79A963F4-3155-4625-A1BB-B3EED96FE206}"/>
    <dgm:cxn modelId="{A5034D73-7744-4035-BD4C-D62302290F53}" type="presOf" srcId="{32CA2266-62BD-40C3-BD66-2401A298D778}" destId="{24A0B395-98AE-4C55-A096-ED49A05BD745}" srcOrd="1" destOrd="0" presId="urn:microsoft.com/office/officeart/2005/8/layout/matrix1"/>
    <dgm:cxn modelId="{F5BE2322-5AE8-407C-A403-B7C9622F893F}" type="presOf" srcId="{DDD132EB-B7AA-454F-8A4B-923E0D6B9EAA}" destId="{767925B4-7BBF-4B42-AC2E-14BF3DE6477A}" srcOrd="1" destOrd="0" presId="urn:microsoft.com/office/officeart/2005/8/layout/matrix1"/>
    <dgm:cxn modelId="{2AAE027A-934B-4186-A13E-BB46042E92C5}" type="presOf" srcId="{92A55B57-0356-4938-B696-CFE309385638}" destId="{24BBA51B-C3A0-4656-861C-86BD7AC4E7DD}" srcOrd="0" destOrd="0" presId="urn:microsoft.com/office/officeart/2005/8/layout/matrix1"/>
    <dgm:cxn modelId="{47E87963-1BE3-4BBD-AC8E-BFC1F7D132BF}" type="presOf" srcId="{9404BC48-9EA8-45C2-A876-DE365C6FB077}" destId="{D91F516B-D599-4BDE-81DC-1D6CA12BCE2E}" srcOrd="0" destOrd="0" presId="urn:microsoft.com/office/officeart/2005/8/layout/matrix1"/>
    <dgm:cxn modelId="{65E078F3-DE4A-449F-B62B-225E31DE17C9}" srcId="{92A55B57-0356-4938-B696-CFE309385638}" destId="{F296F3F9-5EE6-43C2-88AE-F64943AEA17D}" srcOrd="4" destOrd="0" parTransId="{BEBD75EB-480E-46A1-9A98-8EA78B57903B}" sibTransId="{22C409FF-8A77-49E1-9FBC-3BE1DE900AB2}"/>
    <dgm:cxn modelId="{DA16A01A-3DB5-49EB-ABD8-BEB265EF748A}" srcId="{B5E6394C-3FCB-4F42-B3E9-409E3C2E8408}" destId="{92A55B57-0356-4938-B696-CFE309385638}" srcOrd="0" destOrd="0" parTransId="{8570C93E-2F2F-4239-B906-EFA9F8A83339}" sibTransId="{93763617-BD4F-4544-9971-B187829ADC55}"/>
    <dgm:cxn modelId="{49B09CA1-9E0B-4602-99B0-D25A0C340E51}" srcId="{92A55B57-0356-4938-B696-CFE309385638}" destId="{9404BC48-9EA8-45C2-A876-DE365C6FB077}" srcOrd="2" destOrd="0" parTransId="{CEC7ED76-3253-4EB2-9CB8-86E988B2BEDC}" sibTransId="{B895EB03-D2AC-417E-81B2-22E7C6AD3B81}"/>
    <dgm:cxn modelId="{3A24CEDE-1AB4-41B3-91B9-C2B98C1BF015}" type="presOf" srcId="{DDD132EB-B7AA-454F-8A4B-923E0D6B9EAA}" destId="{B61848B2-7C26-4CE4-AD88-602D99F51D2B}" srcOrd="0" destOrd="0" presId="urn:microsoft.com/office/officeart/2005/8/layout/matrix1"/>
    <dgm:cxn modelId="{503E031F-9D50-4541-90AC-2FBD01720F27}" srcId="{92A55B57-0356-4938-B696-CFE309385638}" destId="{32CA2266-62BD-40C3-BD66-2401A298D778}" srcOrd="1" destOrd="0" parTransId="{3D4F7FD3-58F6-4196-AC1B-7EB2D6919B6F}" sibTransId="{2BDD9122-5F3E-4C77-996A-7D966B4B1E99}"/>
    <dgm:cxn modelId="{79FD4B30-3314-45F4-B024-6D1BE35C7367}" type="presOf" srcId="{32CA2266-62BD-40C3-BD66-2401A298D778}" destId="{C4BAE546-4EB7-4A4E-92AA-0503EF5BCC77}" srcOrd="0" destOrd="0" presId="urn:microsoft.com/office/officeart/2005/8/layout/matrix1"/>
    <dgm:cxn modelId="{E584D4C1-3C1B-4E4D-B0A4-6D64BC617383}" type="presOf" srcId="{D5E4A788-F997-495C-9547-543117C8475B}" destId="{F45EBEAA-8CCE-4C4A-8C08-FC66EA1A9A39}" srcOrd="0" destOrd="0" presId="urn:microsoft.com/office/officeart/2005/8/layout/matrix1"/>
    <dgm:cxn modelId="{3F9BCB29-DC33-4163-851C-4F8EC91E9AF7}" type="presOf" srcId="{D5E4A788-F997-495C-9547-543117C8475B}" destId="{D41646D5-8384-4A2D-B2B2-6D8376F16907}" srcOrd="1" destOrd="0" presId="urn:microsoft.com/office/officeart/2005/8/layout/matrix1"/>
    <dgm:cxn modelId="{5C83E849-C8E2-480B-9903-95E656F5723C}" srcId="{92A55B57-0356-4938-B696-CFE309385638}" destId="{DDD132EB-B7AA-454F-8A4B-923E0D6B9EAA}" srcOrd="0" destOrd="0" parTransId="{15A21AD8-1604-431E-B15D-894AB5FA0FFF}" sibTransId="{2ED3BD88-6E5F-4292-9792-CA388B8C0853}"/>
    <dgm:cxn modelId="{61E88857-F07A-4BFD-B67A-B14E61049D7F}" type="presOf" srcId="{B5E6394C-3FCB-4F42-B3E9-409E3C2E8408}" destId="{DC50220A-D29E-44AD-B780-943A0C75BB72}" srcOrd="0" destOrd="0" presId="urn:microsoft.com/office/officeart/2005/8/layout/matrix1"/>
    <dgm:cxn modelId="{8AFB6130-4538-4472-B26E-8D6BAFC9B28A}" type="presParOf" srcId="{DC50220A-D29E-44AD-B780-943A0C75BB72}" destId="{2616DD43-365D-4DA9-81B5-9CC85323FC53}" srcOrd="0" destOrd="0" presId="urn:microsoft.com/office/officeart/2005/8/layout/matrix1"/>
    <dgm:cxn modelId="{099BE11B-4C15-41FB-B99A-63462F944E29}" type="presParOf" srcId="{2616DD43-365D-4DA9-81B5-9CC85323FC53}" destId="{B61848B2-7C26-4CE4-AD88-602D99F51D2B}" srcOrd="0" destOrd="0" presId="urn:microsoft.com/office/officeart/2005/8/layout/matrix1"/>
    <dgm:cxn modelId="{D31B307A-9661-4829-B943-C5268CF8EAAF}" type="presParOf" srcId="{2616DD43-365D-4DA9-81B5-9CC85323FC53}" destId="{767925B4-7BBF-4B42-AC2E-14BF3DE6477A}" srcOrd="1" destOrd="0" presId="urn:microsoft.com/office/officeart/2005/8/layout/matrix1"/>
    <dgm:cxn modelId="{2082889D-8EF5-44C5-AFA7-6981840F8F3E}" type="presParOf" srcId="{2616DD43-365D-4DA9-81B5-9CC85323FC53}" destId="{C4BAE546-4EB7-4A4E-92AA-0503EF5BCC77}" srcOrd="2" destOrd="0" presId="urn:microsoft.com/office/officeart/2005/8/layout/matrix1"/>
    <dgm:cxn modelId="{146ACAF3-8FCD-4610-8B2B-08F4BC86A18C}" type="presParOf" srcId="{2616DD43-365D-4DA9-81B5-9CC85323FC53}" destId="{24A0B395-98AE-4C55-A096-ED49A05BD745}" srcOrd="3" destOrd="0" presId="urn:microsoft.com/office/officeart/2005/8/layout/matrix1"/>
    <dgm:cxn modelId="{8496C352-C8E2-48BD-832B-6CD9B3C188E1}" type="presParOf" srcId="{2616DD43-365D-4DA9-81B5-9CC85323FC53}" destId="{D91F516B-D599-4BDE-81DC-1D6CA12BCE2E}" srcOrd="4" destOrd="0" presId="urn:microsoft.com/office/officeart/2005/8/layout/matrix1"/>
    <dgm:cxn modelId="{F5790B3D-AFC1-413A-9A9D-2E565A921902}" type="presParOf" srcId="{2616DD43-365D-4DA9-81B5-9CC85323FC53}" destId="{6D4E00EB-8884-458B-8CF2-280B3B4706B0}" srcOrd="5" destOrd="0" presId="urn:microsoft.com/office/officeart/2005/8/layout/matrix1"/>
    <dgm:cxn modelId="{EDF3A969-5FBD-4CA5-B7F8-341643C4DA45}" type="presParOf" srcId="{2616DD43-365D-4DA9-81B5-9CC85323FC53}" destId="{F45EBEAA-8CCE-4C4A-8C08-FC66EA1A9A39}" srcOrd="6" destOrd="0" presId="urn:microsoft.com/office/officeart/2005/8/layout/matrix1"/>
    <dgm:cxn modelId="{ADD6A8C5-4FE4-4DCA-8A10-34DDA2FFC268}" type="presParOf" srcId="{2616DD43-365D-4DA9-81B5-9CC85323FC53}" destId="{D41646D5-8384-4A2D-B2B2-6D8376F16907}" srcOrd="7" destOrd="0" presId="urn:microsoft.com/office/officeart/2005/8/layout/matrix1"/>
    <dgm:cxn modelId="{EC68D0FA-4843-41D2-8995-B664BC10F952}" type="presParOf" srcId="{DC50220A-D29E-44AD-B780-943A0C75BB72}" destId="{24BBA51B-C3A0-4656-861C-86BD7AC4E7DD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07429D7-3ED7-4F3B-90F6-11FE24F4703B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0"/>
      <dgm:spPr/>
    </dgm:pt>
    <dgm:pt modelId="{F726E728-EBB5-4D8E-92CE-C0A1BEAEB8B5}" type="pres">
      <dgm:prSet presAssocID="{007429D7-3ED7-4F3B-90F6-11FE24F4703B}" presName="linearFlow" presStyleCnt="0">
        <dgm:presLayoutVars>
          <dgm:dir/>
          <dgm:resizeHandles val="exact"/>
        </dgm:presLayoutVars>
      </dgm:prSet>
      <dgm:spPr/>
    </dgm:pt>
  </dgm:ptLst>
  <dgm:cxnLst>
    <dgm:cxn modelId="{628D1CD4-02B7-4BFD-9372-5DD46DE2FAE5}" type="presOf" srcId="{007429D7-3ED7-4F3B-90F6-11FE24F4703B}" destId="{F726E728-EBB5-4D8E-92CE-C0A1BEAEB8B5}" srcOrd="0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3A10821-73CE-474B-9CC3-D291E0900FD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B59ECF4-2893-4FFF-AE7F-FB19F0091338}">
      <dgm:prSet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ru-RU" sz="2600" b="1" dirty="0" smtClean="0">
              <a:solidFill>
                <a:schemeClr val="tx1"/>
              </a:solidFill>
            </a:rPr>
            <a:t>Работа с родителями (для закрепления)</a:t>
          </a:r>
          <a:r>
            <a:rPr lang="ru-RU" sz="3200" b="1" dirty="0" smtClean="0">
              <a:solidFill>
                <a:schemeClr val="tx1"/>
              </a:solidFill>
            </a:rPr>
            <a:t> </a:t>
          </a:r>
          <a:endParaRPr lang="ru-RU" sz="3200" b="1" dirty="0">
            <a:solidFill>
              <a:schemeClr val="tx1"/>
            </a:solidFill>
          </a:endParaRPr>
        </a:p>
      </dgm:t>
    </dgm:pt>
    <dgm:pt modelId="{E782A2C1-6B97-4695-9F57-68CAB89FCA3E}" type="parTrans" cxnId="{6BC78DFF-A1D0-46E1-AA32-DD659D12032E}">
      <dgm:prSet/>
      <dgm:spPr/>
      <dgm:t>
        <a:bodyPr/>
        <a:lstStyle/>
        <a:p>
          <a:endParaRPr lang="ru-RU"/>
        </a:p>
      </dgm:t>
    </dgm:pt>
    <dgm:pt modelId="{199D7903-4719-4515-9B0E-02ADFAAFF345}" type="sibTrans" cxnId="{6BC78DFF-A1D0-46E1-AA32-DD659D12032E}">
      <dgm:prSet/>
      <dgm:spPr/>
      <dgm:t>
        <a:bodyPr/>
        <a:lstStyle/>
        <a:p>
          <a:endParaRPr lang="ru-RU"/>
        </a:p>
      </dgm:t>
    </dgm:pt>
    <dgm:pt modelId="{6439C1B5-BCF8-4FE1-967D-0BC491333359}">
      <dgm:prSet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ru-RU" sz="2600" b="1" dirty="0" smtClean="0">
              <a:solidFill>
                <a:schemeClr val="tx1"/>
              </a:solidFill>
            </a:rPr>
            <a:t>Формирование интереса  (игровая ситуация)</a:t>
          </a:r>
          <a:endParaRPr lang="ru-RU" sz="2600" b="1" dirty="0">
            <a:solidFill>
              <a:schemeClr val="tx1"/>
            </a:solidFill>
          </a:endParaRPr>
        </a:p>
      </dgm:t>
    </dgm:pt>
    <dgm:pt modelId="{707BA072-100C-4D98-9E7F-3B0B214C5F2B}" type="parTrans" cxnId="{E9E56596-82D7-4615-90CB-A6A9A7175426}">
      <dgm:prSet/>
      <dgm:spPr/>
      <dgm:t>
        <a:bodyPr/>
        <a:lstStyle/>
        <a:p>
          <a:endParaRPr lang="ru-RU"/>
        </a:p>
      </dgm:t>
    </dgm:pt>
    <dgm:pt modelId="{E7AB2F87-2396-4CFC-8503-DD6DD6BE80D6}" type="sibTrans" cxnId="{E9E56596-82D7-4615-90CB-A6A9A7175426}">
      <dgm:prSet/>
      <dgm:spPr/>
      <dgm:t>
        <a:bodyPr/>
        <a:lstStyle/>
        <a:p>
          <a:endParaRPr lang="ru-RU"/>
        </a:p>
      </dgm:t>
    </dgm:pt>
    <dgm:pt modelId="{B55D97A3-E965-4E32-B2C4-AF5F00364BE2}">
      <dgm:prSet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ru-RU" sz="2600" b="1" dirty="0" smtClean="0">
              <a:solidFill>
                <a:schemeClr val="tx1"/>
              </a:solidFill>
            </a:rPr>
            <a:t>Разработка приемов </a:t>
          </a:r>
          <a:endParaRPr lang="ru-RU" sz="2600" b="1" dirty="0">
            <a:solidFill>
              <a:schemeClr val="tx1"/>
            </a:solidFill>
          </a:endParaRPr>
        </a:p>
      </dgm:t>
    </dgm:pt>
    <dgm:pt modelId="{7A5367EE-E3DD-4DD7-B5F8-5A1C448CCA8E}" type="parTrans" cxnId="{C252E63B-F4F6-4146-B93D-89DA8BF0A21F}">
      <dgm:prSet/>
      <dgm:spPr/>
      <dgm:t>
        <a:bodyPr/>
        <a:lstStyle/>
        <a:p>
          <a:endParaRPr lang="ru-RU"/>
        </a:p>
      </dgm:t>
    </dgm:pt>
    <dgm:pt modelId="{D657CF14-C050-4D9A-B518-A968E9FDD06B}" type="sibTrans" cxnId="{C252E63B-F4F6-4146-B93D-89DA8BF0A21F}">
      <dgm:prSet/>
      <dgm:spPr/>
      <dgm:t>
        <a:bodyPr/>
        <a:lstStyle/>
        <a:p>
          <a:endParaRPr lang="ru-RU"/>
        </a:p>
      </dgm:t>
    </dgm:pt>
    <dgm:pt modelId="{B17B87F3-902A-419E-B527-8E94A63599ED}">
      <dgm:prSet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ru-RU" sz="2600" b="1" dirty="0" smtClean="0">
              <a:solidFill>
                <a:schemeClr val="tx1"/>
              </a:solidFill>
            </a:rPr>
            <a:t>Подготовка необходимых материалов </a:t>
          </a:r>
          <a:endParaRPr lang="ru-RU" sz="2600" b="1" dirty="0">
            <a:solidFill>
              <a:schemeClr val="tx1"/>
            </a:solidFill>
          </a:endParaRPr>
        </a:p>
      </dgm:t>
    </dgm:pt>
    <dgm:pt modelId="{D4E560D4-FA52-489C-AEAD-4D9173C2E719}" type="parTrans" cxnId="{AF16B048-3904-4D06-9A6A-9810FF9CBBE7}">
      <dgm:prSet/>
      <dgm:spPr/>
      <dgm:t>
        <a:bodyPr/>
        <a:lstStyle/>
        <a:p>
          <a:endParaRPr lang="ru-RU"/>
        </a:p>
      </dgm:t>
    </dgm:pt>
    <dgm:pt modelId="{4E52CB89-F579-4CC7-ACA5-C803776103F4}" type="sibTrans" cxnId="{AF16B048-3904-4D06-9A6A-9810FF9CBBE7}">
      <dgm:prSet/>
      <dgm:spPr/>
      <dgm:t>
        <a:bodyPr/>
        <a:lstStyle/>
        <a:p>
          <a:endParaRPr lang="ru-RU"/>
        </a:p>
      </dgm:t>
    </dgm:pt>
    <dgm:pt modelId="{0480B7B3-26E5-4C03-94A7-89E7579ED2A9}" type="pres">
      <dgm:prSet presAssocID="{93A10821-73CE-474B-9CC3-D291E0900FD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8CEACEF-7396-426D-8A35-12BB1B987C53}" type="pres">
      <dgm:prSet presAssocID="{6439C1B5-BCF8-4FE1-967D-0BC491333359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098367-B76A-4274-9050-87DD0AE4EA61}" type="pres">
      <dgm:prSet presAssocID="{E7AB2F87-2396-4CFC-8503-DD6DD6BE80D6}" presName="spacer" presStyleCnt="0"/>
      <dgm:spPr/>
    </dgm:pt>
    <dgm:pt modelId="{B863078E-06D1-4BEE-97DF-74F801F43A72}" type="pres">
      <dgm:prSet presAssocID="{B55D97A3-E965-4E32-B2C4-AF5F00364BE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62CED5-90AB-43C6-9E38-C86AD41410B6}" type="pres">
      <dgm:prSet presAssocID="{D657CF14-C050-4D9A-B518-A968E9FDD06B}" presName="spacer" presStyleCnt="0"/>
      <dgm:spPr/>
    </dgm:pt>
    <dgm:pt modelId="{9EABB52A-2211-4114-B88E-65AB923BDF9B}" type="pres">
      <dgm:prSet presAssocID="{B17B87F3-902A-419E-B527-8E94A63599ED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3C31F3-7A1F-42E4-B65E-E4DFEB8652F4}" type="pres">
      <dgm:prSet presAssocID="{4E52CB89-F579-4CC7-ACA5-C803776103F4}" presName="spacer" presStyleCnt="0"/>
      <dgm:spPr/>
    </dgm:pt>
    <dgm:pt modelId="{B5358A3E-129F-4B28-B5EE-86BE574A3409}" type="pres">
      <dgm:prSet presAssocID="{8B59ECF4-2893-4FFF-AE7F-FB19F0091338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BD5EF77-0AA2-4A8D-8C55-A4D961A439F6}" type="presOf" srcId="{93A10821-73CE-474B-9CC3-D291E0900FD5}" destId="{0480B7B3-26E5-4C03-94A7-89E7579ED2A9}" srcOrd="0" destOrd="0" presId="urn:microsoft.com/office/officeart/2005/8/layout/vList2"/>
    <dgm:cxn modelId="{EB02F195-0632-4867-8E60-2CE85CAC6567}" type="presOf" srcId="{B55D97A3-E965-4E32-B2C4-AF5F00364BE2}" destId="{B863078E-06D1-4BEE-97DF-74F801F43A72}" srcOrd="0" destOrd="0" presId="urn:microsoft.com/office/officeart/2005/8/layout/vList2"/>
    <dgm:cxn modelId="{283CD226-3410-4B35-AAFD-E94D235F911C}" type="presOf" srcId="{6439C1B5-BCF8-4FE1-967D-0BC491333359}" destId="{D8CEACEF-7396-426D-8A35-12BB1B987C53}" srcOrd="0" destOrd="0" presId="urn:microsoft.com/office/officeart/2005/8/layout/vList2"/>
    <dgm:cxn modelId="{653FCD56-E088-40A0-9191-F630C888C2CB}" type="presOf" srcId="{8B59ECF4-2893-4FFF-AE7F-FB19F0091338}" destId="{B5358A3E-129F-4B28-B5EE-86BE574A3409}" srcOrd="0" destOrd="0" presId="urn:microsoft.com/office/officeart/2005/8/layout/vList2"/>
    <dgm:cxn modelId="{4FF1B99C-E19D-46A1-A805-E93BBE7EF092}" type="presOf" srcId="{B17B87F3-902A-419E-B527-8E94A63599ED}" destId="{9EABB52A-2211-4114-B88E-65AB923BDF9B}" srcOrd="0" destOrd="0" presId="urn:microsoft.com/office/officeart/2005/8/layout/vList2"/>
    <dgm:cxn modelId="{AF16B048-3904-4D06-9A6A-9810FF9CBBE7}" srcId="{93A10821-73CE-474B-9CC3-D291E0900FD5}" destId="{B17B87F3-902A-419E-B527-8E94A63599ED}" srcOrd="2" destOrd="0" parTransId="{D4E560D4-FA52-489C-AEAD-4D9173C2E719}" sibTransId="{4E52CB89-F579-4CC7-ACA5-C803776103F4}"/>
    <dgm:cxn modelId="{6BC78DFF-A1D0-46E1-AA32-DD659D12032E}" srcId="{93A10821-73CE-474B-9CC3-D291E0900FD5}" destId="{8B59ECF4-2893-4FFF-AE7F-FB19F0091338}" srcOrd="3" destOrd="0" parTransId="{E782A2C1-6B97-4695-9F57-68CAB89FCA3E}" sibTransId="{199D7903-4719-4515-9B0E-02ADFAAFF345}"/>
    <dgm:cxn modelId="{C252E63B-F4F6-4146-B93D-89DA8BF0A21F}" srcId="{93A10821-73CE-474B-9CC3-D291E0900FD5}" destId="{B55D97A3-E965-4E32-B2C4-AF5F00364BE2}" srcOrd="1" destOrd="0" parTransId="{7A5367EE-E3DD-4DD7-B5F8-5A1C448CCA8E}" sibTransId="{D657CF14-C050-4D9A-B518-A968E9FDD06B}"/>
    <dgm:cxn modelId="{E9E56596-82D7-4615-90CB-A6A9A7175426}" srcId="{93A10821-73CE-474B-9CC3-D291E0900FD5}" destId="{6439C1B5-BCF8-4FE1-967D-0BC491333359}" srcOrd="0" destOrd="0" parTransId="{707BA072-100C-4D98-9E7F-3B0B214C5F2B}" sibTransId="{E7AB2F87-2396-4CFC-8503-DD6DD6BE80D6}"/>
    <dgm:cxn modelId="{6358BC6C-4D5A-4448-97BE-5F9C4124E8F6}" type="presParOf" srcId="{0480B7B3-26E5-4C03-94A7-89E7579ED2A9}" destId="{D8CEACEF-7396-426D-8A35-12BB1B987C53}" srcOrd="0" destOrd="0" presId="urn:microsoft.com/office/officeart/2005/8/layout/vList2"/>
    <dgm:cxn modelId="{A6B4B97B-397F-4B94-A118-FB2ECCDA19CC}" type="presParOf" srcId="{0480B7B3-26E5-4C03-94A7-89E7579ED2A9}" destId="{64098367-B76A-4274-9050-87DD0AE4EA61}" srcOrd="1" destOrd="0" presId="urn:microsoft.com/office/officeart/2005/8/layout/vList2"/>
    <dgm:cxn modelId="{6E11C651-2808-44A3-AAD4-83D39D7FC05F}" type="presParOf" srcId="{0480B7B3-26E5-4C03-94A7-89E7579ED2A9}" destId="{B863078E-06D1-4BEE-97DF-74F801F43A72}" srcOrd="2" destOrd="0" presId="urn:microsoft.com/office/officeart/2005/8/layout/vList2"/>
    <dgm:cxn modelId="{3A58018B-6DE4-4B51-99A7-B07A2C0F19A9}" type="presParOf" srcId="{0480B7B3-26E5-4C03-94A7-89E7579ED2A9}" destId="{4262CED5-90AB-43C6-9E38-C86AD41410B6}" srcOrd="3" destOrd="0" presId="urn:microsoft.com/office/officeart/2005/8/layout/vList2"/>
    <dgm:cxn modelId="{CF0870F5-EB41-4B63-9CFF-493C104BBBEF}" type="presParOf" srcId="{0480B7B3-26E5-4C03-94A7-89E7579ED2A9}" destId="{9EABB52A-2211-4114-B88E-65AB923BDF9B}" srcOrd="4" destOrd="0" presId="urn:microsoft.com/office/officeart/2005/8/layout/vList2"/>
    <dgm:cxn modelId="{9BAC37A1-7DD6-4E0C-B501-CDE468C01C19}" type="presParOf" srcId="{0480B7B3-26E5-4C03-94A7-89E7579ED2A9}" destId="{CD3C31F3-7A1F-42E4-B65E-E4DFEB8652F4}" srcOrd="5" destOrd="0" presId="urn:microsoft.com/office/officeart/2005/8/layout/vList2"/>
    <dgm:cxn modelId="{C0132047-C781-4D76-BB8E-A5D16B0A9E1D}" type="presParOf" srcId="{0480B7B3-26E5-4C03-94A7-89E7579ED2A9}" destId="{B5358A3E-129F-4B28-B5EE-86BE574A3409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1848B2-7C26-4CE4-AD88-602D99F51D2B}">
      <dsp:nvSpPr>
        <dsp:cNvPr id="0" name=""/>
        <dsp:cNvSpPr/>
      </dsp:nvSpPr>
      <dsp:spPr>
        <a:xfrm rot="16200000">
          <a:off x="758438" y="-758438"/>
          <a:ext cx="2805121" cy="4321999"/>
        </a:xfrm>
        <a:prstGeom prst="round1Rect">
          <a:avLst/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FF0000"/>
              </a:solidFill>
            </a:rPr>
            <a:t>Приставочный</a:t>
          </a: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 dirty="0"/>
        </a:p>
      </dsp:txBody>
      <dsp:txXfrm rot="5400000">
        <a:off x="-1" y="1"/>
        <a:ext cx="4321999" cy="2103841"/>
      </dsp:txXfrm>
    </dsp:sp>
    <dsp:sp modelId="{C4BAE546-4EB7-4A4E-92AA-0503EF5BCC77}">
      <dsp:nvSpPr>
        <dsp:cNvPr id="0" name=""/>
        <dsp:cNvSpPr/>
      </dsp:nvSpPr>
      <dsp:spPr>
        <a:xfrm>
          <a:off x="4321999" y="0"/>
          <a:ext cx="4321999" cy="2805121"/>
        </a:xfrm>
        <a:prstGeom prst="round1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b="1" kern="1200" dirty="0" smtClean="0">
            <a:solidFill>
              <a:srgbClr val="FF0000"/>
            </a:solidFill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FF0000"/>
              </a:solidFill>
            </a:rPr>
            <a:t>Суффиксальный</a:t>
          </a: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b="1" kern="1200" dirty="0" smtClean="0">
            <a:solidFill>
              <a:srgbClr val="FF0000"/>
            </a:solidFill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b="1" kern="1200" dirty="0">
            <a:solidFill>
              <a:srgbClr val="FF0000"/>
            </a:solidFill>
          </a:endParaRPr>
        </a:p>
      </dsp:txBody>
      <dsp:txXfrm>
        <a:off x="4321999" y="0"/>
        <a:ext cx="4321999" cy="2103841"/>
      </dsp:txXfrm>
    </dsp:sp>
    <dsp:sp modelId="{D91F516B-D599-4BDE-81DC-1D6CA12BCE2E}">
      <dsp:nvSpPr>
        <dsp:cNvPr id="0" name=""/>
        <dsp:cNvSpPr/>
      </dsp:nvSpPr>
      <dsp:spPr>
        <a:xfrm rot="10800000">
          <a:off x="0" y="2805121"/>
          <a:ext cx="4321999" cy="2805121"/>
        </a:xfrm>
        <a:prstGeom prst="round1Rect">
          <a:avLst/>
        </a:prstGeom>
        <a:solidFill>
          <a:srgbClr val="F692C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FF0000"/>
              </a:solidFill>
            </a:rPr>
            <a:t>Приставочно-суффиксальный</a:t>
          </a: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b="1" kern="1200" dirty="0" smtClean="0">
            <a:solidFill>
              <a:srgbClr val="FF0000"/>
            </a:solidFill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 dirty="0"/>
        </a:p>
      </dsp:txBody>
      <dsp:txXfrm rot="10800000">
        <a:off x="0" y="3506402"/>
        <a:ext cx="4321999" cy="2103841"/>
      </dsp:txXfrm>
    </dsp:sp>
    <dsp:sp modelId="{F45EBEAA-8CCE-4C4A-8C08-FC66EA1A9A39}">
      <dsp:nvSpPr>
        <dsp:cNvPr id="0" name=""/>
        <dsp:cNvSpPr/>
      </dsp:nvSpPr>
      <dsp:spPr>
        <a:xfrm rot="5400000">
          <a:off x="5080437" y="2046683"/>
          <a:ext cx="2805121" cy="4321999"/>
        </a:xfrm>
        <a:prstGeom prst="round1Rect">
          <a:avLst/>
        </a:prstGeom>
        <a:solidFill>
          <a:srgbClr val="CCFF3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FF0000"/>
              </a:solidFill>
            </a:rPr>
            <a:t>Сложение</a:t>
          </a: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b="1" kern="1200" dirty="0">
            <a:solidFill>
              <a:srgbClr val="FF0000"/>
            </a:solidFill>
          </a:endParaRPr>
        </a:p>
      </dsp:txBody>
      <dsp:txXfrm rot="-5400000">
        <a:off x="4321998" y="3506402"/>
        <a:ext cx="4321999" cy="2103841"/>
      </dsp:txXfrm>
    </dsp:sp>
    <dsp:sp modelId="{24BBA51B-C3A0-4656-861C-86BD7AC4E7DD}">
      <dsp:nvSpPr>
        <dsp:cNvPr id="0" name=""/>
        <dsp:cNvSpPr/>
      </dsp:nvSpPr>
      <dsp:spPr>
        <a:xfrm>
          <a:off x="2714643" y="1895470"/>
          <a:ext cx="3214711" cy="1819303"/>
        </a:xfrm>
        <a:prstGeom prst="round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Основные способы образования слов</a:t>
          </a:r>
          <a:endParaRPr lang="ru-RU" sz="3200" b="1" kern="1200" dirty="0"/>
        </a:p>
      </dsp:txBody>
      <dsp:txXfrm>
        <a:off x="2803454" y="1984281"/>
        <a:ext cx="3037089" cy="16416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CEACEF-7396-426D-8A35-12BB1B987C53}">
      <dsp:nvSpPr>
        <dsp:cNvPr id="0" name=""/>
        <dsp:cNvSpPr/>
      </dsp:nvSpPr>
      <dsp:spPr>
        <a:xfrm>
          <a:off x="0" y="38548"/>
          <a:ext cx="8358246" cy="1085760"/>
        </a:xfrm>
        <a:prstGeom prst="roundRect">
          <a:avLst/>
        </a:prstGeom>
        <a:solidFill>
          <a:schemeClr val="bg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solidFill>
                <a:schemeClr val="tx1"/>
              </a:solidFill>
            </a:rPr>
            <a:t>Формирование интереса  (игровая ситуация)</a:t>
          </a:r>
          <a:endParaRPr lang="ru-RU" sz="2600" b="1" kern="1200" dirty="0">
            <a:solidFill>
              <a:schemeClr val="tx1"/>
            </a:solidFill>
          </a:endParaRPr>
        </a:p>
      </dsp:txBody>
      <dsp:txXfrm>
        <a:off x="53002" y="91550"/>
        <a:ext cx="8252242" cy="979756"/>
      </dsp:txXfrm>
    </dsp:sp>
    <dsp:sp modelId="{B863078E-06D1-4BEE-97DF-74F801F43A72}">
      <dsp:nvSpPr>
        <dsp:cNvPr id="0" name=""/>
        <dsp:cNvSpPr/>
      </dsp:nvSpPr>
      <dsp:spPr>
        <a:xfrm>
          <a:off x="0" y="1291347"/>
          <a:ext cx="8358246" cy="1085760"/>
        </a:xfrm>
        <a:prstGeom prst="roundRect">
          <a:avLst/>
        </a:prstGeom>
        <a:solidFill>
          <a:schemeClr val="bg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solidFill>
                <a:schemeClr val="tx1"/>
              </a:solidFill>
            </a:rPr>
            <a:t>Разработка приемов </a:t>
          </a:r>
          <a:endParaRPr lang="ru-RU" sz="2600" b="1" kern="1200" dirty="0">
            <a:solidFill>
              <a:schemeClr val="tx1"/>
            </a:solidFill>
          </a:endParaRPr>
        </a:p>
      </dsp:txBody>
      <dsp:txXfrm>
        <a:off x="53002" y="1344349"/>
        <a:ext cx="8252242" cy="979756"/>
      </dsp:txXfrm>
    </dsp:sp>
    <dsp:sp modelId="{9EABB52A-2211-4114-B88E-65AB923BDF9B}">
      <dsp:nvSpPr>
        <dsp:cNvPr id="0" name=""/>
        <dsp:cNvSpPr/>
      </dsp:nvSpPr>
      <dsp:spPr>
        <a:xfrm>
          <a:off x="0" y="2544147"/>
          <a:ext cx="8358246" cy="1085760"/>
        </a:xfrm>
        <a:prstGeom prst="roundRect">
          <a:avLst/>
        </a:prstGeom>
        <a:solidFill>
          <a:schemeClr val="bg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solidFill>
                <a:schemeClr val="tx1"/>
              </a:solidFill>
            </a:rPr>
            <a:t>Подготовка необходимых материалов </a:t>
          </a:r>
          <a:endParaRPr lang="ru-RU" sz="2600" b="1" kern="1200" dirty="0">
            <a:solidFill>
              <a:schemeClr val="tx1"/>
            </a:solidFill>
          </a:endParaRPr>
        </a:p>
      </dsp:txBody>
      <dsp:txXfrm>
        <a:off x="53002" y="2597149"/>
        <a:ext cx="8252242" cy="979756"/>
      </dsp:txXfrm>
    </dsp:sp>
    <dsp:sp modelId="{B5358A3E-129F-4B28-B5EE-86BE574A3409}">
      <dsp:nvSpPr>
        <dsp:cNvPr id="0" name=""/>
        <dsp:cNvSpPr/>
      </dsp:nvSpPr>
      <dsp:spPr>
        <a:xfrm>
          <a:off x="0" y="3796948"/>
          <a:ext cx="8358246" cy="1085760"/>
        </a:xfrm>
        <a:prstGeom prst="roundRect">
          <a:avLst/>
        </a:prstGeom>
        <a:solidFill>
          <a:schemeClr val="bg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solidFill>
                <a:schemeClr val="tx1"/>
              </a:solidFill>
            </a:rPr>
            <a:t>Работа с родителями (для закрепления)</a:t>
          </a:r>
          <a:r>
            <a:rPr lang="ru-RU" sz="3200" b="1" kern="1200" dirty="0" smtClean="0">
              <a:solidFill>
                <a:schemeClr val="tx1"/>
              </a:solidFill>
            </a:rPr>
            <a:t> </a:t>
          </a:r>
          <a:endParaRPr lang="ru-RU" sz="3200" b="1" kern="1200" dirty="0">
            <a:solidFill>
              <a:schemeClr val="tx1"/>
            </a:solidFill>
          </a:endParaRPr>
        </a:p>
      </dsp:txBody>
      <dsp:txXfrm>
        <a:off x="53002" y="3849950"/>
        <a:ext cx="8252242" cy="9797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87021-5CFB-41C1-AD93-716999DC8A62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01510-0B20-4A0E-8CD9-2C203CB94E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87021-5CFB-41C1-AD93-716999DC8A62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01510-0B20-4A0E-8CD9-2C203CB94E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87021-5CFB-41C1-AD93-716999DC8A62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01510-0B20-4A0E-8CD9-2C203CB94E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87021-5CFB-41C1-AD93-716999DC8A62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01510-0B20-4A0E-8CD9-2C203CB94E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87021-5CFB-41C1-AD93-716999DC8A62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01510-0B20-4A0E-8CD9-2C203CB94E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87021-5CFB-41C1-AD93-716999DC8A62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01510-0B20-4A0E-8CD9-2C203CB94E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87021-5CFB-41C1-AD93-716999DC8A62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01510-0B20-4A0E-8CD9-2C203CB94E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87021-5CFB-41C1-AD93-716999DC8A62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01510-0B20-4A0E-8CD9-2C203CB94E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87021-5CFB-41C1-AD93-716999DC8A62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CD01510-0B20-4A0E-8CD9-2C203CB94EF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87021-5CFB-41C1-AD93-716999DC8A62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01510-0B20-4A0E-8CD9-2C203CB94E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87021-5CFB-41C1-AD93-716999DC8A62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01510-0B20-4A0E-8CD9-2C203CB94E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8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7987021-5CFB-41C1-AD93-716999DC8A62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CD01510-0B20-4A0E-8CD9-2C203CB94EF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ТЕМА САМООБРАЗОВАНИЯ: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214546" y="3143248"/>
            <a:ext cx="628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42910" y="2143116"/>
            <a:ext cx="750099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</a:rPr>
              <a:t>«Формирование навыков словообразования у детей старшего дошкольного возраста с ФФНР посредством  дидактических игр»</a:t>
            </a:r>
            <a:endParaRPr lang="ru-RU" sz="2800" b="1" dirty="0" smtClean="0">
              <a:solidFill>
                <a:srgbClr val="FF0000"/>
              </a:solidFill>
              <a:latin typeface="Arial" pitchFamily="34" charset="0"/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71802" y="4643446"/>
            <a:ext cx="3057525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2204864"/>
            <a:ext cx="7851648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Портфолио логопеда 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ГККП </a:t>
            </a:r>
            <a:r>
              <a:rPr lang="ru-RU" sz="4900" dirty="0" smtClean="0">
                <a:solidFill>
                  <a:srgbClr val="FF0000"/>
                </a:solidFill>
              </a:rPr>
              <a:t>«Ясли-сада № 84 города Павлодара»</a:t>
            </a:r>
            <a:endParaRPr lang="ru-RU" sz="49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3789040"/>
            <a:ext cx="7854696" cy="1402250"/>
          </a:xfrm>
        </p:spPr>
        <p:txBody>
          <a:bodyPr>
            <a:normAutofit fontScale="85000" lnSpcReduction="20000"/>
          </a:bodyPr>
          <a:lstStyle/>
          <a:p>
            <a:endParaRPr lang="ru-RU" b="1" dirty="0" smtClean="0">
              <a:solidFill>
                <a:schemeClr val="bg1"/>
              </a:solidFill>
            </a:endParaRPr>
          </a:p>
          <a:p>
            <a:pPr algn="ctr"/>
            <a:endParaRPr lang="ru-RU" sz="40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4000" b="1" dirty="0" err="1" smtClean="0">
                <a:solidFill>
                  <a:schemeClr val="bg1"/>
                </a:solidFill>
              </a:rPr>
              <a:t>Гержатович</a:t>
            </a:r>
            <a:r>
              <a:rPr lang="ru-RU" sz="4000" b="1" dirty="0" smtClean="0">
                <a:solidFill>
                  <a:schemeClr val="bg1"/>
                </a:solidFill>
              </a:rPr>
              <a:t> Татьяны Владимировны</a:t>
            </a:r>
            <a:endParaRPr lang="ru-RU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82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14282" y="714356"/>
          <a:ext cx="8643998" cy="56102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7" name="Прямая соединительная линия 6"/>
          <p:cNvCxnSpPr/>
          <p:nvPr/>
        </p:nvCxnSpPr>
        <p:spPr>
          <a:xfrm>
            <a:off x="571472" y="2071678"/>
            <a:ext cx="78581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5400000">
            <a:off x="1215208" y="2213760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люс 9"/>
          <p:cNvSpPr/>
          <p:nvPr/>
        </p:nvSpPr>
        <p:spPr>
          <a:xfrm>
            <a:off x="1714480" y="1857364"/>
            <a:ext cx="428628" cy="714380"/>
          </a:xfrm>
          <a:prstGeom prst="mathPl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2357422" y="2000240"/>
            <a:ext cx="1785950" cy="500066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4643438" y="2000240"/>
            <a:ext cx="1714512" cy="428628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Плюс 12"/>
          <p:cNvSpPr/>
          <p:nvPr/>
        </p:nvSpPr>
        <p:spPr>
          <a:xfrm>
            <a:off x="6572264" y="1785926"/>
            <a:ext cx="357190" cy="785818"/>
          </a:xfrm>
          <a:prstGeom prst="mathPl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rot="5400000" flipH="1" flipV="1">
            <a:off x="7143768" y="1928802"/>
            <a:ext cx="500066" cy="3571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16200000" flipH="1">
            <a:off x="7500958" y="1928802"/>
            <a:ext cx="500066" cy="3571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428596" y="5429264"/>
            <a:ext cx="78581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rot="5400000">
            <a:off x="1071538" y="5572140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люс 25"/>
          <p:cNvSpPr/>
          <p:nvPr/>
        </p:nvSpPr>
        <p:spPr>
          <a:xfrm>
            <a:off x="1357290" y="5214950"/>
            <a:ext cx="357190" cy="714380"/>
          </a:xfrm>
          <a:prstGeom prst="mathPl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1785918" y="5429264"/>
            <a:ext cx="1143008" cy="357190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люс 27"/>
          <p:cNvSpPr/>
          <p:nvPr/>
        </p:nvSpPr>
        <p:spPr>
          <a:xfrm>
            <a:off x="3071802" y="5214950"/>
            <a:ext cx="357190" cy="714380"/>
          </a:xfrm>
          <a:prstGeom prst="mathPl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 rot="5400000" flipH="1" flipV="1">
            <a:off x="3464711" y="5250669"/>
            <a:ext cx="500066" cy="42862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rot="16200000" flipH="1">
            <a:off x="3893339" y="5250669"/>
            <a:ext cx="500066" cy="42862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4572000" y="5357826"/>
            <a:ext cx="12144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Основа</a:t>
            </a:r>
          </a:p>
          <a:p>
            <a:r>
              <a:rPr lang="ru-RU" sz="2000" b="1" dirty="0" smtClean="0"/>
              <a:t> слова </a:t>
            </a:r>
            <a:endParaRPr lang="ru-RU" sz="2000" b="1" dirty="0"/>
          </a:p>
        </p:txBody>
      </p:sp>
      <p:sp>
        <p:nvSpPr>
          <p:cNvPr id="36" name="Плюс 35"/>
          <p:cNvSpPr/>
          <p:nvPr/>
        </p:nvSpPr>
        <p:spPr>
          <a:xfrm>
            <a:off x="5715008" y="5286388"/>
            <a:ext cx="428628" cy="642942"/>
          </a:xfrm>
          <a:prstGeom prst="mathPl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TextBox 37"/>
          <p:cNvSpPr txBox="1"/>
          <p:nvPr/>
        </p:nvSpPr>
        <p:spPr>
          <a:xfrm>
            <a:off x="6286512" y="5357826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о </a:t>
            </a:r>
            <a:r>
              <a:rPr lang="en-US" sz="2800" b="1" dirty="0" smtClean="0"/>
              <a:t>// </a:t>
            </a:r>
            <a:r>
              <a:rPr lang="ru-RU" sz="2800" b="1" dirty="0" smtClean="0"/>
              <a:t>е</a:t>
            </a:r>
            <a:endParaRPr lang="ru-RU" sz="2800" b="1" dirty="0"/>
          </a:p>
        </p:txBody>
      </p:sp>
      <p:sp>
        <p:nvSpPr>
          <p:cNvPr id="39" name="Плюс 38"/>
          <p:cNvSpPr/>
          <p:nvPr/>
        </p:nvSpPr>
        <p:spPr>
          <a:xfrm>
            <a:off x="7358082" y="5214950"/>
            <a:ext cx="428628" cy="714380"/>
          </a:xfrm>
          <a:prstGeom prst="mathPl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TextBox 40"/>
          <p:cNvSpPr txBox="1"/>
          <p:nvPr/>
        </p:nvSpPr>
        <p:spPr>
          <a:xfrm>
            <a:off x="7858148" y="5286388"/>
            <a:ext cx="10715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основа слова</a:t>
            </a:r>
            <a:endParaRPr lang="ru-RU" sz="20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71570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4000" b="1" dirty="0" smtClean="0">
                <a:solidFill>
                  <a:srgbClr val="FF0000"/>
                </a:solidFill>
              </a:rPr>
              <a:t>План работы по самообразованию</a:t>
            </a:r>
            <a:r>
              <a:rPr lang="ru-RU" sz="3600" b="1" dirty="0" smtClean="0">
                <a:solidFill>
                  <a:srgbClr val="FF0000"/>
                </a:solidFill>
              </a:rPr>
              <a:t/>
            </a:r>
            <a:br>
              <a:rPr lang="ru-RU" sz="3600" b="1" dirty="0" smtClean="0">
                <a:solidFill>
                  <a:srgbClr val="FF0000"/>
                </a:solidFill>
              </a:rPr>
            </a:br>
            <a:endParaRPr lang="ru-RU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хема 5"/>
          <p:cNvGraphicFramePr/>
          <p:nvPr/>
        </p:nvGraphicFramePr>
        <p:xfrm>
          <a:off x="500034" y="1285860"/>
          <a:ext cx="8358246" cy="4921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00042"/>
            <a:ext cx="8229600" cy="11430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Цель: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538674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ru-RU" sz="2800" u="sng" dirty="0" smtClean="0"/>
              <a:t>Формирование  словообразовательных  умений  у  детей  с ФФНР посредством  дидактической  игры.</a:t>
            </a:r>
          </a:p>
          <a:p>
            <a:endParaRPr lang="ru-RU" dirty="0"/>
          </a:p>
        </p:txBody>
      </p:sp>
      <p:pic>
        <p:nvPicPr>
          <p:cNvPr id="4" name="Рисунок 3" descr="Изображение 1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86380" y="2786058"/>
            <a:ext cx="3857620" cy="2893215"/>
          </a:xfrm>
          <a:prstGeom prst="rect">
            <a:avLst/>
          </a:prstGeom>
        </p:spPr>
      </p:pic>
      <p:pic>
        <p:nvPicPr>
          <p:cNvPr id="5" name="Рисунок 4" descr="Изображение 1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3714752"/>
            <a:ext cx="3809993" cy="285749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"/>
          <p:cNvSpPr>
            <a:spLocks noChangeArrowheads="1"/>
          </p:cNvSpPr>
          <p:nvPr/>
        </p:nvSpPr>
        <p:spPr bwMode="auto">
          <a:xfrm>
            <a:off x="2285984" y="214290"/>
            <a:ext cx="4648200" cy="990600"/>
          </a:xfrm>
          <a:prstGeom prst="roundRect">
            <a:avLst>
              <a:gd name="adj" fmla="val 16667"/>
            </a:avLst>
          </a:prstGeom>
          <a:solidFill>
            <a:srgbClr val="92D050"/>
          </a:solidFill>
          <a:ln w="76200" cmpd="thinThick">
            <a:solidFill>
              <a:srgbClr val="00B0F0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3600" b="1" dirty="0" smtClean="0">
                <a:ln>
                  <a:solidFill>
                    <a:srgbClr val="0A0A0A"/>
                  </a:solidFill>
                </a:ln>
                <a:solidFill>
                  <a:srgbClr val="FF0000"/>
                </a:solidFill>
              </a:rPr>
              <a:t>   </a:t>
            </a:r>
            <a:r>
              <a:rPr lang="ru-RU" sz="3600" b="1" dirty="0">
                <a:ln>
                  <a:solidFill>
                    <a:srgbClr val="0A0A0A"/>
                  </a:solidFill>
                </a:ln>
                <a:solidFill>
                  <a:srgbClr val="FF0000"/>
                </a:solidFill>
              </a:rPr>
              <a:t>Задачи:</a:t>
            </a:r>
          </a:p>
        </p:txBody>
      </p:sp>
      <p:sp>
        <p:nvSpPr>
          <p:cNvPr id="3" name="AutoShape 3"/>
          <p:cNvSpPr>
            <a:spLocks noChangeArrowheads="1"/>
          </p:cNvSpPr>
          <p:nvPr/>
        </p:nvSpPr>
        <p:spPr bwMode="auto">
          <a:xfrm>
            <a:off x="762000" y="1600200"/>
            <a:ext cx="7772400" cy="914400"/>
          </a:xfrm>
          <a:prstGeom prst="roundRect">
            <a:avLst>
              <a:gd name="adj" fmla="val 16667"/>
            </a:avLst>
          </a:prstGeom>
          <a:solidFill>
            <a:srgbClr val="92D050"/>
          </a:solidFill>
          <a:ln w="57150" cmpd="thinThick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ru-RU" sz="1600" b="1" dirty="0">
                <a:solidFill>
                  <a:schemeClr val="bg2"/>
                </a:solidFill>
              </a:rPr>
              <a:t>             </a:t>
            </a:r>
            <a:r>
              <a:rPr lang="ru-RU" sz="1600" b="1" dirty="0"/>
              <a:t>Изучить  и  проанализировать  психолого-педагогическую  и </a:t>
            </a:r>
          </a:p>
          <a:p>
            <a:r>
              <a:rPr lang="ru-RU" sz="1600" b="1" dirty="0"/>
              <a:t>                      специальную  литературу  по данной проблеме.</a:t>
            </a:r>
          </a:p>
        </p:txBody>
      </p:sp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762000" y="2743200"/>
            <a:ext cx="7848600" cy="990600"/>
          </a:xfrm>
          <a:prstGeom prst="roundRect">
            <a:avLst>
              <a:gd name="adj" fmla="val 16667"/>
            </a:avLst>
          </a:prstGeom>
          <a:solidFill>
            <a:srgbClr val="92D050"/>
          </a:solidFill>
          <a:ln w="57150" cmpd="thinThick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ru-RU" sz="1600" b="1" dirty="0">
                <a:solidFill>
                  <a:schemeClr val="bg2"/>
                </a:solidFill>
              </a:rPr>
              <a:t>    </a:t>
            </a:r>
            <a:r>
              <a:rPr lang="ru-RU" sz="1600" b="1" dirty="0"/>
              <a:t>Провести  диагностику  </a:t>
            </a:r>
            <a:r>
              <a:rPr lang="ru-RU" sz="1600" b="1" dirty="0" err="1"/>
              <a:t>сформированности</a:t>
            </a:r>
            <a:r>
              <a:rPr lang="ru-RU" sz="1600" b="1" dirty="0"/>
              <a:t> словообразовательных  </a:t>
            </a:r>
          </a:p>
          <a:p>
            <a:r>
              <a:rPr lang="ru-RU" sz="1600" b="1" dirty="0"/>
              <a:t>                          умений  у детей </a:t>
            </a:r>
            <a:r>
              <a:rPr lang="ru-RU" sz="1600" b="1" dirty="0" smtClean="0"/>
              <a:t>с ФФНР. </a:t>
            </a:r>
            <a:endParaRPr lang="ru-RU" sz="1600" b="1" dirty="0"/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762000" y="3962400"/>
            <a:ext cx="7848600" cy="1066800"/>
          </a:xfrm>
          <a:prstGeom prst="roundRect">
            <a:avLst>
              <a:gd name="adj" fmla="val 16667"/>
            </a:avLst>
          </a:prstGeom>
          <a:solidFill>
            <a:srgbClr val="92D050"/>
          </a:solidFill>
          <a:ln w="57150" cmpd="thinThick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1" dirty="0"/>
              <a:t>Разработать  тематический  план  работы  по  использованию</a:t>
            </a:r>
          </a:p>
          <a:p>
            <a:pPr algn="ctr"/>
            <a:r>
              <a:rPr lang="ru-RU" sz="1600" b="1" dirty="0"/>
              <a:t>  дидактических  игр  по  коррекции  нарушения словообразования  </a:t>
            </a:r>
          </a:p>
          <a:p>
            <a:pPr algn="ctr"/>
            <a:r>
              <a:rPr lang="ru-RU" sz="1600" b="1" dirty="0"/>
              <a:t>у  детей  </a:t>
            </a:r>
            <a:r>
              <a:rPr lang="en-US" sz="1600" b="1" dirty="0" smtClean="0"/>
              <a:t> </a:t>
            </a:r>
            <a:r>
              <a:rPr lang="ru-RU" sz="1600" b="1" dirty="0"/>
              <a:t>в условиях </a:t>
            </a:r>
            <a:r>
              <a:rPr lang="ru-RU" sz="1600" b="1" dirty="0" err="1"/>
              <a:t>логопункта</a:t>
            </a:r>
            <a:r>
              <a:rPr lang="ru-RU" sz="1600" b="1" dirty="0"/>
              <a:t>.</a:t>
            </a:r>
          </a:p>
        </p:txBody>
      </p:sp>
      <p:sp>
        <p:nvSpPr>
          <p:cNvPr id="6" name="AutoShape 6"/>
          <p:cNvSpPr>
            <a:spLocks noChangeArrowheads="1"/>
          </p:cNvSpPr>
          <p:nvPr/>
        </p:nvSpPr>
        <p:spPr bwMode="auto">
          <a:xfrm>
            <a:off x="762000" y="5334000"/>
            <a:ext cx="7848600" cy="1219200"/>
          </a:xfrm>
          <a:prstGeom prst="roundRect">
            <a:avLst>
              <a:gd name="adj" fmla="val 16667"/>
            </a:avLst>
          </a:prstGeom>
          <a:solidFill>
            <a:srgbClr val="92D050"/>
          </a:solidFill>
          <a:ln w="57150" cmpd="thickThin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1" dirty="0"/>
              <a:t>Привлечь  воспитателей  и  родителей  к  применению  системы  </a:t>
            </a:r>
          </a:p>
          <a:p>
            <a:pPr algn="ctr"/>
            <a:r>
              <a:rPr lang="ru-RU" sz="1600" b="1" dirty="0"/>
              <a:t>дидактических  игр,  направленных  на  формирование  </a:t>
            </a:r>
          </a:p>
          <a:p>
            <a:pPr algn="ctr"/>
            <a:r>
              <a:rPr lang="ru-RU" sz="1600" b="1" dirty="0"/>
              <a:t>словообразовательных умений,  на  занятиях,</a:t>
            </a:r>
          </a:p>
          <a:p>
            <a:pPr algn="ctr"/>
            <a:r>
              <a:rPr lang="ru-RU" sz="1600" b="1" dirty="0"/>
              <a:t>  в  режимных  моментах,  в  домашних  условиях.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>
            <a:spLocks noChangeArrowheads="1"/>
          </p:cNvSpPr>
          <p:nvPr/>
        </p:nvSpPr>
        <p:spPr bwMode="auto">
          <a:xfrm>
            <a:off x="2819400" y="2438400"/>
            <a:ext cx="3429000" cy="1981200"/>
          </a:xfrm>
          <a:prstGeom prst="ellipse">
            <a:avLst/>
          </a:prstGeom>
          <a:solidFill>
            <a:srgbClr val="92D05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kumimoji="1" lang="ru-RU" sz="2400" b="1" i="1" dirty="0">
                <a:solidFill>
                  <a:srgbClr val="C00000"/>
                </a:solidFill>
              </a:rPr>
              <a:t>Подготовительный</a:t>
            </a:r>
          </a:p>
          <a:p>
            <a:pPr algn="ctr" eaLnBrk="0" hangingPunct="0"/>
            <a:r>
              <a:rPr kumimoji="1" lang="ru-RU" sz="2400" b="1" i="1" dirty="0">
                <a:solidFill>
                  <a:srgbClr val="C00000"/>
                </a:solidFill>
              </a:rPr>
              <a:t> этап:</a:t>
            </a:r>
          </a:p>
        </p:txBody>
      </p:sp>
      <p:sp>
        <p:nvSpPr>
          <p:cNvPr id="6" name="AutoShape 11"/>
          <p:cNvSpPr>
            <a:spLocks noChangeArrowheads="1"/>
          </p:cNvSpPr>
          <p:nvPr/>
        </p:nvSpPr>
        <p:spPr bwMode="auto">
          <a:xfrm>
            <a:off x="428596" y="571480"/>
            <a:ext cx="2743200" cy="1928826"/>
          </a:xfrm>
          <a:prstGeom prst="foldedCorner">
            <a:avLst>
              <a:gd name="adj" fmla="val 12500"/>
            </a:avLst>
          </a:prstGeom>
          <a:solidFill>
            <a:srgbClr val="92D050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90000"/>
              <a:defRPr/>
            </a:pPr>
            <a:endParaRPr kumimoji="1" lang="ru-RU" b="1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90000"/>
              <a:defRPr/>
            </a:pPr>
            <a:r>
              <a:rPr kumimoji="1" lang="ru-RU" b="1" dirty="0">
                <a:latin typeface="Times New Roman" pitchFamily="18" charset="0"/>
                <a:cs typeface="Times New Roman" pitchFamily="18" charset="0"/>
              </a:rPr>
              <a:t>Изучение методической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90000"/>
              <a:defRPr/>
            </a:pPr>
            <a:r>
              <a:rPr kumimoji="1" lang="ru-RU" b="1" dirty="0">
                <a:latin typeface="Times New Roman" pitchFamily="18" charset="0"/>
                <a:cs typeface="Times New Roman" pitchFamily="18" charset="0"/>
              </a:rPr>
              <a:t> литературы.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90000"/>
              <a:defRPr/>
            </a:pPr>
            <a:r>
              <a:rPr kumimoji="1" lang="ru-RU" b="1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kumimoji="1"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AutoShape 7"/>
          <p:cNvSpPr>
            <a:spLocks noChangeArrowheads="1"/>
          </p:cNvSpPr>
          <p:nvPr/>
        </p:nvSpPr>
        <p:spPr bwMode="auto">
          <a:xfrm>
            <a:off x="5786446" y="642918"/>
            <a:ext cx="2595562" cy="1781172"/>
          </a:xfrm>
          <a:prstGeom prst="foldedCorner">
            <a:avLst>
              <a:gd name="adj" fmla="val 12500"/>
            </a:avLst>
          </a:prstGeom>
          <a:solidFill>
            <a:srgbClr val="92D050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Диагностика </a:t>
            </a:r>
          </a:p>
          <a:p>
            <a:pPr algn="ctr" eaLnBrk="0" hangingPunct="0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сформированности</a:t>
            </a:r>
          </a:p>
          <a:p>
            <a:pPr algn="ctr" eaLnBrk="0" hangingPunct="0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словообразования </a:t>
            </a:r>
          </a:p>
          <a:p>
            <a:pPr algn="ctr" eaLnBrk="0" hangingPunct="0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у детей.</a:t>
            </a:r>
          </a:p>
        </p:txBody>
      </p:sp>
      <p:sp>
        <p:nvSpPr>
          <p:cNvPr id="9" name="AutoShape 6"/>
          <p:cNvSpPr>
            <a:spLocks noChangeArrowheads="1"/>
          </p:cNvSpPr>
          <p:nvPr/>
        </p:nvSpPr>
        <p:spPr bwMode="auto">
          <a:xfrm>
            <a:off x="6324600" y="3810000"/>
            <a:ext cx="2590800" cy="2286000"/>
          </a:xfrm>
          <a:prstGeom prst="foldedCorner">
            <a:avLst>
              <a:gd name="adj" fmla="val 12500"/>
            </a:avLst>
          </a:prstGeom>
          <a:solidFill>
            <a:srgbClr val="92D050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ru-RU" b="1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Разработка </a:t>
            </a:r>
          </a:p>
          <a:p>
            <a:pPr algn="ctr" eaLnBrk="0" hangingPunct="0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тематического плана </a:t>
            </a:r>
          </a:p>
          <a:p>
            <a:pPr algn="ctr" eaLnBrk="0" hangingPunct="0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коррекционной работы</a:t>
            </a:r>
          </a:p>
          <a:p>
            <a:pPr algn="ctr" eaLnBrk="0" hangingPunct="0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с использованием </a:t>
            </a:r>
          </a:p>
          <a:p>
            <a:pPr algn="ctr" eaLnBrk="0" hangingPunct="0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дидактических игр</a:t>
            </a:r>
          </a:p>
          <a:p>
            <a:pPr algn="ctr" eaLnBrk="0" hangingPunct="0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 развитию</a:t>
            </a:r>
          </a:p>
          <a:p>
            <a:pPr algn="ctr" eaLnBrk="0" hangingPunct="0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словообразования.</a:t>
            </a:r>
          </a:p>
        </p:txBody>
      </p:sp>
      <p:sp>
        <p:nvSpPr>
          <p:cNvPr id="10" name="AutoShape 13"/>
          <p:cNvSpPr>
            <a:spLocks noChangeArrowheads="1"/>
          </p:cNvSpPr>
          <p:nvPr/>
        </p:nvSpPr>
        <p:spPr bwMode="auto">
          <a:xfrm>
            <a:off x="642910" y="4143380"/>
            <a:ext cx="2428892" cy="2005018"/>
          </a:xfrm>
          <a:prstGeom prst="foldedCorner">
            <a:avLst>
              <a:gd name="adj" fmla="val 12500"/>
            </a:avLst>
          </a:prstGeom>
          <a:solidFill>
            <a:srgbClr val="92D050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90000"/>
              <a:defRPr/>
            </a:pPr>
            <a:r>
              <a:rPr kumimoji="1" lang="ru-RU" b="1" dirty="0">
                <a:latin typeface="Times New Roman" pitchFamily="18" charset="0"/>
                <a:cs typeface="Times New Roman" pitchFamily="18" charset="0"/>
              </a:rPr>
              <a:t>Разработка критериев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90000"/>
              <a:defRPr/>
            </a:pPr>
            <a:r>
              <a:rPr kumimoji="1" lang="ru-RU" b="1" dirty="0">
                <a:latin typeface="Times New Roman" pitchFamily="18" charset="0"/>
                <a:cs typeface="Times New Roman" pitchFamily="18" charset="0"/>
              </a:rPr>
              <a:t>эффективности 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90000"/>
              <a:defRPr/>
            </a:pPr>
            <a:r>
              <a:rPr kumimoji="1" lang="ru-RU" b="1" dirty="0">
                <a:latin typeface="Times New Roman" pitchFamily="18" charset="0"/>
                <a:cs typeface="Times New Roman" pitchFamily="18" charset="0"/>
              </a:rPr>
              <a:t>проекта.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52400" y="381000"/>
            <a:ext cx="8610600" cy="17526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Критерии  эффективности  проекта.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(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методика  Тумановой Т. В., Левиной Р. Е.)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Подзаголовок 2"/>
          <p:cNvSpPr txBox="1">
            <a:spLocks/>
          </p:cNvSpPr>
          <p:nvPr/>
        </p:nvSpPr>
        <p:spPr>
          <a:xfrm>
            <a:off x="381000" y="2438400"/>
            <a:ext cx="8458200" cy="3733800"/>
          </a:xfrm>
          <a:prstGeom prst="rect">
            <a:avLst/>
          </a:prstGeom>
        </p:spPr>
        <p:txBody>
          <a:bodyPr/>
          <a:lstStyle/>
          <a:p>
            <a:pPr marL="274320" marR="0" lvl="0" indent="-27432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Char char="v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Первая серия  заданий -  ориентировка в звуковом составе разных частей речи.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Char char="v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Вторая серия заданий - образование производных имен существительных, прилагательных и глаголов от заданной производящей основы.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3108" y="642918"/>
            <a:ext cx="550072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Взаимосвязь специалистов учреждения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323528" y="1196752"/>
            <a:ext cx="8568952" cy="5400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71538" y="3214686"/>
            <a:ext cx="1942506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Психолог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643042" y="5357826"/>
            <a:ext cx="1728192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500826" y="5286388"/>
            <a:ext cx="1728192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Муз.работник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500826" y="3214686"/>
            <a:ext cx="1728192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Мед.сестра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000496" y="1857364"/>
            <a:ext cx="200026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Инструктор по физ.воспитанию 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571868" y="3571876"/>
            <a:ext cx="2448272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ЛОГОПЕД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Двойная стрелка влево/вправо 10"/>
          <p:cNvSpPr/>
          <p:nvPr/>
        </p:nvSpPr>
        <p:spPr>
          <a:xfrm rot="20603072">
            <a:off x="2405886" y="2437109"/>
            <a:ext cx="1130566" cy="50405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Двойная стрелка вверх/вниз 11"/>
          <p:cNvSpPr/>
          <p:nvPr/>
        </p:nvSpPr>
        <p:spPr>
          <a:xfrm>
            <a:off x="2143108" y="4214818"/>
            <a:ext cx="484632" cy="864096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Двойная стрелка влево/вправо 12"/>
          <p:cNvSpPr/>
          <p:nvPr/>
        </p:nvSpPr>
        <p:spPr>
          <a:xfrm>
            <a:off x="4214810" y="5429264"/>
            <a:ext cx="1080120" cy="50405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Двойная стрелка вверх/вниз 13"/>
          <p:cNvSpPr/>
          <p:nvPr/>
        </p:nvSpPr>
        <p:spPr>
          <a:xfrm>
            <a:off x="6858016" y="4214818"/>
            <a:ext cx="484632" cy="864096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Двойная стрелка влево/вправо 14"/>
          <p:cNvSpPr/>
          <p:nvPr/>
        </p:nvSpPr>
        <p:spPr>
          <a:xfrm rot="1501066">
            <a:off x="6128109" y="2490736"/>
            <a:ext cx="1080120" cy="50405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7" name="Прямая со стрелкой 16"/>
          <p:cNvCxnSpPr/>
          <p:nvPr/>
        </p:nvCxnSpPr>
        <p:spPr>
          <a:xfrm rot="5400000" flipH="1" flipV="1">
            <a:off x="4537075" y="2963859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rot="10800000" flipV="1">
            <a:off x="3071802" y="4643446"/>
            <a:ext cx="857256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rot="10800000">
            <a:off x="3214678" y="3429000"/>
            <a:ext cx="928694" cy="1428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V="1">
            <a:off x="5429256" y="3357562"/>
            <a:ext cx="928694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5429256" y="4643446"/>
            <a:ext cx="928694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571472" y="1643050"/>
          <a:ext cx="3857652" cy="4572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Диаграмма 2"/>
          <p:cNvGraphicFramePr/>
          <p:nvPr/>
        </p:nvGraphicFramePr>
        <p:xfrm>
          <a:off x="4857752" y="1428736"/>
          <a:ext cx="3976694" cy="48577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457200" y="277812"/>
            <a:ext cx="8401080" cy="143667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3200" b="1" dirty="0" smtClean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285720" y="277813"/>
            <a:ext cx="840108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Диагностика  </a:t>
            </a:r>
            <a:r>
              <a:rPr kumimoji="0" lang="ru-RU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сформированности</a:t>
            </a: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словообразовательных процессов (начало года)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07157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Игры по формированию</a:t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3200" b="1" dirty="0" smtClean="0">
                <a:solidFill>
                  <a:srgbClr val="FF0000"/>
                </a:solidFill>
              </a:rPr>
              <a:t>словообразовательных умений:</a:t>
            </a:r>
            <a:endParaRPr lang="ru-RU" sz="32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538674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Суффиксальным способом</a:t>
            </a:r>
          </a:p>
          <a:p>
            <a:pPr>
              <a:buNone/>
            </a:pPr>
            <a:endParaRPr lang="ru-RU" dirty="0" smtClean="0"/>
          </a:p>
          <a:p>
            <a:r>
              <a:rPr lang="ru-RU" sz="2400" dirty="0" smtClean="0"/>
              <a:t>Образование родственных</a:t>
            </a:r>
          </a:p>
          <a:p>
            <a:pPr lvl="0">
              <a:buNone/>
            </a:pPr>
            <a:r>
              <a:rPr lang="ru-RU" sz="2400" dirty="0" smtClean="0"/>
              <a:t> слов</a:t>
            </a:r>
          </a:p>
          <a:p>
            <a:r>
              <a:rPr lang="ru-RU" sz="2400" dirty="0" smtClean="0"/>
              <a:t>Приставочно-суффиксальный</a:t>
            </a:r>
          </a:p>
          <a:p>
            <a:pPr>
              <a:buNone/>
            </a:pPr>
            <a:r>
              <a:rPr lang="ru-RU" sz="2400" dirty="0" smtClean="0"/>
              <a:t> способ</a:t>
            </a:r>
          </a:p>
          <a:p>
            <a:r>
              <a:rPr lang="ru-RU" sz="2400" dirty="0" smtClean="0"/>
              <a:t>Образование сложных слов</a:t>
            </a:r>
          </a:p>
          <a:p>
            <a:pPr>
              <a:buNone/>
            </a:pPr>
            <a:endParaRPr lang="ru-RU" sz="2400" dirty="0" smtClean="0"/>
          </a:p>
          <a:p>
            <a:r>
              <a:rPr lang="ru-RU" sz="2400" dirty="0" smtClean="0"/>
              <a:t>Образование </a:t>
            </a:r>
            <a:r>
              <a:rPr lang="ru-RU" sz="2400" dirty="0" err="1" smtClean="0"/>
              <a:t>прилаг</a:t>
            </a:r>
            <a:r>
              <a:rPr lang="ru-RU" sz="2400" dirty="0" smtClean="0"/>
              <a:t>. </a:t>
            </a:r>
          </a:p>
          <a:p>
            <a:pPr>
              <a:buNone/>
            </a:pPr>
            <a:r>
              <a:rPr lang="ru-RU" sz="2400" dirty="0" smtClean="0"/>
              <a:t>от существительных</a:t>
            </a:r>
          </a:p>
          <a:p>
            <a:pPr lvl="0">
              <a:buNone/>
            </a:pPr>
            <a:endParaRPr lang="ru-RU" sz="2400" b="1" dirty="0" smtClean="0"/>
          </a:p>
          <a:p>
            <a:pPr>
              <a:buNone/>
            </a:pPr>
            <a:endParaRPr lang="ru-RU" sz="2400" dirty="0" smtClean="0"/>
          </a:p>
          <a:p>
            <a:pPr lvl="0">
              <a:buNone/>
            </a:pPr>
            <a:endParaRPr lang="ru-RU" sz="2400" dirty="0" smtClean="0"/>
          </a:p>
          <a:p>
            <a:pPr>
              <a:buNone/>
            </a:pPr>
            <a:endParaRPr lang="ru-RU" dirty="0"/>
          </a:p>
        </p:txBody>
      </p:sp>
      <p:grpSp>
        <p:nvGrpSpPr>
          <p:cNvPr id="9" name="Группа 8"/>
          <p:cNvGrpSpPr/>
          <p:nvPr/>
        </p:nvGrpSpPr>
        <p:grpSpPr>
          <a:xfrm>
            <a:off x="5072066" y="1428736"/>
            <a:ext cx="4071934" cy="1143010"/>
            <a:chOff x="2967799" y="210482"/>
            <a:chExt cx="5261800" cy="212813"/>
          </a:xfrm>
        </p:grpSpPr>
        <p:sp>
          <p:nvSpPr>
            <p:cNvPr id="10" name="Прямоугольник с двумя скругленными соседними углами 9"/>
            <p:cNvSpPr/>
            <p:nvPr/>
          </p:nvSpPr>
          <p:spPr>
            <a:xfrm rot="5400000">
              <a:off x="5505593" y="-2300710"/>
              <a:ext cx="186211" cy="5261800"/>
            </a:xfrm>
            <a:prstGeom prst="round2SameRect">
              <a:avLst/>
            </a:prstGeom>
            <a:solidFill>
              <a:schemeClr val="bg2">
                <a:lumMod val="90000"/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Прямоугольник 10"/>
            <p:cNvSpPr/>
            <p:nvPr/>
          </p:nvSpPr>
          <p:spPr>
            <a:xfrm>
              <a:off x="2967799" y="210482"/>
              <a:ext cx="5252710" cy="203723"/>
            </a:xfrm>
            <a:prstGeom prst="rect">
              <a:avLst/>
            </a:prstGeom>
            <a:solidFill>
              <a:srgbClr val="92D05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marL="171450" lvl="1" indent="-1714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800" b="1" kern="1200" dirty="0" smtClean="0">
                  <a:solidFill>
                    <a:schemeClr val="tx1"/>
                  </a:solidFill>
                </a:rPr>
                <a:t>«Гном и великан», </a:t>
              </a:r>
            </a:p>
            <a:p>
              <a:pPr marL="171450" lvl="1" indent="-1714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800" b="1" kern="1200" dirty="0" smtClean="0">
                  <a:solidFill>
                    <a:schemeClr val="tx1"/>
                  </a:solidFill>
                </a:rPr>
                <a:t>«Назови ласково», </a:t>
              </a:r>
              <a:endParaRPr lang="ru-RU" sz="1800" kern="1200" dirty="0"/>
            </a:p>
            <a:p>
              <a:pPr marL="171450" lvl="1" indent="-1714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800" b="1" kern="1200" dirty="0" smtClean="0">
                  <a:solidFill>
                    <a:schemeClr val="tx1"/>
                  </a:solidFill>
                </a:rPr>
                <a:t>«Попроси вежливо», </a:t>
              </a:r>
              <a:endParaRPr lang="ru-RU" sz="1800" kern="1200" dirty="0"/>
            </a:p>
            <a:p>
              <a:pPr marL="171450" lvl="1" indent="-1714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800" b="1" kern="1200" dirty="0" smtClean="0">
                  <a:solidFill>
                    <a:schemeClr val="tx1"/>
                  </a:solidFill>
                </a:rPr>
                <a:t>«Назови детенышей».</a:t>
              </a:r>
              <a:endParaRPr lang="ru-RU" sz="1800" kern="1200" dirty="0"/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5072066" y="2714620"/>
            <a:ext cx="4071934" cy="785818"/>
            <a:chOff x="2967800" y="1130428"/>
            <a:chExt cx="5261800" cy="216537"/>
          </a:xfrm>
        </p:grpSpPr>
        <p:sp>
          <p:nvSpPr>
            <p:cNvPr id="13" name="Прямоугольник с двумя скругленными соседними углами 12"/>
            <p:cNvSpPr/>
            <p:nvPr/>
          </p:nvSpPr>
          <p:spPr>
            <a:xfrm rot="5400000">
              <a:off x="5490431" y="-1392203"/>
              <a:ext cx="216537" cy="5261800"/>
            </a:xfrm>
            <a:prstGeom prst="round2SameRect">
              <a:avLst/>
            </a:prstGeom>
            <a:solidFill>
              <a:schemeClr val="bg2">
                <a:lumMod val="90000"/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Прямоугольник 13"/>
            <p:cNvSpPr/>
            <p:nvPr/>
          </p:nvSpPr>
          <p:spPr>
            <a:xfrm>
              <a:off x="2967800" y="1140998"/>
              <a:ext cx="5251230" cy="195397"/>
            </a:xfrm>
            <a:prstGeom prst="rect">
              <a:avLst/>
            </a:prstGeom>
            <a:solidFill>
              <a:srgbClr val="92D05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marL="171450" lvl="1" indent="-1714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800" b="1" kern="1200" dirty="0" smtClean="0"/>
                <a:t>«Корзина родственных слов»</a:t>
              </a:r>
              <a:endParaRPr lang="ru-RU" sz="1800" b="1" kern="1200" dirty="0"/>
            </a:p>
            <a:p>
              <a:pPr marL="171450" lvl="1" indent="-1714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800" b="1" kern="1200" dirty="0" smtClean="0"/>
                <a:t>«</a:t>
              </a:r>
              <a:r>
                <a:rPr lang="ru-RU" sz="1800" b="1" kern="1200" dirty="0" err="1" smtClean="0"/>
                <a:t>Речецветик</a:t>
              </a:r>
              <a:r>
                <a:rPr lang="ru-RU" sz="1800" b="1" kern="1200" dirty="0" smtClean="0"/>
                <a:t>»</a:t>
              </a:r>
              <a:endParaRPr lang="ru-RU" sz="1800" b="1" kern="1200" dirty="0"/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5072066" y="3571876"/>
            <a:ext cx="4071934" cy="687690"/>
            <a:chOff x="2967799" y="1135300"/>
            <a:chExt cx="5261800" cy="687690"/>
          </a:xfrm>
        </p:grpSpPr>
        <p:sp>
          <p:nvSpPr>
            <p:cNvPr id="16" name="Прямоугольник с двумя скругленными соседними углами 15"/>
            <p:cNvSpPr/>
            <p:nvPr/>
          </p:nvSpPr>
          <p:spPr>
            <a:xfrm rot="5400000">
              <a:off x="5254854" y="-1151755"/>
              <a:ext cx="687690" cy="5261800"/>
            </a:xfrm>
            <a:prstGeom prst="round2SameRect">
              <a:avLst/>
            </a:prstGeom>
            <a:solidFill>
              <a:schemeClr val="bg2">
                <a:lumMod val="90000"/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Прямоугольник 16"/>
            <p:cNvSpPr/>
            <p:nvPr/>
          </p:nvSpPr>
          <p:spPr>
            <a:xfrm>
              <a:off x="2967799" y="1168870"/>
              <a:ext cx="5228230" cy="620550"/>
            </a:xfrm>
            <a:prstGeom prst="rect">
              <a:avLst/>
            </a:prstGeom>
            <a:solidFill>
              <a:srgbClr val="92D05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marL="171450" lvl="1" indent="-1714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800" b="1" kern="1200" dirty="0" smtClean="0"/>
                <a:t>«Выполни инструкцию»</a:t>
              </a:r>
              <a:endParaRPr lang="ru-RU" sz="1800" kern="1200" dirty="0"/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5143504" y="5286388"/>
            <a:ext cx="4000496" cy="1073926"/>
            <a:chOff x="2928944" y="3737423"/>
            <a:chExt cx="4425052" cy="859612"/>
          </a:xfrm>
        </p:grpSpPr>
        <p:sp>
          <p:nvSpPr>
            <p:cNvPr id="22" name="Скругленный прямоугольник 21"/>
            <p:cNvSpPr/>
            <p:nvPr/>
          </p:nvSpPr>
          <p:spPr>
            <a:xfrm>
              <a:off x="2928944" y="3737423"/>
              <a:ext cx="4425052" cy="859612"/>
            </a:xfrm>
            <a:prstGeom prst="roundRect">
              <a:avLst/>
            </a:prstGeom>
            <a:solidFill>
              <a:schemeClr val="bg2">
                <a:lumMod val="90000"/>
                <a:alpha val="9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Скругленный прямоугольник 4"/>
            <p:cNvSpPr/>
            <p:nvPr/>
          </p:nvSpPr>
          <p:spPr>
            <a:xfrm>
              <a:off x="2970907" y="3779386"/>
              <a:ext cx="4341126" cy="775686"/>
            </a:xfrm>
            <a:prstGeom prst="rect">
              <a:avLst/>
            </a:prstGeom>
            <a:solidFill>
              <a:srgbClr val="92D05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34290" rIns="68580" bIns="3429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itchFamily="34" charset="0"/>
                <a:buChar char="•"/>
              </a:pPr>
              <a:r>
                <a:rPr lang="ru-RU" sz="1800" b="1" kern="1200" dirty="0" smtClean="0">
                  <a:solidFill>
                    <a:schemeClr val="tx1"/>
                  </a:solidFill>
                </a:rPr>
                <a:t>«Из чего  сделано», 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itchFamily="34" charset="0"/>
                <a:buChar char="•"/>
              </a:pPr>
              <a:r>
                <a:rPr lang="ru-RU" sz="1800" b="1" kern="1200" dirty="0" smtClean="0">
                  <a:solidFill>
                    <a:schemeClr val="tx1"/>
                  </a:solidFill>
                </a:rPr>
                <a:t>«Крылья, лапы и хвосты», </a:t>
              </a: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itchFamily="34" charset="0"/>
                <a:buChar char="•"/>
              </a:pPr>
              <a:r>
                <a:rPr lang="ru-RU" sz="1800" b="1" kern="1200" dirty="0" smtClean="0">
                  <a:solidFill>
                    <a:schemeClr val="tx1"/>
                  </a:solidFill>
                </a:rPr>
                <a:t>«Кто как устроен»</a:t>
              </a:r>
              <a:endParaRPr lang="ru-RU" sz="1800" b="1" kern="1200" dirty="0"/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5072066" y="4429132"/>
            <a:ext cx="4071934" cy="687690"/>
            <a:chOff x="2967799" y="1135300"/>
            <a:chExt cx="5261800" cy="687690"/>
          </a:xfrm>
        </p:grpSpPr>
        <p:sp>
          <p:nvSpPr>
            <p:cNvPr id="26" name="Прямоугольник с двумя скругленными соседними углами 25"/>
            <p:cNvSpPr/>
            <p:nvPr/>
          </p:nvSpPr>
          <p:spPr>
            <a:xfrm rot="5400000">
              <a:off x="5254854" y="-1151755"/>
              <a:ext cx="687690" cy="5261800"/>
            </a:xfrm>
            <a:prstGeom prst="round2SameRect">
              <a:avLst/>
            </a:prstGeom>
            <a:solidFill>
              <a:srgbClr val="92D050">
                <a:alpha val="9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Прямоугольник 26"/>
            <p:cNvSpPr/>
            <p:nvPr/>
          </p:nvSpPr>
          <p:spPr>
            <a:xfrm>
              <a:off x="2967799" y="1168870"/>
              <a:ext cx="5228230" cy="62055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marL="171450" lvl="1" indent="-1714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b="1" dirty="0" smtClean="0"/>
                <a:t>«Сложное слово</a:t>
              </a:r>
              <a:r>
                <a:rPr lang="ru-RU" sz="1800" b="1" kern="1200" dirty="0" smtClean="0"/>
                <a:t>»</a:t>
              </a:r>
              <a:endParaRPr lang="ru-RU" sz="1800" kern="1200" dirty="0"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538806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571604" y="1643050"/>
            <a:ext cx="6215106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Авторские дидактические</a:t>
            </a:r>
          </a:p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игры для развития  </a:t>
            </a:r>
          </a:p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с</a:t>
            </a:r>
            <a:r>
              <a:rPr lang="ru-RU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ловообразовательных</a:t>
            </a:r>
          </a:p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умений</a:t>
            </a: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115328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 Многофункциональное       дидактическое  пособие  «Найди и покажи..»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813792" y="1920875"/>
            <a:ext cx="3325416" cy="443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1785926"/>
            <a:ext cx="2614602" cy="1960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4357686" y="3929066"/>
            <a:ext cx="450059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Цель игры «Найди и покажи….» - называние частей тела животного           «Чья голова, чей хвост, чьи </a:t>
            </a:r>
            <a:r>
              <a:rPr lang="ru-RU" dirty="0" err="1" smtClean="0"/>
              <a:t>ущи</a:t>
            </a:r>
            <a:r>
              <a:rPr lang="ru-RU" dirty="0" smtClean="0"/>
              <a:t>, лапы?». </a:t>
            </a:r>
          </a:p>
          <a:p>
            <a:pPr algn="ctr"/>
            <a:r>
              <a:rPr lang="ru-RU" dirty="0" smtClean="0"/>
              <a:t>Описание игры: назвать детеныша и детенышей этого животного. Картинка с изображением животного прикрепляется справа прищепкой. Слева по ниточке двигается кубик,  который указывает на то, что нужно назвать.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Дидактическая игра «Из чего сделано…»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785926"/>
            <a:ext cx="3429024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2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1857364"/>
            <a:ext cx="2824154" cy="211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4572000" y="4357694"/>
            <a:ext cx="407196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cs typeface="Times New Roman" pitchFamily="18" charset="0"/>
              </a:rPr>
              <a:t>Цель: образование относительных прилагательных от  существительных.</a:t>
            </a:r>
          </a:p>
          <a:p>
            <a:pPr algn="ctr"/>
            <a:r>
              <a:rPr lang="ru-RU" sz="2000" dirty="0" smtClean="0">
                <a:cs typeface="Times New Roman" pitchFamily="18" charset="0"/>
              </a:rPr>
              <a:t>Описание игры: образовать по образцу:  «Суп из овощей – овощной,  как называется суп из свеклы?».</a:t>
            </a:r>
            <a:endParaRPr lang="ru-RU" sz="2000" dirty="0"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Игра «Что где находится»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1300126"/>
            <a:ext cx="3786214" cy="2839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357298"/>
            <a:ext cx="3714776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500034" y="4857760"/>
            <a:ext cx="79296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Цель игры – образование слов, обозначающих  место хранения продуктов.</a:t>
            </a:r>
            <a:endParaRPr lang="ru-RU" sz="2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Многофункциональное       дидактическое  пособие  «</a:t>
            </a:r>
            <a:r>
              <a:rPr lang="ru-RU" sz="2800" b="1" dirty="0" err="1" smtClean="0">
                <a:solidFill>
                  <a:srgbClr val="FF0000"/>
                </a:solidFill>
              </a:rPr>
              <a:t>Речецветик</a:t>
            </a:r>
            <a:r>
              <a:rPr lang="ru-RU" sz="2800" b="1" dirty="0" smtClean="0">
                <a:solidFill>
                  <a:srgbClr val="FF0000"/>
                </a:solidFill>
              </a:rPr>
              <a:t>»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9220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500174"/>
            <a:ext cx="3905277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Содержимое 8" descr="D:\фотографии\фото секция логопедов\Изображение 130.jpg"/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571612"/>
            <a:ext cx="4071966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00034" y="4714884"/>
            <a:ext cx="82153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Пособие «</a:t>
            </a:r>
            <a:r>
              <a:rPr lang="ru-RU" sz="2000" dirty="0" err="1" smtClean="0"/>
              <a:t>Речецветик</a:t>
            </a:r>
            <a:r>
              <a:rPr lang="ru-RU" sz="2000" dirty="0" smtClean="0"/>
              <a:t>» можно использовать в играх: «Назови ласково», «Собери родственные слова», «Вкусный сок» и другие.</a:t>
            </a:r>
          </a:p>
          <a:p>
            <a:pPr algn="ctr"/>
            <a:r>
              <a:rPr lang="ru-RU" sz="2000" dirty="0" smtClean="0"/>
              <a:t>Цель игры «Назови ласково»- развитие умения образовывать существительные с уменьшительно – ласкательным суффиксом. </a:t>
            </a:r>
            <a:endParaRPr lang="ru-RU" sz="2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Дидактическое  пособие</a:t>
            </a:r>
            <a:br>
              <a:rPr lang="ru-RU" sz="2800" b="1" dirty="0" smtClean="0">
                <a:solidFill>
                  <a:srgbClr val="FF0000"/>
                </a:solidFill>
              </a:rPr>
            </a:br>
            <a:r>
              <a:rPr lang="ru-RU" sz="2800" b="1" dirty="0" smtClean="0">
                <a:solidFill>
                  <a:srgbClr val="FF0000"/>
                </a:solidFill>
              </a:rPr>
              <a:t>    «Корзина родственных слов»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714488"/>
            <a:ext cx="3857652" cy="2893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8" name="Picture 6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643049"/>
            <a:ext cx="3855013" cy="2891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42844" y="5000636"/>
            <a:ext cx="8643998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 игры  -  образование родственных слов, закрепление умений составлять предложения с заданными словами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Описание игры:  найти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родственные слова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среди похожих  и прикрепить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картинки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прищепками к корзине. В центре которой находится картинка с изображением слова, к которому надо подобрать родственные слова.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643042" y="1714488"/>
            <a:ext cx="607223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Дидактические</a:t>
            </a:r>
          </a:p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игры для развития  </a:t>
            </a:r>
          </a:p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словообразовательных</a:t>
            </a:r>
          </a:p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умений</a:t>
            </a:r>
            <a:endParaRPr lang="ru-RU" sz="36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Игры  «Крылья, лапы и хвосты»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643050"/>
            <a:ext cx="3929090" cy="2946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05378" y="1643050"/>
            <a:ext cx="3881464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457200" y="5072073"/>
            <a:ext cx="7972452" cy="1282851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ru-RU" sz="2000" dirty="0" smtClean="0"/>
              <a:t>Цель игры –  нахождение  целого по его части, сопоставление предмета по характерным признакам, отгадывание предмета по описанию.</a:t>
            </a:r>
          </a:p>
          <a:p>
            <a:pPr algn="ctr"/>
            <a:r>
              <a:rPr lang="ru-RU" sz="2000" dirty="0" smtClean="0"/>
              <a:t>Описание игры: необходимо собрать части тела животных (крылья, лапы, хвосты) и поместить их в клетку поля соответствующего животного.</a:t>
            </a:r>
          </a:p>
          <a:p>
            <a:endParaRPr lang="ru-RU" sz="18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Игра «Чей хвост?»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4822" y="1643050"/>
            <a:ext cx="3905278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571612"/>
            <a:ext cx="4067796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500034" y="4857760"/>
            <a:ext cx="79296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Цель игры – соотношение  целого и его частей. </a:t>
            </a:r>
          </a:p>
          <a:p>
            <a:pPr algn="ctr"/>
            <a:r>
              <a:rPr lang="ru-RU" sz="2000" dirty="0" smtClean="0"/>
              <a:t>Описание игры :необходимо помочь животным найти потерянные в лесу хвосты. Надо совместить хвост с животным и правильно назвать. </a:t>
            </a:r>
            <a:endParaRPr lang="ru-RU" sz="20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229600" cy="796086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Игра «Кто как устроен»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428736"/>
            <a:ext cx="3786214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357298"/>
            <a:ext cx="3714776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571472" y="5072074"/>
            <a:ext cx="77867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Цель игры – собирание  подходящих карточек на свою карту. Карточки включают в себя: части тела, жилище, передвижение.</a:t>
            </a:r>
            <a:r>
              <a:rPr lang="ru-RU" sz="2400" dirty="0" smtClean="0"/>
              <a:t> </a:t>
            </a:r>
            <a:endParaRPr lang="ru-RU" sz="24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3600" dirty="0" smtClean="0">
                <a:solidFill>
                  <a:srgbClr val="FF0000"/>
                </a:solidFill>
              </a:rPr>
              <a:t>Итоговая диагностика исследования  словообразовательных  процессов</a:t>
            </a:r>
            <a:endParaRPr lang="ru-RU" sz="3600" dirty="0">
              <a:solidFill>
                <a:srgbClr val="FF0000"/>
              </a:solidFill>
            </a:endParaRPr>
          </a:p>
        </p:txBody>
      </p:sp>
      <p:graphicFrame>
        <p:nvGraphicFramePr>
          <p:cNvPr id="5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2500306"/>
          <a:ext cx="3686172" cy="38242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/>
          <p:nvPr/>
        </p:nvGraphicFramePr>
        <p:xfrm>
          <a:off x="214282" y="2214554"/>
          <a:ext cx="3857652" cy="4643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571472" y="1571612"/>
            <a:ext cx="2571768" cy="571504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Ориентировка в звуковом составе разных частей речи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214942" y="1500174"/>
            <a:ext cx="3186106" cy="708018"/>
          </a:xfrm>
          <a:prstGeom prst="rect">
            <a:avLst/>
          </a:prstGeom>
          <a:solidFill>
            <a:srgbClr val="DBF5F9">
              <a:lumMod val="90000"/>
            </a:srgbClr>
          </a:solidFill>
          <a:ln w="25400" cap="flat" cmpd="sng" algn="ctr">
            <a:solidFill>
              <a:srgbClr val="DBF5F9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ysClr val="windowText" lastClr="000000"/>
                </a:solidFill>
              </a:rPr>
              <a:t>Образование существительных, </a:t>
            </a:r>
          </a:p>
          <a:p>
            <a:pPr algn="ctr"/>
            <a:r>
              <a:rPr lang="ru-RU" sz="1400" b="1" dirty="0" smtClean="0">
                <a:solidFill>
                  <a:sysClr val="windowText" lastClr="000000"/>
                </a:solidFill>
              </a:rPr>
              <a:t>прилагательных, глаголов от заданной производящей основы</a:t>
            </a:r>
            <a:endParaRPr lang="ru-RU" sz="1400" b="1" dirty="0">
              <a:solidFill>
                <a:sysClr val="windowText" lastClr="000000"/>
              </a:solidFill>
            </a:endParaRPr>
          </a:p>
        </p:txBody>
      </p:sp>
      <p:graphicFrame>
        <p:nvGraphicFramePr>
          <p:cNvPr id="11" name="Содержимое 4"/>
          <p:cNvGraphicFramePr>
            <a:graphicFrameLocks/>
          </p:cNvGraphicFramePr>
          <p:nvPr/>
        </p:nvGraphicFramePr>
        <p:xfrm>
          <a:off x="4572000" y="2214554"/>
          <a:ext cx="4286280" cy="42148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254823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>
            <a:spLocks noChangeArrowheads="1"/>
          </p:cNvSpPr>
          <p:nvPr/>
        </p:nvSpPr>
        <p:spPr bwMode="auto">
          <a:xfrm>
            <a:off x="285720" y="2571744"/>
            <a:ext cx="3429000" cy="1981200"/>
          </a:xfrm>
          <a:prstGeom prst="ellipse">
            <a:avLst/>
          </a:prstGeom>
          <a:solidFill>
            <a:srgbClr val="92D05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kumimoji="1" lang="ru-RU" sz="2400" b="1" i="1" dirty="0" smtClean="0">
                <a:solidFill>
                  <a:srgbClr val="C00000"/>
                </a:solidFill>
              </a:rPr>
              <a:t>Заключительный</a:t>
            </a:r>
            <a:endParaRPr kumimoji="1" lang="ru-RU" sz="2400" b="1" i="1" dirty="0">
              <a:solidFill>
                <a:srgbClr val="C00000"/>
              </a:solidFill>
            </a:endParaRPr>
          </a:p>
          <a:p>
            <a:pPr algn="ctr" eaLnBrk="0" hangingPunct="0"/>
            <a:r>
              <a:rPr kumimoji="1" lang="ru-RU" sz="2400" b="1" i="1" dirty="0">
                <a:solidFill>
                  <a:srgbClr val="C00000"/>
                </a:solidFill>
              </a:rPr>
              <a:t> этап:</a:t>
            </a:r>
          </a:p>
        </p:txBody>
      </p:sp>
      <p:sp>
        <p:nvSpPr>
          <p:cNvPr id="6" name="AutoShape 11"/>
          <p:cNvSpPr>
            <a:spLocks noChangeArrowheads="1"/>
          </p:cNvSpPr>
          <p:nvPr/>
        </p:nvSpPr>
        <p:spPr bwMode="auto">
          <a:xfrm>
            <a:off x="4714876" y="571480"/>
            <a:ext cx="3786214" cy="1357322"/>
          </a:xfrm>
          <a:prstGeom prst="foldedCorner">
            <a:avLst>
              <a:gd name="adj" fmla="val 12500"/>
            </a:avLst>
          </a:prstGeom>
          <a:solidFill>
            <a:srgbClr val="92D050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90000"/>
              <a:defRPr/>
            </a:pPr>
            <a:endParaRPr kumimoji="1" lang="ru-RU" b="1" dirty="0" smtClean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90000"/>
              <a:defRPr/>
            </a:pPr>
            <a:endParaRPr kumimoji="1"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90000"/>
              <a:defRPr/>
            </a:pPr>
            <a:r>
              <a:rPr kumimoji="1" lang="ru-RU" b="1" dirty="0" smtClean="0">
                <a:latin typeface="Times New Roman" pitchFamily="18" charset="0"/>
                <a:cs typeface="Times New Roman" pitchFamily="18" charset="0"/>
              </a:rPr>
              <a:t>Итоговая диагностика по 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90000"/>
              <a:defRPr/>
            </a:pPr>
            <a:r>
              <a:rPr kumimoji="1" lang="ru-RU" b="1" dirty="0" smtClean="0">
                <a:latin typeface="Times New Roman" pitchFamily="18" charset="0"/>
                <a:cs typeface="Times New Roman" pitchFamily="18" charset="0"/>
              </a:rPr>
              <a:t>коррекции нарушения 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90000"/>
              <a:defRPr/>
            </a:pPr>
            <a:r>
              <a:rPr kumimoji="1" lang="ru-RU" b="1" dirty="0" smtClean="0">
                <a:latin typeface="Times New Roman" pitchFamily="18" charset="0"/>
                <a:cs typeface="Times New Roman" pitchFamily="18" charset="0"/>
              </a:rPr>
              <a:t>словообразования у детей.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90000"/>
              <a:defRPr/>
            </a:pPr>
            <a:r>
              <a:rPr kumimoji="1" lang="ru-RU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kumimoji="1"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AutoShape 7"/>
          <p:cNvSpPr>
            <a:spLocks noChangeArrowheads="1"/>
          </p:cNvSpPr>
          <p:nvPr/>
        </p:nvSpPr>
        <p:spPr bwMode="auto">
          <a:xfrm>
            <a:off x="4786314" y="2643182"/>
            <a:ext cx="3738570" cy="1285884"/>
          </a:xfrm>
          <a:prstGeom prst="foldedCorner">
            <a:avLst>
              <a:gd name="adj" fmla="val 12500"/>
            </a:avLst>
          </a:prstGeom>
          <a:solidFill>
            <a:srgbClr val="92D050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b="1" dirty="0" smtClean="0">
                <a:solidFill>
                  <a:srgbClr val="0A0A0A"/>
                </a:solidFill>
                <a:latin typeface="Times New Roman" pitchFamily="18" charset="0"/>
                <a:cs typeface="Times New Roman" pitchFamily="18" charset="0"/>
              </a:rPr>
              <a:t>Анализ проделанной </a:t>
            </a:r>
          </a:p>
          <a:p>
            <a:pPr algn="ctr">
              <a:defRPr/>
            </a:pPr>
            <a:r>
              <a:rPr lang="ru-RU" b="1" dirty="0" smtClean="0">
                <a:solidFill>
                  <a:srgbClr val="0A0A0A"/>
                </a:solidFill>
                <a:latin typeface="Times New Roman" pitchFamily="18" charset="0"/>
                <a:cs typeface="Times New Roman" pitchFamily="18" charset="0"/>
              </a:rPr>
              <a:t>работы с педагогами </a:t>
            </a:r>
          </a:p>
          <a:p>
            <a:pPr algn="ctr">
              <a:defRPr/>
            </a:pPr>
            <a:r>
              <a:rPr lang="ru-RU" b="1" dirty="0" smtClean="0">
                <a:solidFill>
                  <a:srgbClr val="0A0A0A"/>
                </a:solidFill>
                <a:latin typeface="Times New Roman" pitchFamily="18" charset="0"/>
                <a:cs typeface="Times New Roman" pitchFamily="18" charset="0"/>
              </a:rPr>
              <a:t>ДОУ.</a:t>
            </a:r>
            <a:endParaRPr lang="ru-RU" b="1" dirty="0">
              <a:solidFill>
                <a:srgbClr val="0A0A0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AutoShape 13"/>
          <p:cNvSpPr>
            <a:spLocks noChangeArrowheads="1"/>
          </p:cNvSpPr>
          <p:nvPr/>
        </p:nvSpPr>
        <p:spPr bwMode="auto">
          <a:xfrm>
            <a:off x="4786314" y="4929198"/>
            <a:ext cx="3714776" cy="1428760"/>
          </a:xfrm>
          <a:prstGeom prst="foldedCorner">
            <a:avLst>
              <a:gd name="adj" fmla="val 12500"/>
            </a:avLst>
          </a:prstGeom>
          <a:solidFill>
            <a:srgbClr val="92D050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90000"/>
              <a:defRPr/>
            </a:pPr>
            <a:r>
              <a:rPr kumimoji="1" lang="ru-RU" b="1" dirty="0" smtClean="0">
                <a:latin typeface="Times New Roman" pitchFamily="18" charset="0"/>
                <a:cs typeface="Times New Roman" pitchFamily="18" charset="0"/>
              </a:rPr>
              <a:t>Рекомендации 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90000"/>
              <a:defRPr/>
            </a:pPr>
            <a:r>
              <a:rPr kumimoji="1" lang="ru-RU" b="1" dirty="0" smtClean="0">
                <a:latin typeface="Times New Roman" pitchFamily="18" charset="0"/>
                <a:cs typeface="Times New Roman" pitchFamily="18" charset="0"/>
              </a:rPr>
              <a:t> родителям для развития 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90000"/>
              <a:defRPr/>
            </a:pPr>
            <a:r>
              <a:rPr kumimoji="1" lang="ru-RU" b="1" dirty="0" smtClean="0">
                <a:latin typeface="Times New Roman" pitchFamily="18" charset="0"/>
                <a:cs typeface="Times New Roman" pitchFamily="18" charset="0"/>
              </a:rPr>
              <a:t> словообразовательных 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90000"/>
              <a:defRPr/>
            </a:pPr>
            <a:r>
              <a:rPr kumimoji="1" lang="ru-RU" b="1" dirty="0" smtClean="0">
                <a:latin typeface="Times New Roman" pitchFamily="18" charset="0"/>
                <a:cs typeface="Times New Roman" pitchFamily="18" charset="0"/>
              </a:rPr>
              <a:t>умений у детей</a:t>
            </a:r>
            <a:endParaRPr kumimoji="1"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defRPr/>
            </a:pPr>
            <a:r>
              <a:rPr lang="ru-RU" sz="2800" dirty="0" smtClean="0">
                <a:cs typeface="Times New Roman" pitchFamily="18" charset="0"/>
              </a:rPr>
              <a:t>Уровень словообразования заметно вырос и приблизился к норме.</a:t>
            </a:r>
            <a:endParaRPr lang="en-US" sz="2800" dirty="0" smtClean="0">
              <a:cs typeface="Times New Roman" pitchFamily="18" charset="0"/>
            </a:endParaRPr>
          </a:p>
          <a:p>
            <a:pPr algn="just">
              <a:defRPr/>
            </a:pPr>
            <a:endParaRPr lang="ru-RU" sz="2800" dirty="0" smtClean="0">
              <a:cs typeface="Times New Roman" pitchFamily="18" charset="0"/>
            </a:endParaRPr>
          </a:p>
          <a:p>
            <a:pPr algn="just">
              <a:defRPr/>
            </a:pPr>
            <a:r>
              <a:rPr lang="ru-RU" sz="2800" dirty="0" smtClean="0">
                <a:cs typeface="Times New Roman" pitchFamily="18" charset="0"/>
              </a:rPr>
              <a:t>  Процесс словообразования у детей стал более непринужденным и практически не вызывает затруднений.</a:t>
            </a:r>
            <a:endParaRPr lang="en-US" sz="2800" dirty="0" smtClean="0"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  <a:defRPr/>
            </a:pPr>
            <a:endParaRPr lang="ru-RU" sz="2800" dirty="0" smtClean="0">
              <a:cs typeface="Times New Roman" pitchFamily="18" charset="0"/>
            </a:endParaRPr>
          </a:p>
          <a:p>
            <a:pPr algn="just">
              <a:defRPr/>
            </a:pPr>
            <a:r>
              <a:rPr lang="en-US" sz="2800" dirty="0" smtClean="0">
                <a:cs typeface="Times New Roman" pitchFamily="18" charset="0"/>
              </a:rPr>
              <a:t>  </a:t>
            </a:r>
            <a:r>
              <a:rPr lang="ru-RU" sz="2800" dirty="0" smtClean="0">
                <a:cs typeface="Times New Roman" pitchFamily="18" charset="0"/>
              </a:rPr>
              <a:t>Использование системы дидактических игр в условиях тесной взаимосвязи с родителями и воспитателями  позволяет наиболее успешно решать вопросы развития словообразования у детей с ФФНР.</a:t>
            </a: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dirty="0" smtClean="0">
                <a:solidFill>
                  <a:srgbClr val="FF0000"/>
                </a:solidFill>
              </a:rPr>
              <a:t>Выводы: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Лучи 11">
    <a:dk1>
      <a:srgbClr val="1A006C"/>
    </a:dk1>
    <a:lt1>
      <a:srgbClr val="FFFFFF"/>
    </a:lt1>
    <a:dk2>
      <a:srgbClr val="0033CC"/>
    </a:dk2>
    <a:lt2>
      <a:srgbClr val="CCCCFF"/>
    </a:lt2>
    <a:accent1>
      <a:srgbClr val="0099CC"/>
    </a:accent1>
    <a:accent2>
      <a:srgbClr val="6600CC"/>
    </a:accent2>
    <a:accent3>
      <a:srgbClr val="AAADE2"/>
    </a:accent3>
    <a:accent4>
      <a:srgbClr val="DADADA"/>
    </a:accent4>
    <a:accent5>
      <a:srgbClr val="AACAE2"/>
    </a:accent5>
    <a:accent6>
      <a:srgbClr val="5C00B9"/>
    </a:accent6>
    <a:hlink>
      <a:srgbClr val="9999FF"/>
    </a:hlink>
    <a:folHlink>
      <a:srgbClr val="33CCCC"/>
    </a:folHlink>
  </a:clrScheme>
  <a:fontScheme name="Лучи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9395</TotalTime>
  <Words>768</Words>
  <Application>Microsoft Office PowerPoint</Application>
  <PresentationFormat>Экран (4:3)</PresentationFormat>
  <Paragraphs>151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2" baseType="lpstr">
      <vt:lpstr>Arial</vt:lpstr>
      <vt:lpstr>Calibri</vt:lpstr>
      <vt:lpstr>Comic Sans MS</vt:lpstr>
      <vt:lpstr>Constantia</vt:lpstr>
      <vt:lpstr>Times New Roman</vt:lpstr>
      <vt:lpstr>Wingdings</vt:lpstr>
      <vt:lpstr>Wingdings 2</vt:lpstr>
      <vt:lpstr>Поток</vt:lpstr>
      <vt:lpstr>ТЕМА САМООБРАЗОВАНИЯ:</vt:lpstr>
      <vt:lpstr> Портфолио логопеда  ГККП «Ясли-сада № 84 города Павлодара»</vt:lpstr>
      <vt:lpstr>Презентация PowerPoint</vt:lpstr>
      <vt:lpstr>План работы по самообразованию </vt:lpstr>
      <vt:lpstr>Цель: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Игры по формированию словообразовательных умений:</vt:lpstr>
      <vt:lpstr>Презентация PowerPoint</vt:lpstr>
      <vt:lpstr> Многофункциональное       дидактическое  пособие  «Найди и покажи..»</vt:lpstr>
      <vt:lpstr>Дидактическая игра «Из чего сделано…»</vt:lpstr>
      <vt:lpstr>Игра «Что где находится»</vt:lpstr>
      <vt:lpstr>Многофункциональное       дидактическое  пособие  «Речецветик»</vt:lpstr>
      <vt:lpstr>Дидактическое  пособие     «Корзина родственных слов»</vt:lpstr>
      <vt:lpstr>Презентация PowerPoint</vt:lpstr>
      <vt:lpstr>Игры  «Крылья, лапы и хвосты»</vt:lpstr>
      <vt:lpstr>Игра «Чей хвост?»</vt:lpstr>
      <vt:lpstr>Игра «Кто как устроен»</vt:lpstr>
      <vt:lpstr>Итоговая диагностика исследования  словообразовательных  процессов</vt:lpstr>
      <vt:lpstr>Презентация PowerPoint</vt:lpstr>
      <vt:lpstr>Выводы: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admin</cp:lastModifiedBy>
  <cp:revision>35</cp:revision>
  <dcterms:created xsi:type="dcterms:W3CDTF">2015-11-22T15:21:24Z</dcterms:created>
  <dcterms:modified xsi:type="dcterms:W3CDTF">2019-01-15T15:57:22Z</dcterms:modified>
</cp:coreProperties>
</file>