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3" r:id="rId11"/>
    <p:sldId id="276" r:id="rId12"/>
    <p:sldId id="281" r:id="rId13"/>
    <p:sldId id="282" r:id="rId14"/>
    <p:sldId id="266" r:id="rId15"/>
    <p:sldId id="277" r:id="rId16"/>
    <p:sldId id="267" r:id="rId17"/>
    <p:sldId id="278" r:id="rId18"/>
    <p:sldId id="279" r:id="rId19"/>
    <p:sldId id="268" r:id="rId20"/>
    <p:sldId id="273" r:id="rId21"/>
    <p:sldId id="284" r:id="rId22"/>
    <p:sldId id="274" r:id="rId23"/>
    <p:sldId id="271" r:id="rId24"/>
    <p:sldId id="280" r:id="rId25"/>
    <p:sldId id="275" r:id="rId26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492" y="-22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3/12/2018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C0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3/12/2018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C0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3/12/2018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C0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3/12/2018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3/12/2018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70733" y="270128"/>
            <a:ext cx="690118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C0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81152" y="1968246"/>
            <a:ext cx="11629694" cy="4415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3/12/2018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13.jpe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07182" y="978535"/>
            <a:ext cx="8681085" cy="2474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lang="ru-RU" sz="4000" dirty="0" smtClean="0">
                <a:solidFill>
                  <a:srgbClr val="6F2F9F"/>
                </a:solidFill>
              </a:rPr>
              <a:t>Обобщение опыта работы воспитателя МБДОУ «Детский сад комбинированного вида № 3» Барановой Светланы Ивановны</a:t>
            </a:r>
            <a:endParaRPr sz="4000"/>
          </a:p>
        </p:txBody>
      </p:sp>
      <p:sp>
        <p:nvSpPr>
          <p:cNvPr id="3" name="object 3"/>
          <p:cNvSpPr/>
          <p:nvPr/>
        </p:nvSpPr>
        <p:spPr>
          <a:xfrm>
            <a:off x="694067" y="2223947"/>
            <a:ext cx="3272282" cy="36823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4927" y="152400"/>
            <a:ext cx="7946390" cy="5934958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1169035" algn="ctr">
              <a:lnSpc>
                <a:spcPts val="2820"/>
              </a:lnSpc>
              <a:spcBef>
                <a:spcPts val="240"/>
              </a:spcBef>
            </a:pPr>
            <a:r>
              <a:rPr lang="ru-RU" sz="3200" b="1" i="1" u="sng" spc="-10" dirty="0" smtClean="0">
                <a:solidFill>
                  <a:srgbClr val="002060"/>
                </a:solidFill>
                <a:latin typeface="Times New Roman"/>
                <a:cs typeface="Times New Roman"/>
              </a:rPr>
              <a:t>Баранова Светлана Ивановна</a:t>
            </a:r>
          </a:p>
          <a:p>
            <a:pPr marL="12700" marR="1169035">
              <a:lnSpc>
                <a:spcPts val="2820"/>
              </a:lnSpc>
              <a:spcBef>
                <a:spcPts val="240"/>
              </a:spcBef>
            </a:pPr>
            <a:r>
              <a:rPr sz="2400" b="1" spc="-10" smtClean="0">
                <a:solidFill>
                  <a:srgbClr val="6F2F9F"/>
                </a:solidFill>
                <a:latin typeface="Times New Roman"/>
                <a:cs typeface="Times New Roman"/>
              </a:rPr>
              <a:t>Воспитатель </a:t>
            </a:r>
            <a:r>
              <a:rPr lang="ru-RU" sz="2400" b="1" spc="-25" dirty="0" smtClean="0">
                <a:solidFill>
                  <a:srgbClr val="6F2F9F"/>
                </a:solidFill>
                <a:latin typeface="Times New Roman"/>
                <a:cs typeface="Times New Roman"/>
              </a:rPr>
              <a:t>МБДОУ «Детский сад комбинированного вида № 3»</a:t>
            </a:r>
            <a:r>
              <a:rPr sz="2400" b="1" smtClean="0">
                <a:solidFill>
                  <a:srgbClr val="6F2F9F"/>
                </a:solidFill>
                <a:latin typeface="Times New Roman"/>
                <a:cs typeface="Times New Roman"/>
              </a:rPr>
              <a:t>, </a:t>
            </a:r>
            <a:endParaRPr lang="ru-RU" sz="2400" b="1" dirty="0" smtClean="0">
              <a:solidFill>
                <a:srgbClr val="6F2F9F"/>
              </a:solidFill>
              <a:latin typeface="Times New Roman"/>
              <a:cs typeface="Times New Roman"/>
            </a:endParaRPr>
          </a:p>
          <a:p>
            <a:pPr marL="12700" marR="1169035">
              <a:lnSpc>
                <a:spcPts val="2820"/>
              </a:lnSpc>
              <a:spcBef>
                <a:spcPts val="240"/>
              </a:spcBef>
            </a:pPr>
            <a:r>
              <a:rPr sz="2400" b="1" smtClean="0">
                <a:solidFill>
                  <a:srgbClr val="6F2F9F"/>
                </a:solidFill>
                <a:latin typeface="Times New Roman"/>
                <a:cs typeface="Times New Roman"/>
              </a:rPr>
              <a:t> </a:t>
            </a:r>
            <a:r>
              <a:rPr sz="2400" b="1" spc="-10" dirty="0">
                <a:solidFill>
                  <a:srgbClr val="6F2F9F"/>
                </a:solidFill>
                <a:latin typeface="Times New Roman"/>
                <a:cs typeface="Times New Roman"/>
              </a:rPr>
              <a:t>воспитатель </a:t>
            </a:r>
            <a:r>
              <a:rPr sz="2400" b="1" dirty="0">
                <a:solidFill>
                  <a:srgbClr val="6F2F9F"/>
                </a:solidFill>
                <a:latin typeface="Times New Roman"/>
                <a:cs typeface="Times New Roman"/>
              </a:rPr>
              <a:t>1 </a:t>
            </a:r>
            <a:r>
              <a:rPr sz="2400" b="1" spc="-5" dirty="0">
                <a:solidFill>
                  <a:srgbClr val="6F2F9F"/>
                </a:solidFill>
                <a:latin typeface="Times New Roman"/>
                <a:cs typeface="Times New Roman"/>
              </a:rPr>
              <a:t>квалификационной</a:t>
            </a:r>
            <a:r>
              <a:rPr sz="2400" b="1" spc="25" dirty="0">
                <a:solidFill>
                  <a:srgbClr val="6F2F9F"/>
                </a:solidFill>
                <a:latin typeface="Times New Roman"/>
                <a:cs typeface="Times New Roman"/>
              </a:rPr>
              <a:t> </a:t>
            </a:r>
            <a:r>
              <a:rPr sz="2400" b="1" spc="-25" dirty="0">
                <a:solidFill>
                  <a:srgbClr val="6F2F9F"/>
                </a:solidFill>
                <a:latin typeface="Times New Roman"/>
                <a:cs typeface="Times New Roman"/>
              </a:rPr>
              <a:t>категории</a:t>
            </a:r>
            <a:endParaRPr sz="2400">
              <a:latin typeface="Times New Roman"/>
              <a:cs typeface="Times New Roman"/>
            </a:endParaRPr>
          </a:p>
          <a:p>
            <a:pPr marL="12700" marR="3183255">
              <a:lnSpc>
                <a:spcPts val="2880"/>
              </a:lnSpc>
              <a:spcBef>
                <a:spcPts val="75"/>
              </a:spcBef>
            </a:pPr>
            <a:r>
              <a:rPr sz="2400" spc="-5" dirty="0">
                <a:solidFill>
                  <a:srgbClr val="2E5496"/>
                </a:solidFill>
                <a:latin typeface="Times New Roman"/>
                <a:cs typeface="Times New Roman"/>
              </a:rPr>
              <a:t>На свете </a:t>
            </a:r>
            <a:r>
              <a:rPr sz="2400" spc="-15" dirty="0">
                <a:solidFill>
                  <a:srgbClr val="2E5496"/>
                </a:solidFill>
                <a:latin typeface="Times New Roman"/>
                <a:cs typeface="Times New Roman"/>
              </a:rPr>
              <a:t>много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разных профессий.  </a:t>
            </a:r>
            <a:r>
              <a:rPr sz="2400" spc="-5" dirty="0">
                <a:solidFill>
                  <a:srgbClr val="2E5496"/>
                </a:solidFill>
                <a:latin typeface="Times New Roman"/>
                <a:cs typeface="Times New Roman"/>
              </a:rPr>
              <a:t>Но знаю, </a:t>
            </a:r>
            <a:r>
              <a:rPr sz="2400" spc="0" dirty="0">
                <a:solidFill>
                  <a:srgbClr val="2E5496"/>
                </a:solidFill>
                <a:latin typeface="Times New Roman"/>
                <a:cs typeface="Times New Roman"/>
              </a:rPr>
              <a:t>моей </a:t>
            </a:r>
            <a:r>
              <a:rPr sz="2400" spc="-5" dirty="0">
                <a:solidFill>
                  <a:srgbClr val="2E5496"/>
                </a:solidFill>
                <a:latin typeface="Times New Roman"/>
                <a:cs typeface="Times New Roman"/>
              </a:rPr>
              <a:t>не найти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интересней.  В </a:t>
            </a:r>
            <a:r>
              <a:rPr sz="2400" spc="-15" dirty="0">
                <a:solidFill>
                  <a:srgbClr val="2E5496"/>
                </a:solidFill>
                <a:latin typeface="Times New Roman"/>
                <a:cs typeface="Times New Roman"/>
              </a:rPr>
              <a:t>руках педагога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бесценный</a:t>
            </a:r>
            <a:r>
              <a:rPr sz="2400" spc="-2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клад: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2785"/>
              </a:lnSpc>
            </a:pPr>
            <a:r>
              <a:rPr lang="ru-RU" sz="2400" spc="-15" dirty="0" smtClean="0">
                <a:solidFill>
                  <a:srgbClr val="2E5496"/>
                </a:solidFill>
                <a:latin typeface="Times New Roman"/>
                <a:cs typeface="Times New Roman"/>
              </a:rPr>
              <a:t>Три</a:t>
            </a:r>
            <a:r>
              <a:rPr sz="2400" spc="-15" smtClean="0">
                <a:solidFill>
                  <a:srgbClr val="2E5496"/>
                </a:solidFill>
                <a:latin typeface="Times New Roman"/>
                <a:cs typeface="Times New Roman"/>
              </a:rPr>
              <a:t>дцать </a:t>
            </a:r>
            <a:r>
              <a:rPr sz="2400" spc="-5" dirty="0">
                <a:solidFill>
                  <a:srgbClr val="2E5496"/>
                </a:solidFill>
                <a:latin typeface="Times New Roman"/>
                <a:cs typeface="Times New Roman"/>
              </a:rPr>
              <a:t>упрямых </a:t>
            </a:r>
            <a:r>
              <a:rPr sz="2400" spc="-15" dirty="0">
                <a:solidFill>
                  <a:srgbClr val="2E5496"/>
                </a:solidFill>
                <a:latin typeface="Times New Roman"/>
                <a:cs typeface="Times New Roman"/>
              </a:rPr>
              <a:t>горластых</a:t>
            </a:r>
            <a:r>
              <a:rPr sz="2400" spc="-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2400" spc="-45" dirty="0">
                <a:solidFill>
                  <a:srgbClr val="2E5496"/>
                </a:solidFill>
                <a:latin typeface="Times New Roman"/>
                <a:cs typeface="Times New Roman"/>
              </a:rPr>
              <a:t>ребят,</a:t>
            </a:r>
            <a:endParaRPr sz="2400">
              <a:latin typeface="Times New Roman"/>
              <a:cs typeface="Times New Roman"/>
            </a:endParaRPr>
          </a:p>
          <a:p>
            <a:pPr marL="12700" marR="2513330">
              <a:lnSpc>
                <a:spcPct val="100000"/>
              </a:lnSpc>
            </a:pPr>
            <a:r>
              <a:rPr lang="ru-RU" sz="2400" spc="-15" dirty="0" smtClean="0">
                <a:solidFill>
                  <a:srgbClr val="2E5496"/>
                </a:solidFill>
                <a:latin typeface="Times New Roman"/>
                <a:cs typeface="Times New Roman"/>
              </a:rPr>
              <a:t>Три</a:t>
            </a:r>
            <a:r>
              <a:rPr sz="2400" spc="-15" smtClean="0">
                <a:solidFill>
                  <a:srgbClr val="2E5496"/>
                </a:solidFill>
                <a:latin typeface="Times New Roman"/>
                <a:cs typeface="Times New Roman"/>
              </a:rPr>
              <a:t>дцать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с </a:t>
            </a:r>
            <a:r>
              <a:rPr sz="2400" spc="-20" dirty="0">
                <a:solidFill>
                  <a:srgbClr val="2E5496"/>
                </a:solidFill>
                <a:latin typeface="Times New Roman"/>
                <a:cs typeface="Times New Roman"/>
              </a:rPr>
              <a:t>глазами, </a:t>
            </a:r>
            <a:r>
              <a:rPr sz="2400" spc="-15" dirty="0">
                <a:solidFill>
                  <a:srgbClr val="2E5496"/>
                </a:solidFill>
                <a:latin typeface="Times New Roman"/>
                <a:cs typeface="Times New Roman"/>
              </a:rPr>
              <a:t>как звѐзды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лучистые,  </a:t>
            </a:r>
            <a:r>
              <a:rPr sz="2400" spc="-30">
                <a:solidFill>
                  <a:srgbClr val="2E5496"/>
                </a:solidFill>
                <a:latin typeface="Times New Roman"/>
                <a:cs typeface="Times New Roman"/>
              </a:rPr>
              <a:t>Которых </a:t>
            </a:r>
            <a:r>
              <a:rPr lang="ru-RU" sz="2400" dirty="0" smtClean="0">
                <a:solidFill>
                  <a:srgbClr val="2E5496"/>
                </a:solidFill>
                <a:latin typeface="Times New Roman"/>
                <a:cs typeface="Times New Roman"/>
              </a:rPr>
              <a:t>ращу </a:t>
            </a:r>
            <a:r>
              <a:rPr sz="2400" smtClean="0">
                <a:solidFill>
                  <a:srgbClr val="2E5496"/>
                </a:solidFill>
                <a:latin typeface="Times New Roman"/>
                <a:cs typeface="Times New Roman"/>
              </a:rPr>
              <a:t>я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добрыми,</a:t>
            </a:r>
            <a:r>
              <a:rPr sz="2400" spc="-1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чистыми.</a:t>
            </a:r>
            <a:endParaRPr sz="2400">
              <a:latin typeface="Times New Roman"/>
              <a:cs typeface="Times New Roman"/>
            </a:endParaRPr>
          </a:p>
          <a:p>
            <a:pPr marL="12700" marR="2698115">
              <a:lnSpc>
                <a:spcPct val="100000"/>
              </a:lnSpc>
            </a:pPr>
            <a:r>
              <a:rPr sz="2400" spc="-5">
                <a:solidFill>
                  <a:srgbClr val="2E5496"/>
                </a:solidFill>
                <a:latin typeface="Times New Roman"/>
                <a:cs typeface="Times New Roman"/>
              </a:rPr>
              <a:t>Мир </a:t>
            </a:r>
            <a:r>
              <a:rPr lang="ru-RU" sz="2400" spc="-15" dirty="0" smtClean="0">
                <a:solidFill>
                  <a:srgbClr val="2E5496"/>
                </a:solidFill>
                <a:latin typeface="Times New Roman"/>
                <a:cs typeface="Times New Roman"/>
              </a:rPr>
              <a:t>открываю </a:t>
            </a:r>
            <a:r>
              <a:rPr sz="2400" spc="-5" smtClean="0">
                <a:solidFill>
                  <a:srgbClr val="2E5496"/>
                </a:solidFill>
                <a:latin typeface="Times New Roman"/>
                <a:cs typeface="Times New Roman"/>
              </a:rPr>
              <a:t>им </a:t>
            </a:r>
            <a:r>
              <a:rPr sz="2400" spc="-15" dirty="0">
                <a:solidFill>
                  <a:srgbClr val="2E5496"/>
                </a:solidFill>
                <a:latin typeface="Times New Roman"/>
                <a:cs typeface="Times New Roman"/>
              </a:rPr>
              <a:t>светлый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и </a:t>
            </a:r>
            <a:r>
              <a:rPr sz="2400" spc="-10" dirty="0">
                <a:solidFill>
                  <a:srgbClr val="2E5496"/>
                </a:solidFill>
                <a:latin typeface="Times New Roman"/>
                <a:cs typeface="Times New Roman"/>
              </a:rPr>
              <a:t>чудесный</a:t>
            </a:r>
            <a:r>
              <a:rPr sz="2400" spc="-10">
                <a:solidFill>
                  <a:srgbClr val="2E5496"/>
                </a:solidFill>
                <a:latin typeface="Times New Roman"/>
                <a:cs typeface="Times New Roman"/>
              </a:rPr>
              <a:t>.  </a:t>
            </a:r>
            <a:r>
              <a:rPr sz="2400" spc="-15" smtClean="0">
                <a:solidFill>
                  <a:srgbClr val="2E5496"/>
                </a:solidFill>
                <a:latin typeface="Times New Roman"/>
                <a:cs typeface="Times New Roman"/>
              </a:rPr>
              <a:t>Нет </a:t>
            </a:r>
            <a:r>
              <a:rPr sz="2400" spc="-10" dirty="0">
                <a:solidFill>
                  <a:srgbClr val="2E5496"/>
                </a:solidFill>
                <a:latin typeface="Times New Roman"/>
                <a:cs typeface="Times New Roman"/>
              </a:rPr>
              <a:t>работы </a:t>
            </a:r>
            <a:r>
              <a:rPr sz="2400" spc="0" dirty="0">
                <a:solidFill>
                  <a:srgbClr val="2E5496"/>
                </a:solidFill>
                <a:latin typeface="Times New Roman"/>
                <a:cs typeface="Times New Roman"/>
              </a:rPr>
              <a:t>моей</a:t>
            </a:r>
            <a:r>
              <a:rPr sz="2400" spc="5" dirty="0">
                <a:solidFill>
                  <a:srgbClr val="2E5496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E5496"/>
                </a:solidFill>
                <a:latin typeface="Times New Roman"/>
                <a:cs typeface="Times New Roman"/>
              </a:rPr>
              <a:t>интересней.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b="1" spc="-5" dirty="0">
                <a:solidFill>
                  <a:srgbClr val="6F2F9F"/>
                </a:solidFill>
                <a:latin typeface="Times New Roman"/>
                <a:cs typeface="Times New Roman"/>
              </a:rPr>
              <a:t>Педагогический </a:t>
            </a:r>
            <a:r>
              <a:rPr sz="2400" b="1" dirty="0">
                <a:solidFill>
                  <a:srgbClr val="6F2F9F"/>
                </a:solidFill>
                <a:latin typeface="Times New Roman"/>
                <a:cs typeface="Times New Roman"/>
              </a:rPr>
              <a:t>стаж</a:t>
            </a:r>
            <a:r>
              <a:rPr sz="2400" b="1">
                <a:solidFill>
                  <a:srgbClr val="6F2F9F"/>
                </a:solidFill>
                <a:latin typeface="Times New Roman"/>
                <a:cs typeface="Times New Roman"/>
              </a:rPr>
              <a:t>: </a:t>
            </a:r>
            <a:r>
              <a:rPr sz="2400" b="1" i="1" smtClean="0">
                <a:solidFill>
                  <a:srgbClr val="6F2F9F"/>
                </a:solidFill>
                <a:latin typeface="Times New Roman"/>
                <a:cs typeface="Times New Roman"/>
              </a:rPr>
              <a:t>2</a:t>
            </a:r>
            <a:r>
              <a:rPr lang="ru-RU" sz="2400" b="1" i="1" dirty="0" smtClean="0">
                <a:solidFill>
                  <a:srgbClr val="6F2F9F"/>
                </a:solidFill>
                <a:latin typeface="Times New Roman"/>
                <a:cs typeface="Times New Roman"/>
              </a:rPr>
              <a:t>9</a:t>
            </a:r>
            <a:r>
              <a:rPr sz="2400" b="1" i="1" spc="-30" smtClean="0">
                <a:solidFill>
                  <a:srgbClr val="6F2F9F"/>
                </a:solidFill>
                <a:latin typeface="Times New Roman"/>
                <a:cs typeface="Times New Roman"/>
              </a:rPr>
              <a:t> </a:t>
            </a:r>
            <a:r>
              <a:rPr lang="ru-RU" sz="2400" b="1" i="1" spc="-15" dirty="0" smtClean="0">
                <a:solidFill>
                  <a:srgbClr val="6F2F9F"/>
                </a:solidFill>
                <a:latin typeface="Times New Roman"/>
                <a:cs typeface="Times New Roman"/>
              </a:rPr>
              <a:t>лет</a:t>
            </a:r>
            <a:r>
              <a:rPr sz="2400" b="1" i="1" spc="-15" smtClean="0">
                <a:solidFill>
                  <a:srgbClr val="6F2F9F"/>
                </a:solidFill>
                <a:latin typeface="Times New Roman"/>
                <a:cs typeface="Times New Roman"/>
              </a:rPr>
              <a:t>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b="1" spc="-10" dirty="0">
                <a:solidFill>
                  <a:srgbClr val="6F2F9F"/>
                </a:solidFill>
                <a:latin typeface="Times New Roman"/>
                <a:cs typeface="Times New Roman"/>
              </a:rPr>
              <a:t>Образование: </a:t>
            </a:r>
            <a:r>
              <a:rPr sz="2400" b="1" i="1" spc="-10" dirty="0">
                <a:solidFill>
                  <a:srgbClr val="6F2F9F"/>
                </a:solidFill>
                <a:latin typeface="Times New Roman"/>
                <a:cs typeface="Times New Roman"/>
              </a:rPr>
              <a:t>среднее</a:t>
            </a:r>
            <a:r>
              <a:rPr sz="2400" b="1" i="1" spc="-20" dirty="0">
                <a:solidFill>
                  <a:srgbClr val="6F2F9F"/>
                </a:solidFill>
                <a:latin typeface="Times New Roman"/>
                <a:cs typeface="Times New Roman"/>
              </a:rPr>
              <a:t> </a:t>
            </a:r>
            <a:r>
              <a:rPr sz="2400" b="1" i="1" dirty="0">
                <a:solidFill>
                  <a:srgbClr val="6F2F9F"/>
                </a:solidFill>
                <a:latin typeface="Times New Roman"/>
                <a:cs typeface="Times New Roman"/>
              </a:rPr>
              <a:t>специальное.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b="1" spc="-10" dirty="0">
                <a:solidFill>
                  <a:srgbClr val="6F2F9F"/>
                </a:solidFill>
                <a:latin typeface="Times New Roman"/>
                <a:cs typeface="Times New Roman"/>
              </a:rPr>
              <a:t>Педагогическое кредо</a:t>
            </a:r>
            <a:r>
              <a:rPr sz="2400" b="1" spc="-10">
                <a:solidFill>
                  <a:srgbClr val="6F2F9F"/>
                </a:solidFill>
                <a:latin typeface="Times New Roman"/>
                <a:cs typeface="Times New Roman"/>
              </a:rPr>
              <a:t>: </a:t>
            </a:r>
            <a:r>
              <a:rPr sz="2400" b="1" i="1" spc="-10" smtClean="0">
                <a:solidFill>
                  <a:srgbClr val="6F2F9F"/>
                </a:solidFill>
                <a:latin typeface="Times New Roman"/>
                <a:cs typeface="Times New Roman"/>
              </a:rPr>
              <a:t>«</a:t>
            </a:r>
            <a:r>
              <a:rPr lang="ru-RU" sz="2400" b="1" i="1" spc="-10" dirty="0" smtClean="0">
                <a:solidFill>
                  <a:srgbClr val="6F2F9F"/>
                </a:solidFill>
                <a:latin typeface="Times New Roman"/>
                <a:cs typeface="Times New Roman"/>
              </a:rPr>
              <a:t>Ребенок-это не сосуд, который нужно наполнить, а огонь, который нужно зажечь</a:t>
            </a:r>
            <a:r>
              <a:rPr sz="2400" b="1" i="1" spc="-10" smtClean="0">
                <a:solidFill>
                  <a:srgbClr val="6F2F9F"/>
                </a:solidFill>
                <a:latin typeface="Times New Roman"/>
                <a:cs typeface="Times New Roman"/>
              </a:rPr>
              <a:t>».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976616" y="678180"/>
            <a:ext cx="3569208" cy="41620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458" name="Picture 2" descr="https://i.mycdn.me/image?id=488540140280&amp;t=3&amp;plc=WEB&amp;tkn=*G5-alxviIp2py3igyXH8HniU9J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7200" y="457200"/>
            <a:ext cx="3403600" cy="510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67639" y="208533"/>
            <a:ext cx="10742930" cy="2952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Приоритетное </a:t>
            </a:r>
            <a:r>
              <a:rPr sz="3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направление </a:t>
            </a:r>
            <a:r>
              <a:rPr sz="3200" b="1" dirty="0">
                <a:solidFill>
                  <a:srgbClr val="FF0000"/>
                </a:solidFill>
                <a:latin typeface="Times New Roman"/>
                <a:cs typeface="Times New Roman"/>
              </a:rPr>
              <a:t>в</a:t>
            </a:r>
            <a:r>
              <a:rPr sz="32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работе:</a:t>
            </a:r>
            <a:endParaRPr sz="32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3200" b="1" spc="-10" smtClean="0">
                <a:latin typeface="Times New Roman"/>
                <a:cs typeface="Times New Roman"/>
              </a:rPr>
              <a:t>экспериментальн</a:t>
            </a:r>
            <a:r>
              <a:rPr lang="ru-RU" sz="3200" b="1" spc="-10" dirty="0" err="1" smtClean="0">
                <a:latin typeface="Times New Roman"/>
                <a:cs typeface="Times New Roman"/>
              </a:rPr>
              <a:t>ая</a:t>
            </a:r>
            <a:r>
              <a:rPr sz="3200" b="1" spc="-10" smtClean="0">
                <a:latin typeface="Times New Roman"/>
                <a:cs typeface="Times New Roman"/>
              </a:rPr>
              <a:t> </a:t>
            </a:r>
            <a:r>
              <a:rPr sz="3200" b="1" smtClean="0">
                <a:latin typeface="Times New Roman"/>
                <a:cs typeface="Times New Roman"/>
              </a:rPr>
              <a:t>деятельность </a:t>
            </a:r>
            <a:r>
              <a:rPr sz="3200" b="1" dirty="0">
                <a:latin typeface="Times New Roman"/>
                <a:cs typeface="Times New Roman"/>
              </a:rPr>
              <a:t>детей  </a:t>
            </a:r>
            <a:r>
              <a:rPr sz="3200" b="1" spc="-15" dirty="0">
                <a:latin typeface="Times New Roman"/>
                <a:cs typeface="Times New Roman"/>
              </a:rPr>
              <a:t>дошкольного</a:t>
            </a:r>
            <a:r>
              <a:rPr sz="3200" b="1" spc="-45" dirty="0">
                <a:latin typeface="Times New Roman"/>
                <a:cs typeface="Times New Roman"/>
              </a:rPr>
              <a:t> </a:t>
            </a:r>
            <a:r>
              <a:rPr sz="3200" b="1" dirty="0">
                <a:latin typeface="Times New Roman"/>
                <a:cs typeface="Times New Roman"/>
              </a:rPr>
              <a:t>возраста.</a:t>
            </a:r>
            <a:endParaRPr sz="3200">
              <a:latin typeface="Times New Roman"/>
              <a:cs typeface="Times New Roman"/>
            </a:endParaRPr>
          </a:p>
          <a:p>
            <a:pPr marL="12700" marR="1470660">
              <a:lnSpc>
                <a:spcPct val="100000"/>
              </a:lnSpc>
              <a:spcBef>
                <a:spcPts val="5"/>
              </a:spcBef>
            </a:pPr>
            <a:r>
              <a:rPr sz="3200" b="1" i="1" spc="-25" dirty="0">
                <a:solidFill>
                  <a:srgbClr val="FF0000"/>
                </a:solidFill>
                <a:latin typeface="Times New Roman"/>
                <a:cs typeface="Times New Roman"/>
              </a:rPr>
              <a:t>«Расскажи </a:t>
            </a:r>
            <a:r>
              <a:rPr sz="3200" b="1" i="1" dirty="0">
                <a:solidFill>
                  <a:srgbClr val="FF0000"/>
                </a:solidFill>
                <a:latin typeface="Times New Roman"/>
                <a:cs typeface="Times New Roman"/>
              </a:rPr>
              <a:t>– и я </a:t>
            </a:r>
            <a:r>
              <a:rPr sz="3200" b="1" i="1" spc="-35" dirty="0">
                <a:solidFill>
                  <a:srgbClr val="FF0000"/>
                </a:solidFill>
                <a:latin typeface="Times New Roman"/>
                <a:cs typeface="Times New Roman"/>
              </a:rPr>
              <a:t>забуду, </a:t>
            </a:r>
            <a:r>
              <a:rPr sz="3200" b="1" i="1" spc="-15" dirty="0">
                <a:solidFill>
                  <a:srgbClr val="FF0000"/>
                </a:solidFill>
                <a:latin typeface="Times New Roman"/>
                <a:cs typeface="Times New Roman"/>
              </a:rPr>
              <a:t>покажи </a:t>
            </a:r>
            <a:r>
              <a:rPr sz="3200" b="1" i="1" dirty="0">
                <a:solidFill>
                  <a:srgbClr val="FF0000"/>
                </a:solidFill>
                <a:latin typeface="Times New Roman"/>
                <a:cs typeface="Times New Roman"/>
              </a:rPr>
              <a:t>– и я </a:t>
            </a:r>
            <a:r>
              <a:rPr sz="3200" b="1" i="1" spc="-20" dirty="0">
                <a:solidFill>
                  <a:srgbClr val="FF0000"/>
                </a:solidFill>
                <a:latin typeface="Times New Roman"/>
                <a:cs typeface="Times New Roman"/>
              </a:rPr>
              <a:t>запомню, </a:t>
            </a:r>
            <a:r>
              <a:rPr sz="3200" b="1" i="1" spc="-5" dirty="0">
                <a:solidFill>
                  <a:srgbClr val="FF0000"/>
                </a:solidFill>
                <a:latin typeface="Times New Roman"/>
                <a:cs typeface="Times New Roman"/>
              </a:rPr>
              <a:t>дай  </a:t>
            </a:r>
            <a:r>
              <a:rPr sz="3200" b="1" i="1" spc="-10" dirty="0">
                <a:solidFill>
                  <a:srgbClr val="FF0000"/>
                </a:solidFill>
                <a:latin typeface="Times New Roman"/>
                <a:cs typeface="Times New Roman"/>
              </a:rPr>
              <a:t>попробовать </a:t>
            </a:r>
            <a:r>
              <a:rPr sz="3200" b="1" i="1" dirty="0">
                <a:solidFill>
                  <a:srgbClr val="FF0000"/>
                </a:solidFill>
                <a:latin typeface="Times New Roman"/>
                <a:cs typeface="Times New Roman"/>
              </a:rPr>
              <a:t>– и я</a:t>
            </a:r>
            <a:r>
              <a:rPr sz="3200" b="1" i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i="1" spc="-5" dirty="0">
                <a:solidFill>
                  <a:srgbClr val="FF0000"/>
                </a:solidFill>
                <a:latin typeface="Times New Roman"/>
                <a:cs typeface="Times New Roman"/>
              </a:rPr>
              <a:t>пойму».</a:t>
            </a:r>
            <a:endParaRPr sz="3200">
              <a:latin typeface="Times New Roman"/>
              <a:cs typeface="Times New Roman"/>
            </a:endParaRPr>
          </a:p>
          <a:p>
            <a:pPr marL="4380865">
              <a:lnSpc>
                <a:spcPct val="100000"/>
              </a:lnSpc>
              <a:spcBef>
                <a:spcPts val="5"/>
              </a:spcBef>
            </a:pPr>
            <a:r>
              <a:rPr sz="3200" b="1" i="1" spc="-15" dirty="0">
                <a:solidFill>
                  <a:srgbClr val="FF0000"/>
                </a:solidFill>
                <a:latin typeface="Times New Roman"/>
                <a:cs typeface="Times New Roman"/>
              </a:rPr>
              <a:t>Китайская</a:t>
            </a:r>
            <a:r>
              <a:rPr sz="3200" b="1" i="1" spc="-3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b="1" i="1" spc="-5" dirty="0">
                <a:solidFill>
                  <a:srgbClr val="FF0000"/>
                </a:solidFill>
                <a:latin typeface="Times New Roman"/>
                <a:cs typeface="Times New Roman"/>
              </a:rPr>
              <a:t>пословица.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094469" y="2409825"/>
            <a:ext cx="2792729" cy="41727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27" name="Picture 3" descr="C:\Users\QWE\Desktop\Скан_20171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1" y="3344654"/>
            <a:ext cx="4953000" cy="32291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34193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4927" y="194310"/>
            <a:ext cx="11606530" cy="1233671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4784725" marR="5080" indent="-4711700">
              <a:lnSpc>
                <a:spcPct val="100499"/>
              </a:lnSpc>
              <a:spcBef>
                <a:spcPts val="80"/>
              </a:spcBef>
            </a:pPr>
            <a:r>
              <a:rPr sz="2800" spc="-40" dirty="0">
                <a:solidFill>
                  <a:srgbClr val="FF0000"/>
                </a:solidFill>
              </a:rPr>
              <a:t>Тема </a:t>
            </a:r>
            <a:r>
              <a:rPr sz="2800" spc="-10" dirty="0">
                <a:solidFill>
                  <a:srgbClr val="FF0000"/>
                </a:solidFill>
              </a:rPr>
              <a:t>самообразования</a:t>
            </a:r>
            <a:r>
              <a:rPr sz="2800" spc="-10">
                <a:solidFill>
                  <a:srgbClr val="FF0000"/>
                </a:solidFill>
              </a:rPr>
              <a:t>: </a:t>
            </a:r>
            <a:r>
              <a:rPr sz="2800" spc="-5" smtClean="0">
                <a:solidFill>
                  <a:srgbClr val="000000"/>
                </a:solidFill>
              </a:rPr>
              <a:t>«</a:t>
            </a:r>
            <a:r>
              <a:rPr lang="ru-RU" sz="2400" b="0" spc="-5" dirty="0" smtClean="0">
                <a:solidFill>
                  <a:srgbClr val="000000"/>
                </a:solidFill>
                <a:latin typeface="Times New Roman"/>
                <a:cs typeface="Times New Roman"/>
              </a:rPr>
              <a:t>Экспериментальная деятельность детей дошкольного возраста</a:t>
            </a:r>
            <a:r>
              <a:rPr sz="2400" b="0" spc="-25" smtClean="0">
                <a:solidFill>
                  <a:srgbClr val="000000"/>
                </a:solidFill>
                <a:latin typeface="Times New Roman"/>
                <a:cs typeface="Times New Roman"/>
              </a:rPr>
              <a:t>».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ts val="3345"/>
              </a:lnSpc>
            </a:pPr>
            <a:r>
              <a:rPr sz="2800" spc="-15" dirty="0">
                <a:solidFill>
                  <a:srgbClr val="FF0000"/>
                </a:solidFill>
              </a:rPr>
              <a:t>Актуальность: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206451" y="1415288"/>
            <a:ext cx="1166241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640">
              <a:lnSpc>
                <a:spcPct val="100000"/>
              </a:lnSpc>
              <a:spcBef>
                <a:spcPts val="100"/>
              </a:spcBef>
            </a:pPr>
            <a:r>
              <a:rPr lang="ru-RU" sz="2400" spc="-5" dirty="0" smtClean="0">
                <a:latin typeface="Times New Roman"/>
                <a:cs typeface="Times New Roman"/>
              </a:rPr>
              <a:t>В дошкольном возрасте дети </a:t>
            </a:r>
            <a:r>
              <a:rPr sz="2400" smtClean="0">
                <a:latin typeface="Times New Roman"/>
                <a:cs typeface="Times New Roman"/>
              </a:rPr>
              <a:t>достигают </a:t>
            </a:r>
            <a:r>
              <a:rPr sz="2400" spc="-10" dirty="0">
                <a:latin typeface="Times New Roman"/>
                <a:cs typeface="Times New Roman"/>
              </a:rPr>
              <a:t>больших </a:t>
            </a:r>
            <a:r>
              <a:rPr sz="2400" spc="-20" dirty="0">
                <a:latin typeface="Times New Roman"/>
                <a:cs typeface="Times New Roman"/>
              </a:rPr>
              <a:t>успехов </a:t>
            </a:r>
            <a:r>
              <a:rPr sz="2400" dirty="0">
                <a:latin typeface="Times New Roman"/>
                <a:cs typeface="Times New Roman"/>
              </a:rPr>
              <a:t>в </a:t>
            </a:r>
            <a:r>
              <a:rPr sz="2400" spc="0" dirty="0">
                <a:latin typeface="Times New Roman"/>
                <a:cs typeface="Times New Roman"/>
              </a:rPr>
              <a:t>освоении </a:t>
            </a:r>
            <a:r>
              <a:rPr sz="2400" spc="-5" dirty="0">
                <a:latin typeface="Times New Roman"/>
                <a:cs typeface="Times New Roman"/>
              </a:rPr>
              <a:t>знаний </a:t>
            </a:r>
            <a:r>
              <a:rPr sz="2400" dirty="0">
                <a:latin typeface="Times New Roman"/>
                <a:cs typeface="Times New Roman"/>
              </a:rPr>
              <a:t>о</a:t>
            </a:r>
            <a:r>
              <a:rPr sz="2400" spc="125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природе.</a:t>
            </a:r>
            <a:endParaRPr sz="2400">
              <a:latin typeface="Times New Roman"/>
              <a:cs typeface="Times New Roman"/>
            </a:endParaRPr>
          </a:p>
          <a:p>
            <a:pPr marL="247015" marR="239395" indent="-1270" algn="ctr">
              <a:lnSpc>
                <a:spcPct val="100000"/>
              </a:lnSpc>
            </a:pPr>
            <a:r>
              <a:rPr sz="2400" spc="-5" dirty="0">
                <a:latin typeface="Times New Roman"/>
                <a:cs typeface="Times New Roman"/>
              </a:rPr>
              <a:t>Они </a:t>
            </a:r>
            <a:r>
              <a:rPr sz="2400" spc="-10" dirty="0">
                <a:latin typeface="Times New Roman"/>
                <a:cs typeface="Times New Roman"/>
              </a:rPr>
              <a:t>узнают </a:t>
            </a:r>
            <a:r>
              <a:rPr sz="2400" spc="-5" dirty="0">
                <a:latin typeface="Times New Roman"/>
                <a:cs typeface="Times New Roman"/>
              </a:rPr>
              <a:t>не </a:t>
            </a:r>
            <a:r>
              <a:rPr sz="2400" spc="-40" dirty="0">
                <a:latin typeface="Times New Roman"/>
                <a:cs typeface="Times New Roman"/>
              </a:rPr>
              <a:t>только </a:t>
            </a:r>
            <a:r>
              <a:rPr sz="2400" spc="-10" dirty="0">
                <a:latin typeface="Times New Roman"/>
                <a:cs typeface="Times New Roman"/>
              </a:rPr>
              <a:t>факты, </a:t>
            </a:r>
            <a:r>
              <a:rPr sz="2400" spc="-5" dirty="0">
                <a:latin typeface="Times New Roman"/>
                <a:cs typeface="Times New Roman"/>
              </a:rPr>
              <a:t>но </a:t>
            </a:r>
            <a:r>
              <a:rPr sz="2400" dirty="0">
                <a:latin typeface="Times New Roman"/>
                <a:cs typeface="Times New Roman"/>
              </a:rPr>
              <a:t>и </a:t>
            </a:r>
            <a:r>
              <a:rPr sz="2400" spc="-10" dirty="0">
                <a:latin typeface="Times New Roman"/>
                <a:cs typeface="Times New Roman"/>
              </a:rPr>
              <a:t>достаточно сложные закономерности, </a:t>
            </a:r>
            <a:r>
              <a:rPr sz="2400" spc="-5" dirty="0">
                <a:latin typeface="Times New Roman"/>
                <a:cs typeface="Times New Roman"/>
              </a:rPr>
              <a:t>лежащие </a:t>
            </a:r>
            <a:r>
              <a:rPr sz="2400" dirty="0">
                <a:latin typeface="Times New Roman"/>
                <a:cs typeface="Times New Roman"/>
              </a:rPr>
              <a:t>в  </a:t>
            </a:r>
            <a:r>
              <a:rPr sz="2400" spc="0" dirty="0">
                <a:latin typeface="Times New Roman"/>
                <a:cs typeface="Times New Roman"/>
              </a:rPr>
              <a:t>основе </a:t>
            </a:r>
            <a:r>
              <a:rPr sz="2400" spc="-10" dirty="0">
                <a:latin typeface="Times New Roman"/>
                <a:cs typeface="Times New Roman"/>
              </a:rPr>
              <a:t>природных явлений. </a:t>
            </a:r>
            <a:r>
              <a:rPr sz="2400" spc="-5" dirty="0">
                <a:latin typeface="Times New Roman"/>
                <a:cs typeface="Times New Roman"/>
              </a:rPr>
              <a:t>Экспериментальная работа </a:t>
            </a:r>
            <a:r>
              <a:rPr sz="2400" spc="-10" dirty="0">
                <a:latin typeface="Times New Roman"/>
                <a:cs typeface="Times New Roman"/>
              </a:rPr>
              <a:t>вызывает </a:t>
            </a:r>
            <a:r>
              <a:rPr sz="2400" dirty="0">
                <a:latin typeface="Times New Roman"/>
                <a:cs typeface="Times New Roman"/>
              </a:rPr>
              <a:t>у </a:t>
            </a:r>
            <a:r>
              <a:rPr sz="2400" spc="-10" dirty="0">
                <a:latin typeface="Times New Roman"/>
                <a:cs typeface="Times New Roman"/>
              </a:rPr>
              <a:t>ребенка </a:t>
            </a:r>
            <a:r>
              <a:rPr sz="2400" spc="0" dirty="0">
                <a:latin typeface="Times New Roman"/>
                <a:cs typeface="Times New Roman"/>
              </a:rPr>
              <a:t>интерес </a:t>
            </a:r>
            <a:r>
              <a:rPr sz="2400" dirty="0">
                <a:latin typeface="Times New Roman"/>
                <a:cs typeface="Times New Roman"/>
              </a:rPr>
              <a:t>к  </a:t>
            </a:r>
            <a:r>
              <a:rPr sz="2400" spc="-10" dirty="0">
                <a:latin typeface="Times New Roman"/>
                <a:cs typeface="Times New Roman"/>
              </a:rPr>
              <a:t>исследованию, развивает </a:t>
            </a:r>
            <a:r>
              <a:rPr sz="2400" dirty="0">
                <a:latin typeface="Times New Roman"/>
                <a:cs typeface="Times New Roman"/>
              </a:rPr>
              <a:t>мыслительные операции </a:t>
            </a:r>
            <a:r>
              <a:rPr sz="2400" spc="-5" dirty="0">
                <a:latin typeface="Times New Roman"/>
                <a:cs typeface="Times New Roman"/>
              </a:rPr>
              <a:t>(анализ, </a:t>
            </a:r>
            <a:r>
              <a:rPr sz="2400" dirty="0">
                <a:latin typeface="Times New Roman"/>
                <a:cs typeface="Times New Roman"/>
              </a:rPr>
              <a:t>синтез, </a:t>
            </a:r>
            <a:r>
              <a:rPr sz="2400" spc="-5" dirty="0">
                <a:latin typeface="Times New Roman"/>
                <a:cs typeface="Times New Roman"/>
              </a:rPr>
              <a:t>классификацию,  </a:t>
            </a:r>
            <a:r>
              <a:rPr sz="2400" dirty="0">
                <a:latin typeface="Times New Roman"/>
                <a:cs typeface="Times New Roman"/>
              </a:rPr>
              <a:t>обобщение), </a:t>
            </a:r>
            <a:r>
              <a:rPr sz="2400" spc="-15" dirty="0">
                <a:latin typeface="Times New Roman"/>
                <a:cs typeface="Times New Roman"/>
              </a:rPr>
              <a:t>стимулирует </a:t>
            </a:r>
            <a:r>
              <a:rPr sz="2400" spc="-10" dirty="0">
                <a:latin typeface="Times New Roman"/>
                <a:cs typeface="Times New Roman"/>
              </a:rPr>
              <a:t>познавательную </a:t>
            </a:r>
            <a:r>
              <a:rPr sz="2400" spc="-5" dirty="0">
                <a:latin typeface="Times New Roman"/>
                <a:cs typeface="Times New Roman"/>
              </a:rPr>
              <a:t>активность </a:t>
            </a:r>
            <a:r>
              <a:rPr sz="2400" dirty="0">
                <a:latin typeface="Times New Roman"/>
                <a:cs typeface="Times New Roman"/>
              </a:rPr>
              <a:t>и</a:t>
            </a:r>
            <a:r>
              <a:rPr sz="2400" spc="-5" dirty="0">
                <a:latin typeface="Times New Roman"/>
                <a:cs typeface="Times New Roman"/>
              </a:rPr>
              <a:t> любознательность,</a:t>
            </a:r>
            <a:endParaRPr sz="2400">
              <a:latin typeface="Times New Roman"/>
              <a:cs typeface="Times New Roman"/>
            </a:endParaRPr>
          </a:p>
          <a:p>
            <a:pPr marL="704215">
              <a:lnSpc>
                <a:spcPct val="100000"/>
              </a:lnSpc>
            </a:pPr>
            <a:r>
              <a:rPr sz="2400" spc="-15" dirty="0">
                <a:latin typeface="Times New Roman"/>
                <a:cs typeface="Times New Roman"/>
              </a:rPr>
              <a:t>активизирует </a:t>
            </a:r>
            <a:r>
              <a:rPr sz="2400" dirty="0">
                <a:latin typeface="Times New Roman"/>
                <a:cs typeface="Times New Roman"/>
              </a:rPr>
              <a:t>восприятие </a:t>
            </a:r>
            <a:r>
              <a:rPr sz="2400" spc="-10" dirty="0">
                <a:latin typeface="Times New Roman"/>
                <a:cs typeface="Times New Roman"/>
              </a:rPr>
              <a:t>учебного материала </a:t>
            </a:r>
            <a:r>
              <a:rPr sz="2400" spc="-5" dirty="0">
                <a:latin typeface="Times New Roman"/>
                <a:cs typeface="Times New Roman"/>
              </a:rPr>
              <a:t>по </a:t>
            </a:r>
            <a:r>
              <a:rPr sz="2400" spc="-15" dirty="0">
                <a:latin typeface="Times New Roman"/>
                <a:cs typeface="Times New Roman"/>
              </a:rPr>
              <a:t>ознакомлению </a:t>
            </a:r>
            <a:r>
              <a:rPr sz="2400" dirty="0">
                <a:latin typeface="Times New Roman"/>
                <a:cs typeface="Times New Roman"/>
              </a:rPr>
              <a:t>с</a:t>
            </a:r>
            <a:r>
              <a:rPr sz="2400" spc="3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природными</a:t>
            </a:r>
            <a:endParaRPr sz="2400">
              <a:latin typeface="Times New Roman"/>
              <a:cs typeface="Times New Roman"/>
            </a:endParaRPr>
          </a:p>
          <a:p>
            <a:pPr marL="12065" marR="5080" indent="1270" algn="ctr">
              <a:lnSpc>
                <a:spcPct val="100000"/>
              </a:lnSpc>
              <a:spcBef>
                <a:spcPts val="5"/>
              </a:spcBef>
              <a:tabLst>
                <a:tab pos="2215515" algn="l"/>
              </a:tabLst>
            </a:pPr>
            <a:r>
              <a:rPr sz="2400" spc="-10" dirty="0">
                <a:latin typeface="Times New Roman"/>
                <a:cs typeface="Times New Roman"/>
              </a:rPr>
              <a:t>явлениями, </a:t>
            </a:r>
            <a:r>
              <a:rPr sz="2400" dirty="0">
                <a:latin typeface="Times New Roman"/>
                <a:cs typeface="Times New Roman"/>
              </a:rPr>
              <a:t>с основами </a:t>
            </a:r>
            <a:r>
              <a:rPr sz="2400" spc="-10" dirty="0">
                <a:latin typeface="Times New Roman"/>
                <a:cs typeface="Times New Roman"/>
              </a:rPr>
              <a:t>математических </a:t>
            </a:r>
            <a:r>
              <a:rPr sz="2400" spc="-5" dirty="0">
                <a:latin typeface="Times New Roman"/>
                <a:cs typeface="Times New Roman"/>
              </a:rPr>
              <a:t>знаний </a:t>
            </a:r>
            <a:r>
              <a:rPr sz="2400" dirty="0">
                <a:latin typeface="Times New Roman"/>
                <a:cs typeface="Times New Roman"/>
              </a:rPr>
              <a:t>и с этическими </a:t>
            </a:r>
            <a:r>
              <a:rPr sz="2400" spc="-5" dirty="0">
                <a:latin typeface="Times New Roman"/>
                <a:cs typeface="Times New Roman"/>
              </a:rPr>
              <a:t>правилами </a:t>
            </a:r>
            <a:r>
              <a:rPr sz="2400" dirty="0">
                <a:latin typeface="Times New Roman"/>
                <a:cs typeface="Times New Roman"/>
              </a:rPr>
              <a:t>в жизни  общества.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Всем	известно, </a:t>
            </a:r>
            <a:r>
              <a:rPr sz="2400" spc="-15" dirty="0">
                <a:latin typeface="Times New Roman"/>
                <a:cs typeface="Times New Roman"/>
              </a:rPr>
              <a:t>что </a:t>
            </a:r>
            <a:r>
              <a:rPr sz="2400" spc="-10" dirty="0">
                <a:latin typeface="Times New Roman"/>
                <a:cs typeface="Times New Roman"/>
              </a:rPr>
              <a:t>важным </a:t>
            </a:r>
            <a:r>
              <a:rPr sz="2400" spc="-5" dirty="0">
                <a:latin typeface="Times New Roman"/>
                <a:cs typeface="Times New Roman"/>
              </a:rPr>
              <a:t>критерием </a:t>
            </a:r>
            <a:r>
              <a:rPr sz="2400" dirty="0">
                <a:latin typeface="Times New Roman"/>
                <a:cs typeface="Times New Roman"/>
              </a:rPr>
              <a:t>в </a:t>
            </a:r>
            <a:r>
              <a:rPr sz="2400" spc="-30" dirty="0">
                <a:latin typeface="Times New Roman"/>
                <a:cs typeface="Times New Roman"/>
              </a:rPr>
              <a:t>подготовке </a:t>
            </a:r>
            <a:r>
              <a:rPr sz="2400" spc="-15" dirty="0">
                <a:latin typeface="Times New Roman"/>
                <a:cs typeface="Times New Roman"/>
              </a:rPr>
              <a:t>ребенка </a:t>
            </a:r>
            <a:r>
              <a:rPr sz="2400" dirty="0">
                <a:latin typeface="Times New Roman"/>
                <a:cs typeface="Times New Roman"/>
              </a:rPr>
              <a:t>к </a:t>
            </a:r>
            <a:r>
              <a:rPr sz="2400" spc="-35" dirty="0">
                <a:latin typeface="Times New Roman"/>
                <a:cs typeface="Times New Roman"/>
              </a:rPr>
              <a:t>школе </a:t>
            </a:r>
            <a:r>
              <a:rPr sz="2400" spc="-5" dirty="0">
                <a:latin typeface="Times New Roman"/>
                <a:cs typeface="Times New Roman"/>
              </a:rPr>
              <a:t>является  </a:t>
            </a:r>
            <a:r>
              <a:rPr sz="2400" dirty="0">
                <a:latin typeface="Times New Roman"/>
                <a:cs typeface="Times New Roman"/>
              </a:rPr>
              <a:t>воспитание у </a:t>
            </a:r>
            <a:r>
              <a:rPr sz="2400" spc="-20" dirty="0">
                <a:latin typeface="Times New Roman"/>
                <a:cs typeface="Times New Roman"/>
              </a:rPr>
              <a:t>него </a:t>
            </a:r>
            <a:r>
              <a:rPr sz="2400" dirty="0">
                <a:latin typeface="Times New Roman"/>
                <a:cs typeface="Times New Roman"/>
              </a:rPr>
              <a:t>внутренней потребности в</a:t>
            </a:r>
            <a:r>
              <a:rPr sz="2400" spc="3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знаниях.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0065" y="4820791"/>
            <a:ext cx="1989582" cy="19895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1472" y="390525"/>
            <a:ext cx="10763250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28700">
              <a:lnSpc>
                <a:spcPct val="100000"/>
              </a:lnSpc>
              <a:spcBef>
                <a:spcPts val="100"/>
              </a:spcBef>
            </a:pPr>
            <a:r>
              <a:rPr sz="2400" spc="-10" dirty="0">
                <a:latin typeface="Times New Roman"/>
                <a:cs typeface="Times New Roman"/>
              </a:rPr>
              <a:t>Экспериментирование </a:t>
            </a:r>
            <a:r>
              <a:rPr sz="2400" spc="-15" dirty="0">
                <a:latin typeface="Times New Roman"/>
                <a:cs typeface="Times New Roman"/>
              </a:rPr>
              <a:t>как </a:t>
            </a:r>
            <a:r>
              <a:rPr sz="2400" spc="-5" dirty="0">
                <a:latin typeface="Times New Roman"/>
                <a:cs typeface="Times New Roman"/>
              </a:rPr>
              <a:t>нельзя </a:t>
            </a:r>
            <a:r>
              <a:rPr sz="2400" dirty="0">
                <a:latin typeface="Times New Roman"/>
                <a:cs typeface="Times New Roman"/>
              </a:rPr>
              <a:t>лучше </a:t>
            </a:r>
            <a:r>
              <a:rPr sz="2400" spc="-10" dirty="0">
                <a:latin typeface="Times New Roman"/>
                <a:cs typeface="Times New Roman"/>
              </a:rPr>
              <a:t>формирует </a:t>
            </a:r>
            <a:r>
              <a:rPr sz="2400" spc="-15" dirty="0">
                <a:latin typeface="Times New Roman"/>
                <a:cs typeface="Times New Roman"/>
              </a:rPr>
              <a:t>эту </a:t>
            </a:r>
            <a:r>
              <a:rPr sz="2400" dirty="0">
                <a:latin typeface="Times New Roman"/>
                <a:cs typeface="Times New Roman"/>
              </a:rPr>
              <a:t>потребность через  </a:t>
            </a:r>
            <a:r>
              <a:rPr sz="2400" spc="-5" dirty="0">
                <a:latin typeface="Times New Roman"/>
                <a:cs typeface="Times New Roman"/>
              </a:rPr>
              <a:t>развитие </a:t>
            </a:r>
            <a:r>
              <a:rPr sz="2400" spc="-15" dirty="0">
                <a:latin typeface="Times New Roman"/>
                <a:cs typeface="Times New Roman"/>
              </a:rPr>
              <a:t>познавательного</a:t>
            </a:r>
            <a:r>
              <a:rPr sz="2400" spc="10" dirty="0">
                <a:latin typeface="Times New Roman"/>
                <a:cs typeface="Times New Roman"/>
              </a:rPr>
              <a:t> </a:t>
            </a:r>
            <a:r>
              <a:rPr sz="2400" spc="0" dirty="0">
                <a:latin typeface="Times New Roman"/>
                <a:cs typeface="Times New Roman"/>
              </a:rPr>
              <a:t>интереса.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  <a:tabLst>
                <a:tab pos="6647180" algn="l"/>
              </a:tabLst>
            </a:pPr>
            <a:r>
              <a:rPr sz="2400" spc="-20" dirty="0">
                <a:latin typeface="Times New Roman"/>
                <a:cs typeface="Times New Roman"/>
              </a:rPr>
              <a:t>Это </a:t>
            </a:r>
            <a:r>
              <a:rPr sz="2400" spc="-10" dirty="0">
                <a:latin typeface="Times New Roman"/>
                <a:cs typeface="Times New Roman"/>
              </a:rPr>
              <a:t>объясняется </a:t>
            </a:r>
            <a:r>
              <a:rPr sz="2400" spc="-5" dirty="0">
                <a:latin typeface="Times New Roman"/>
                <a:cs typeface="Times New Roman"/>
              </a:rPr>
              <a:t>тем, </a:t>
            </a:r>
            <a:r>
              <a:rPr sz="2400" spc="-15">
                <a:latin typeface="Times New Roman"/>
                <a:cs typeface="Times New Roman"/>
              </a:rPr>
              <a:t>что</a:t>
            </a:r>
            <a:r>
              <a:rPr sz="2400" spc="75">
                <a:latin typeface="Times New Roman"/>
                <a:cs typeface="Times New Roman"/>
              </a:rPr>
              <a:t> </a:t>
            </a:r>
            <a:r>
              <a:rPr sz="2400" spc="-20" smtClean="0">
                <a:latin typeface="Times New Roman"/>
                <a:cs typeface="Times New Roman"/>
              </a:rPr>
              <a:t>дошкольникам</a:t>
            </a:r>
            <a:r>
              <a:rPr lang="ru-RU" sz="2400" spc="-20" dirty="0" smtClean="0">
                <a:latin typeface="Times New Roman"/>
                <a:cs typeface="Times New Roman"/>
              </a:rPr>
              <a:t> </a:t>
            </a:r>
            <a:r>
              <a:rPr sz="2400" spc="-10" smtClean="0">
                <a:latin typeface="Times New Roman"/>
                <a:cs typeface="Times New Roman"/>
              </a:rPr>
              <a:t>присуще </a:t>
            </a:r>
            <a:r>
              <a:rPr sz="2400" spc="-10" dirty="0">
                <a:latin typeface="Times New Roman"/>
                <a:cs typeface="Times New Roman"/>
              </a:rPr>
              <a:t>наглядно-действенное  </a:t>
            </a:r>
            <a:r>
              <a:rPr sz="2400" dirty="0">
                <a:latin typeface="Times New Roman"/>
                <a:cs typeface="Times New Roman"/>
              </a:rPr>
              <a:t>и </a:t>
            </a:r>
            <a:r>
              <a:rPr sz="2400" spc="-10" dirty="0">
                <a:latin typeface="Times New Roman"/>
                <a:cs typeface="Times New Roman"/>
              </a:rPr>
              <a:t>наглядно-образное </a:t>
            </a:r>
            <a:r>
              <a:rPr sz="2400" dirty="0">
                <a:latin typeface="Times New Roman"/>
                <a:cs typeface="Times New Roman"/>
              </a:rPr>
              <a:t>мышление, и </a:t>
            </a:r>
            <a:r>
              <a:rPr sz="2400" spc="-10" dirty="0">
                <a:latin typeface="Times New Roman"/>
                <a:cs typeface="Times New Roman"/>
              </a:rPr>
              <a:t>экспериментирование, </a:t>
            </a:r>
            <a:r>
              <a:rPr sz="2400" spc="-15" dirty="0">
                <a:latin typeface="Times New Roman"/>
                <a:cs typeface="Times New Roman"/>
              </a:rPr>
              <a:t>как </a:t>
            </a:r>
            <a:r>
              <a:rPr sz="2400" spc="-25" dirty="0">
                <a:latin typeface="Times New Roman"/>
                <a:cs typeface="Times New Roman"/>
              </a:rPr>
              <a:t>никакой</a:t>
            </a:r>
            <a:r>
              <a:rPr sz="2400" spc="4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другой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spc="-20" dirty="0">
                <a:latin typeface="Times New Roman"/>
                <a:cs typeface="Times New Roman"/>
              </a:rPr>
              <a:t>метод, </a:t>
            </a:r>
            <a:r>
              <a:rPr sz="2400" spc="-15" dirty="0">
                <a:latin typeface="Times New Roman"/>
                <a:cs typeface="Times New Roman"/>
              </a:rPr>
              <a:t>соответствует </a:t>
            </a:r>
            <a:r>
              <a:rPr sz="2400" spc="-5" dirty="0">
                <a:latin typeface="Times New Roman"/>
                <a:cs typeface="Times New Roman"/>
              </a:rPr>
              <a:t>этим возрастным</a:t>
            </a:r>
            <a:r>
              <a:rPr sz="2400" spc="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особенностям.</a:t>
            </a:r>
            <a:endParaRPr sz="2400">
              <a:latin typeface="Times New Roman"/>
              <a:cs typeface="Times New Roman"/>
            </a:endParaRPr>
          </a:p>
          <a:p>
            <a:pPr marL="239395">
              <a:lnSpc>
                <a:spcPct val="100000"/>
              </a:lnSpc>
              <a:spcBef>
                <a:spcPts val="5"/>
              </a:spcBef>
              <a:tabLst>
                <a:tab pos="2637790" algn="l"/>
              </a:tabLst>
            </a:pPr>
            <a:r>
              <a:rPr sz="2400" spc="-15" dirty="0">
                <a:latin typeface="Times New Roman"/>
                <a:cs typeface="Times New Roman"/>
              </a:rPr>
              <a:t>Таким</a:t>
            </a:r>
            <a:r>
              <a:rPr sz="2400" spc="0" dirty="0">
                <a:latin typeface="Times New Roman"/>
                <a:cs typeface="Times New Roman"/>
              </a:rPr>
              <a:t> </a:t>
            </a:r>
            <a:r>
              <a:rPr sz="2400" spc="-10" dirty="0">
                <a:latin typeface="Times New Roman"/>
                <a:cs typeface="Times New Roman"/>
              </a:rPr>
              <a:t>образом,</a:t>
            </a:r>
            <a:r>
              <a:rPr sz="2400" spc="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в	</a:t>
            </a:r>
            <a:r>
              <a:rPr sz="2400" spc="-25" dirty="0">
                <a:latin typeface="Times New Roman"/>
                <a:cs typeface="Times New Roman"/>
              </a:rPr>
              <a:t>дошкольном </a:t>
            </a:r>
            <a:r>
              <a:rPr sz="2400" spc="-5" dirty="0">
                <a:latin typeface="Times New Roman"/>
                <a:cs typeface="Times New Roman"/>
              </a:rPr>
              <a:t>возрасте </a:t>
            </a:r>
            <a:r>
              <a:rPr sz="2400" dirty="0">
                <a:latin typeface="Times New Roman"/>
                <a:cs typeface="Times New Roman"/>
              </a:rPr>
              <a:t>он </a:t>
            </a:r>
            <a:r>
              <a:rPr sz="2400" spc="-10" dirty="0">
                <a:latin typeface="Times New Roman"/>
                <a:cs typeface="Times New Roman"/>
              </a:rPr>
              <a:t>является ведущим, </a:t>
            </a:r>
            <a:r>
              <a:rPr sz="2400" dirty="0">
                <a:latin typeface="Times New Roman"/>
                <a:cs typeface="Times New Roman"/>
              </a:rPr>
              <a:t>а в </a:t>
            </a:r>
            <a:r>
              <a:rPr sz="2400" spc="-5" dirty="0">
                <a:latin typeface="Times New Roman"/>
                <a:cs typeface="Times New Roman"/>
              </a:rPr>
              <a:t>первые</a:t>
            </a:r>
            <a:r>
              <a:rPr sz="2400" spc="7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три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spc="-35" dirty="0">
                <a:latin typeface="Times New Roman"/>
                <a:cs typeface="Times New Roman"/>
              </a:rPr>
              <a:t>года </a:t>
            </a:r>
            <a:r>
              <a:rPr sz="2400" dirty="0">
                <a:latin typeface="Times New Roman"/>
                <a:cs typeface="Times New Roman"/>
              </a:rPr>
              <a:t>– </a:t>
            </a:r>
            <a:r>
              <a:rPr sz="2400" spc="-5" dirty="0">
                <a:latin typeface="Times New Roman"/>
                <a:cs typeface="Times New Roman"/>
              </a:rPr>
              <a:t>практически единственным </a:t>
            </a:r>
            <a:r>
              <a:rPr sz="2400" dirty="0">
                <a:latin typeface="Times New Roman"/>
                <a:cs typeface="Times New Roman"/>
              </a:rPr>
              <a:t>способом </a:t>
            </a:r>
            <a:r>
              <a:rPr sz="2400" spc="-5" dirty="0">
                <a:latin typeface="Times New Roman"/>
                <a:cs typeface="Times New Roman"/>
              </a:rPr>
              <a:t>познания</a:t>
            </a:r>
            <a:r>
              <a:rPr sz="2400" spc="4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мира.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45565" y="3275609"/>
            <a:ext cx="3580765" cy="33361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958710" y="3275571"/>
            <a:ext cx="3800221" cy="32574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1371600"/>
            <a:ext cx="5867400" cy="34605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FF0000"/>
                </a:solidFill>
              </a:rPr>
              <a:t>Цель: </a:t>
            </a:r>
            <a:r>
              <a:rPr sz="3200" b="0" spc="-15" dirty="0">
                <a:solidFill>
                  <a:srgbClr val="000000"/>
                </a:solidFill>
                <a:latin typeface="Times New Roman"/>
                <a:cs typeface="Times New Roman"/>
              </a:rPr>
              <a:t>формировать </a:t>
            </a:r>
            <a:r>
              <a:rPr sz="3200" b="0" spc="-10" dirty="0">
                <a:solidFill>
                  <a:srgbClr val="000000"/>
                </a:solidFill>
                <a:latin typeface="Times New Roman"/>
                <a:cs typeface="Times New Roman"/>
              </a:rPr>
              <a:t>познавательную </a:t>
            </a:r>
            <a:r>
              <a:rPr sz="3200" b="0" spc="0" dirty="0">
                <a:solidFill>
                  <a:srgbClr val="000000"/>
                </a:solidFill>
                <a:latin typeface="Times New Roman"/>
                <a:cs typeface="Times New Roman"/>
              </a:rPr>
              <a:t>активность,  </a:t>
            </a:r>
            <a:r>
              <a:rPr sz="3200" b="0" spc="-20" dirty="0">
                <a:solidFill>
                  <a:srgbClr val="000000"/>
                </a:solidFill>
                <a:latin typeface="Times New Roman"/>
                <a:cs typeface="Times New Roman"/>
              </a:rPr>
              <a:t>создавать </a:t>
            </a:r>
            <a:r>
              <a:rPr sz="3200" b="0" dirty="0">
                <a:solidFill>
                  <a:srgbClr val="000000"/>
                </a:solidFill>
                <a:latin typeface="Times New Roman"/>
                <a:cs typeface="Times New Roman"/>
              </a:rPr>
              <a:t>условия для развития </a:t>
            </a:r>
            <a:r>
              <a:rPr sz="3200" b="0" spc="-10" dirty="0">
                <a:solidFill>
                  <a:srgbClr val="000000"/>
                </a:solidFill>
                <a:latin typeface="Times New Roman"/>
                <a:cs typeface="Times New Roman"/>
              </a:rPr>
              <a:t>познавательных</a:t>
            </a:r>
            <a:r>
              <a:rPr sz="3200" b="0" spc="-12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3200" b="0" dirty="0">
                <a:solidFill>
                  <a:srgbClr val="000000"/>
                </a:solidFill>
                <a:latin typeface="Times New Roman"/>
                <a:cs typeface="Times New Roman"/>
              </a:rPr>
              <a:t>и  </a:t>
            </a:r>
            <a:r>
              <a:rPr sz="3200" b="0" spc="0" dirty="0">
                <a:solidFill>
                  <a:srgbClr val="000000"/>
                </a:solidFill>
                <a:latin typeface="Times New Roman"/>
                <a:cs typeface="Times New Roman"/>
              </a:rPr>
              <a:t>психических процессов </a:t>
            </a:r>
            <a:r>
              <a:rPr sz="3200" b="0">
                <a:solidFill>
                  <a:srgbClr val="000000"/>
                </a:solidFill>
                <a:latin typeface="Times New Roman"/>
                <a:cs typeface="Times New Roman"/>
              </a:rPr>
              <a:t>детей</a:t>
            </a:r>
            <a:r>
              <a:rPr sz="3200" b="0" spc="-12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3200" b="0" spc="0" smtClean="0">
                <a:solidFill>
                  <a:srgbClr val="000000"/>
                </a:solidFill>
                <a:latin typeface="Times New Roman"/>
                <a:cs typeface="Times New Roman"/>
              </a:rPr>
              <a:t>через</a:t>
            </a:r>
            <a:r>
              <a:rPr lang="ru-RU" sz="3200" b="0" spc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э</a:t>
            </a:r>
            <a:r>
              <a:rPr sz="3200" b="0" spc="-10" smtClean="0">
                <a:solidFill>
                  <a:srgbClr val="000000"/>
                </a:solidFill>
                <a:latin typeface="Times New Roman"/>
                <a:cs typeface="Times New Roman"/>
              </a:rPr>
              <a:t>кспериментальн</a:t>
            </a:r>
            <a:r>
              <a:rPr lang="ru-RU" sz="3200" b="0" spc="-1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ую</a:t>
            </a:r>
            <a:r>
              <a:rPr lang="ru-RU" sz="3200" b="0" spc="-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деятельность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2050" name="Picture 2" descr="J:\Лето Фото 5 группа\фото лето\2017-07-05 10-58-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785565" y="1362658"/>
            <a:ext cx="6488268" cy="4191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7333" y="2453639"/>
            <a:ext cx="3925696" cy="17350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07333" y="2453639"/>
            <a:ext cx="3926204" cy="1735455"/>
          </a:xfrm>
          <a:custGeom>
            <a:avLst/>
            <a:gdLst/>
            <a:ahLst/>
            <a:cxnLst/>
            <a:rect l="l" t="t" r="r" b="b"/>
            <a:pathLst>
              <a:path w="3926204" h="1735454">
                <a:moveTo>
                  <a:pt x="0" y="289179"/>
                </a:moveTo>
                <a:lnTo>
                  <a:pt x="3786" y="242258"/>
                </a:lnTo>
                <a:lnTo>
                  <a:pt x="14749" y="197754"/>
                </a:lnTo>
                <a:lnTo>
                  <a:pt x="32290" y="156259"/>
                </a:lnTo>
                <a:lnTo>
                  <a:pt x="55814" y="118369"/>
                </a:lnTo>
                <a:lnTo>
                  <a:pt x="84724" y="84677"/>
                </a:lnTo>
                <a:lnTo>
                  <a:pt x="118423" y="55778"/>
                </a:lnTo>
                <a:lnTo>
                  <a:pt x="156315" y="32266"/>
                </a:lnTo>
                <a:lnTo>
                  <a:pt x="197803" y="14737"/>
                </a:lnTo>
                <a:lnTo>
                  <a:pt x="242289" y="3783"/>
                </a:lnTo>
                <a:lnTo>
                  <a:pt x="289178" y="0"/>
                </a:lnTo>
                <a:lnTo>
                  <a:pt x="3636517" y="0"/>
                </a:lnTo>
                <a:lnTo>
                  <a:pt x="3683407" y="3783"/>
                </a:lnTo>
                <a:lnTo>
                  <a:pt x="3727893" y="14737"/>
                </a:lnTo>
                <a:lnTo>
                  <a:pt x="3769381" y="32266"/>
                </a:lnTo>
                <a:lnTo>
                  <a:pt x="3807273" y="55778"/>
                </a:lnTo>
                <a:lnTo>
                  <a:pt x="3840972" y="84677"/>
                </a:lnTo>
                <a:lnTo>
                  <a:pt x="3869882" y="118369"/>
                </a:lnTo>
                <a:lnTo>
                  <a:pt x="3893406" y="156259"/>
                </a:lnTo>
                <a:lnTo>
                  <a:pt x="3910947" y="197754"/>
                </a:lnTo>
                <a:lnTo>
                  <a:pt x="3921910" y="242258"/>
                </a:lnTo>
                <a:lnTo>
                  <a:pt x="3925696" y="289179"/>
                </a:lnTo>
                <a:lnTo>
                  <a:pt x="3925696" y="1445895"/>
                </a:lnTo>
                <a:lnTo>
                  <a:pt x="3921910" y="1492784"/>
                </a:lnTo>
                <a:lnTo>
                  <a:pt x="3910947" y="1537270"/>
                </a:lnTo>
                <a:lnTo>
                  <a:pt x="3893406" y="1578758"/>
                </a:lnTo>
                <a:lnTo>
                  <a:pt x="3869882" y="1616650"/>
                </a:lnTo>
                <a:lnTo>
                  <a:pt x="3840972" y="1650349"/>
                </a:lnTo>
                <a:lnTo>
                  <a:pt x="3807273" y="1679259"/>
                </a:lnTo>
                <a:lnTo>
                  <a:pt x="3769381" y="1702783"/>
                </a:lnTo>
                <a:lnTo>
                  <a:pt x="3727893" y="1720324"/>
                </a:lnTo>
                <a:lnTo>
                  <a:pt x="3683407" y="1731287"/>
                </a:lnTo>
                <a:lnTo>
                  <a:pt x="3636517" y="1735074"/>
                </a:lnTo>
                <a:lnTo>
                  <a:pt x="289178" y="1735074"/>
                </a:lnTo>
                <a:lnTo>
                  <a:pt x="242289" y="1731287"/>
                </a:lnTo>
                <a:lnTo>
                  <a:pt x="197803" y="1720324"/>
                </a:lnTo>
                <a:lnTo>
                  <a:pt x="156315" y="1702783"/>
                </a:lnTo>
                <a:lnTo>
                  <a:pt x="118423" y="1679259"/>
                </a:lnTo>
                <a:lnTo>
                  <a:pt x="84724" y="1650349"/>
                </a:lnTo>
                <a:lnTo>
                  <a:pt x="55814" y="1616650"/>
                </a:lnTo>
                <a:lnTo>
                  <a:pt x="32290" y="1578758"/>
                </a:lnTo>
                <a:lnTo>
                  <a:pt x="14749" y="1537270"/>
                </a:lnTo>
                <a:lnTo>
                  <a:pt x="3786" y="1492784"/>
                </a:lnTo>
                <a:lnTo>
                  <a:pt x="0" y="1445895"/>
                </a:lnTo>
                <a:lnTo>
                  <a:pt x="0" y="289179"/>
                </a:lnTo>
                <a:close/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031360" y="2566796"/>
            <a:ext cx="3479165" cy="14952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2400" spc="-20">
                <a:solidFill>
                  <a:srgbClr val="FF0000"/>
                </a:solidFill>
                <a:latin typeface="Times New Roman"/>
                <a:cs typeface="Times New Roman"/>
              </a:rPr>
              <a:t>Задачи</a:t>
            </a:r>
            <a:r>
              <a:rPr sz="2400" spc="-5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5" smtClean="0">
                <a:solidFill>
                  <a:srgbClr val="FF0000"/>
                </a:solidFill>
                <a:latin typeface="Times New Roman"/>
                <a:cs typeface="Times New Roman"/>
              </a:rPr>
              <a:t>экспериментально</a:t>
            </a:r>
            <a:r>
              <a:rPr lang="ru-RU" sz="2400" spc="-5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й</a:t>
            </a:r>
            <a:endParaRPr sz="2400">
              <a:latin typeface="Times New Roman"/>
              <a:cs typeface="Times New Roman"/>
            </a:endParaRPr>
          </a:p>
          <a:p>
            <a:pPr marL="3810" algn="ctr">
              <a:lnSpc>
                <a:spcPts val="2850"/>
              </a:lnSpc>
            </a:pPr>
            <a:r>
              <a:rPr sz="2400" spc="0" dirty="0">
                <a:solidFill>
                  <a:srgbClr val="FF0000"/>
                </a:solidFill>
                <a:latin typeface="Times New Roman"/>
                <a:cs typeface="Times New Roman"/>
              </a:rPr>
              <a:t>деятельности</a:t>
            </a:r>
            <a:r>
              <a:rPr sz="2400" spc="-1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/>
                <a:cs typeface="Times New Roman"/>
              </a:rPr>
              <a:t>младших</a:t>
            </a:r>
            <a:endParaRPr sz="2400">
              <a:latin typeface="Times New Roman"/>
              <a:cs typeface="Times New Roman"/>
            </a:endParaRPr>
          </a:p>
          <a:p>
            <a:pPr marL="3175" algn="ctr">
              <a:lnSpc>
                <a:spcPts val="2850"/>
              </a:lnSpc>
            </a:pPr>
            <a:r>
              <a:rPr sz="2400" spc="-25" dirty="0">
                <a:solidFill>
                  <a:srgbClr val="FF0000"/>
                </a:solidFill>
                <a:latin typeface="Times New Roman"/>
                <a:cs typeface="Times New Roman"/>
              </a:rPr>
              <a:t>дошкольников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690236" y="4762512"/>
            <a:ext cx="1828799" cy="1984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8008" y="184995"/>
            <a:ext cx="2727540" cy="19974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8008" y="184995"/>
            <a:ext cx="2727960" cy="1997710"/>
          </a:xfrm>
          <a:custGeom>
            <a:avLst/>
            <a:gdLst/>
            <a:ahLst/>
            <a:cxnLst/>
            <a:rect l="l" t="t" r="r" b="b"/>
            <a:pathLst>
              <a:path w="2727960" h="1997710">
                <a:moveTo>
                  <a:pt x="0" y="242486"/>
                </a:moveTo>
                <a:lnTo>
                  <a:pt x="31716" y="214194"/>
                </a:lnTo>
                <a:lnTo>
                  <a:pt x="63432" y="187900"/>
                </a:lnTo>
                <a:lnTo>
                  <a:pt x="95149" y="163555"/>
                </a:lnTo>
                <a:lnTo>
                  <a:pt x="126865" y="141112"/>
                </a:lnTo>
                <a:lnTo>
                  <a:pt x="190297" y="101743"/>
                </a:lnTo>
                <a:lnTo>
                  <a:pt x="253730" y="69411"/>
                </a:lnTo>
                <a:lnTo>
                  <a:pt x="317162" y="43736"/>
                </a:lnTo>
                <a:lnTo>
                  <a:pt x="380594" y="24338"/>
                </a:lnTo>
                <a:lnTo>
                  <a:pt x="444026" y="10836"/>
                </a:lnTo>
                <a:lnTo>
                  <a:pt x="507457" y="2850"/>
                </a:lnTo>
                <a:lnTo>
                  <a:pt x="570889" y="0"/>
                </a:lnTo>
                <a:lnTo>
                  <a:pt x="602605" y="381"/>
                </a:lnTo>
                <a:lnTo>
                  <a:pt x="666036" y="4521"/>
                </a:lnTo>
                <a:lnTo>
                  <a:pt x="729467" y="12844"/>
                </a:lnTo>
                <a:lnTo>
                  <a:pt x="792898" y="24972"/>
                </a:lnTo>
                <a:lnTo>
                  <a:pt x="856329" y="40524"/>
                </a:lnTo>
                <a:lnTo>
                  <a:pt x="919760" y="59118"/>
                </a:lnTo>
                <a:lnTo>
                  <a:pt x="983191" y="80376"/>
                </a:lnTo>
                <a:lnTo>
                  <a:pt x="1046622" y="103915"/>
                </a:lnTo>
                <a:lnTo>
                  <a:pt x="1110052" y="129357"/>
                </a:lnTo>
                <a:lnTo>
                  <a:pt x="1173483" y="156320"/>
                </a:lnTo>
                <a:lnTo>
                  <a:pt x="1236914" y="184424"/>
                </a:lnTo>
                <a:lnTo>
                  <a:pt x="1300344" y="213289"/>
                </a:lnTo>
                <a:lnTo>
                  <a:pt x="1363775" y="242533"/>
                </a:lnTo>
                <a:lnTo>
                  <a:pt x="1395490" y="257180"/>
                </a:lnTo>
                <a:lnTo>
                  <a:pt x="1458920" y="286282"/>
                </a:lnTo>
                <a:lnTo>
                  <a:pt x="1522351" y="314813"/>
                </a:lnTo>
                <a:lnTo>
                  <a:pt x="1585781" y="342392"/>
                </a:lnTo>
                <a:lnTo>
                  <a:pt x="1649212" y="368641"/>
                </a:lnTo>
                <a:lnTo>
                  <a:pt x="1712642" y="393177"/>
                </a:lnTo>
                <a:lnTo>
                  <a:pt x="1776073" y="415620"/>
                </a:lnTo>
                <a:lnTo>
                  <a:pt x="1839504" y="435591"/>
                </a:lnTo>
                <a:lnTo>
                  <a:pt x="1902934" y="452708"/>
                </a:lnTo>
                <a:lnTo>
                  <a:pt x="1966365" y="466592"/>
                </a:lnTo>
                <a:lnTo>
                  <a:pt x="2029796" y="476861"/>
                </a:lnTo>
                <a:lnTo>
                  <a:pt x="2093227" y="483136"/>
                </a:lnTo>
                <a:lnTo>
                  <a:pt x="2156657" y="485035"/>
                </a:lnTo>
                <a:lnTo>
                  <a:pt x="2188373" y="484226"/>
                </a:lnTo>
                <a:lnTo>
                  <a:pt x="2251804" y="478849"/>
                </a:lnTo>
                <a:lnTo>
                  <a:pt x="2315235" y="468147"/>
                </a:lnTo>
                <a:lnTo>
                  <a:pt x="2378666" y="451738"/>
                </a:lnTo>
                <a:lnTo>
                  <a:pt x="2442098" y="429242"/>
                </a:lnTo>
                <a:lnTo>
                  <a:pt x="2505529" y="400279"/>
                </a:lnTo>
                <a:lnTo>
                  <a:pt x="2568961" y="364468"/>
                </a:lnTo>
                <a:lnTo>
                  <a:pt x="2632392" y="321429"/>
                </a:lnTo>
                <a:lnTo>
                  <a:pt x="2664108" y="297080"/>
                </a:lnTo>
                <a:lnTo>
                  <a:pt x="2695824" y="270782"/>
                </a:lnTo>
                <a:lnTo>
                  <a:pt x="2727540" y="242486"/>
                </a:lnTo>
                <a:lnTo>
                  <a:pt x="2727540" y="1754929"/>
                </a:lnTo>
                <a:lnTo>
                  <a:pt x="2695824" y="1783225"/>
                </a:lnTo>
                <a:lnTo>
                  <a:pt x="2664108" y="1809523"/>
                </a:lnTo>
                <a:lnTo>
                  <a:pt x="2632392" y="1833872"/>
                </a:lnTo>
                <a:lnTo>
                  <a:pt x="2600677" y="1856318"/>
                </a:lnTo>
                <a:lnTo>
                  <a:pt x="2537245" y="1895695"/>
                </a:lnTo>
                <a:lnTo>
                  <a:pt x="2473813" y="1928033"/>
                </a:lnTo>
                <a:lnTo>
                  <a:pt x="2410382" y="1953713"/>
                </a:lnTo>
                <a:lnTo>
                  <a:pt x="2346951" y="1973116"/>
                </a:lnTo>
                <a:lnTo>
                  <a:pt x="2283519" y="1986622"/>
                </a:lnTo>
                <a:lnTo>
                  <a:pt x="2220088" y="1994612"/>
                </a:lnTo>
                <a:lnTo>
                  <a:pt x="2156657" y="1997465"/>
                </a:lnTo>
                <a:lnTo>
                  <a:pt x="2124942" y="1997085"/>
                </a:lnTo>
                <a:lnTo>
                  <a:pt x="2061511" y="1992947"/>
                </a:lnTo>
                <a:lnTo>
                  <a:pt x="1998080" y="1984625"/>
                </a:lnTo>
                <a:lnTo>
                  <a:pt x="1934650" y="1972498"/>
                </a:lnTo>
                <a:lnTo>
                  <a:pt x="1871219" y="1956947"/>
                </a:lnTo>
                <a:lnTo>
                  <a:pt x="1807788" y="1938353"/>
                </a:lnTo>
                <a:lnTo>
                  <a:pt x="1744358" y="1917095"/>
                </a:lnTo>
                <a:lnTo>
                  <a:pt x="1680927" y="1893555"/>
                </a:lnTo>
                <a:lnTo>
                  <a:pt x="1617497" y="1868112"/>
                </a:lnTo>
                <a:lnTo>
                  <a:pt x="1554066" y="1841148"/>
                </a:lnTo>
                <a:lnTo>
                  <a:pt x="1490636" y="1813042"/>
                </a:lnTo>
                <a:lnTo>
                  <a:pt x="1427205" y="1784176"/>
                </a:lnTo>
                <a:lnTo>
                  <a:pt x="1363775" y="1754929"/>
                </a:lnTo>
                <a:lnTo>
                  <a:pt x="1332059" y="1740282"/>
                </a:lnTo>
                <a:lnTo>
                  <a:pt x="1268629" y="1711177"/>
                </a:lnTo>
                <a:lnTo>
                  <a:pt x="1205198" y="1682644"/>
                </a:lnTo>
                <a:lnTo>
                  <a:pt x="1141768" y="1655061"/>
                </a:lnTo>
                <a:lnTo>
                  <a:pt x="1078337" y="1628810"/>
                </a:lnTo>
                <a:lnTo>
                  <a:pt x="1014906" y="1604271"/>
                </a:lnTo>
                <a:lnTo>
                  <a:pt x="951476" y="1581825"/>
                </a:lnTo>
                <a:lnTo>
                  <a:pt x="888045" y="1561851"/>
                </a:lnTo>
                <a:lnTo>
                  <a:pt x="824614" y="1544731"/>
                </a:lnTo>
                <a:lnTo>
                  <a:pt x="761183" y="1530844"/>
                </a:lnTo>
                <a:lnTo>
                  <a:pt x="697751" y="1520572"/>
                </a:lnTo>
                <a:lnTo>
                  <a:pt x="634320" y="1514295"/>
                </a:lnTo>
                <a:lnTo>
                  <a:pt x="570889" y="1512393"/>
                </a:lnTo>
                <a:lnTo>
                  <a:pt x="539173" y="1513201"/>
                </a:lnTo>
                <a:lnTo>
                  <a:pt x="475741" y="1518575"/>
                </a:lnTo>
                <a:lnTo>
                  <a:pt x="412310" y="1529275"/>
                </a:lnTo>
                <a:lnTo>
                  <a:pt x="348878" y="1545682"/>
                </a:lnTo>
                <a:lnTo>
                  <a:pt x="285446" y="1568176"/>
                </a:lnTo>
                <a:lnTo>
                  <a:pt x="222014" y="1597138"/>
                </a:lnTo>
                <a:lnTo>
                  <a:pt x="158581" y="1632947"/>
                </a:lnTo>
                <a:lnTo>
                  <a:pt x="95149" y="1675986"/>
                </a:lnTo>
                <a:lnTo>
                  <a:pt x="63432" y="1700334"/>
                </a:lnTo>
                <a:lnTo>
                  <a:pt x="31716" y="1726633"/>
                </a:lnTo>
                <a:lnTo>
                  <a:pt x="0" y="1754929"/>
                </a:lnTo>
                <a:lnTo>
                  <a:pt x="0" y="242486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177919" y="248773"/>
            <a:ext cx="2853562" cy="184668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177919" y="248773"/>
            <a:ext cx="2853690" cy="1847214"/>
          </a:xfrm>
          <a:custGeom>
            <a:avLst/>
            <a:gdLst/>
            <a:ahLst/>
            <a:cxnLst/>
            <a:rect l="l" t="t" r="r" b="b"/>
            <a:pathLst>
              <a:path w="2853690" h="1847214">
                <a:moveTo>
                  <a:pt x="0" y="224174"/>
                </a:moveTo>
                <a:lnTo>
                  <a:pt x="33968" y="197416"/>
                </a:lnTo>
                <a:lnTo>
                  <a:pt x="67936" y="172593"/>
                </a:lnTo>
                <a:lnTo>
                  <a:pt x="101904" y="149657"/>
                </a:lnTo>
                <a:lnTo>
                  <a:pt x="135872" y="128561"/>
                </a:lnTo>
                <a:lnTo>
                  <a:pt x="169841" y="109258"/>
                </a:lnTo>
                <a:lnTo>
                  <a:pt x="203809" y="91701"/>
                </a:lnTo>
                <a:lnTo>
                  <a:pt x="271747" y="61634"/>
                </a:lnTo>
                <a:lnTo>
                  <a:pt x="339684" y="37984"/>
                </a:lnTo>
                <a:lnTo>
                  <a:pt x="407622" y="20373"/>
                </a:lnTo>
                <a:lnTo>
                  <a:pt x="475561" y="8424"/>
                </a:lnTo>
                <a:lnTo>
                  <a:pt x="543500" y="1758"/>
                </a:lnTo>
                <a:lnTo>
                  <a:pt x="611439" y="0"/>
                </a:lnTo>
                <a:lnTo>
                  <a:pt x="645409" y="842"/>
                </a:lnTo>
                <a:lnTo>
                  <a:pt x="713349" y="5736"/>
                </a:lnTo>
                <a:lnTo>
                  <a:pt x="781289" y="14592"/>
                </a:lnTo>
                <a:lnTo>
                  <a:pt x="849229" y="27034"/>
                </a:lnTo>
                <a:lnTo>
                  <a:pt x="917170" y="42685"/>
                </a:lnTo>
                <a:lnTo>
                  <a:pt x="985111" y="61166"/>
                </a:lnTo>
                <a:lnTo>
                  <a:pt x="1053052" y="82100"/>
                </a:lnTo>
                <a:lnTo>
                  <a:pt x="1120993" y="105110"/>
                </a:lnTo>
                <a:lnTo>
                  <a:pt x="1188935" y="129818"/>
                </a:lnTo>
                <a:lnTo>
                  <a:pt x="1256877" y="155847"/>
                </a:lnTo>
                <a:lnTo>
                  <a:pt x="1324820" y="182819"/>
                </a:lnTo>
                <a:lnTo>
                  <a:pt x="1392762" y="210358"/>
                </a:lnTo>
                <a:lnTo>
                  <a:pt x="1426733" y="224221"/>
                </a:lnTo>
                <a:lnTo>
                  <a:pt x="1460705" y="238085"/>
                </a:lnTo>
                <a:lnTo>
                  <a:pt x="1528648" y="265623"/>
                </a:lnTo>
                <a:lnTo>
                  <a:pt x="1596591" y="292594"/>
                </a:lnTo>
                <a:lnTo>
                  <a:pt x="1664534" y="318622"/>
                </a:lnTo>
                <a:lnTo>
                  <a:pt x="1732478" y="343329"/>
                </a:lnTo>
                <a:lnTo>
                  <a:pt x="1800421" y="366336"/>
                </a:lnTo>
                <a:lnTo>
                  <a:pt x="1868365" y="387268"/>
                </a:lnTo>
                <a:lnTo>
                  <a:pt x="1936309" y="405746"/>
                </a:lnTo>
                <a:lnTo>
                  <a:pt x="2004253" y="421393"/>
                </a:lnTo>
                <a:lnTo>
                  <a:pt x="2072198" y="433831"/>
                </a:lnTo>
                <a:lnTo>
                  <a:pt x="2140142" y="442683"/>
                </a:lnTo>
                <a:lnTo>
                  <a:pt x="2208086" y="447572"/>
                </a:lnTo>
                <a:lnTo>
                  <a:pt x="2242059" y="448412"/>
                </a:lnTo>
                <a:lnTo>
                  <a:pt x="2276031" y="448120"/>
                </a:lnTo>
                <a:lnTo>
                  <a:pt x="2343976" y="443949"/>
                </a:lnTo>
                <a:lnTo>
                  <a:pt x="2411920" y="434683"/>
                </a:lnTo>
                <a:lnTo>
                  <a:pt x="2479865" y="419943"/>
                </a:lnTo>
                <a:lnTo>
                  <a:pt x="2547810" y="399353"/>
                </a:lnTo>
                <a:lnTo>
                  <a:pt x="2615755" y="372535"/>
                </a:lnTo>
                <a:lnTo>
                  <a:pt x="2683700" y="339111"/>
                </a:lnTo>
                <a:lnTo>
                  <a:pt x="2717673" y="319803"/>
                </a:lnTo>
                <a:lnTo>
                  <a:pt x="2751645" y="298703"/>
                </a:lnTo>
                <a:lnTo>
                  <a:pt x="2785618" y="275763"/>
                </a:lnTo>
                <a:lnTo>
                  <a:pt x="2819590" y="250936"/>
                </a:lnTo>
                <a:lnTo>
                  <a:pt x="2853562" y="224174"/>
                </a:lnTo>
                <a:lnTo>
                  <a:pt x="2853562" y="1622444"/>
                </a:lnTo>
                <a:lnTo>
                  <a:pt x="2819590" y="1649206"/>
                </a:lnTo>
                <a:lnTo>
                  <a:pt x="2785618" y="1674033"/>
                </a:lnTo>
                <a:lnTo>
                  <a:pt x="2751645" y="1696973"/>
                </a:lnTo>
                <a:lnTo>
                  <a:pt x="2717673" y="1718073"/>
                </a:lnTo>
                <a:lnTo>
                  <a:pt x="2683700" y="1737381"/>
                </a:lnTo>
                <a:lnTo>
                  <a:pt x="2649728" y="1754942"/>
                </a:lnTo>
                <a:lnTo>
                  <a:pt x="2581783" y="1785016"/>
                </a:lnTo>
                <a:lnTo>
                  <a:pt x="2513838" y="1808673"/>
                </a:lnTo>
                <a:lnTo>
                  <a:pt x="2445893" y="1826291"/>
                </a:lnTo>
                <a:lnTo>
                  <a:pt x="2377948" y="1838247"/>
                </a:lnTo>
                <a:lnTo>
                  <a:pt x="2310003" y="1844918"/>
                </a:lnTo>
                <a:lnTo>
                  <a:pt x="2242059" y="1846682"/>
                </a:lnTo>
                <a:lnTo>
                  <a:pt x="2208086" y="1845842"/>
                </a:lnTo>
                <a:lnTo>
                  <a:pt x="2140142" y="1840953"/>
                </a:lnTo>
                <a:lnTo>
                  <a:pt x="2072198" y="1832101"/>
                </a:lnTo>
                <a:lnTo>
                  <a:pt x="2004253" y="1819663"/>
                </a:lnTo>
                <a:lnTo>
                  <a:pt x="1936309" y="1804016"/>
                </a:lnTo>
                <a:lnTo>
                  <a:pt x="1868365" y="1785538"/>
                </a:lnTo>
                <a:lnTo>
                  <a:pt x="1800421" y="1764606"/>
                </a:lnTo>
                <a:lnTo>
                  <a:pt x="1732478" y="1741599"/>
                </a:lnTo>
                <a:lnTo>
                  <a:pt x="1664534" y="1716892"/>
                </a:lnTo>
                <a:lnTo>
                  <a:pt x="1596591" y="1690864"/>
                </a:lnTo>
                <a:lnTo>
                  <a:pt x="1528648" y="1663893"/>
                </a:lnTo>
                <a:lnTo>
                  <a:pt x="1460705" y="1636355"/>
                </a:lnTo>
                <a:lnTo>
                  <a:pt x="1392762" y="1608628"/>
                </a:lnTo>
                <a:lnTo>
                  <a:pt x="1358791" y="1594811"/>
                </a:lnTo>
                <a:lnTo>
                  <a:pt x="1290848" y="1567509"/>
                </a:lnTo>
                <a:lnTo>
                  <a:pt x="1222906" y="1540961"/>
                </a:lnTo>
                <a:lnTo>
                  <a:pt x="1154964" y="1515545"/>
                </a:lnTo>
                <a:lnTo>
                  <a:pt x="1087023" y="1491639"/>
                </a:lnTo>
                <a:lnTo>
                  <a:pt x="1019081" y="1469620"/>
                </a:lnTo>
                <a:lnTo>
                  <a:pt x="951140" y="1449865"/>
                </a:lnTo>
                <a:lnTo>
                  <a:pt x="883199" y="1432752"/>
                </a:lnTo>
                <a:lnTo>
                  <a:pt x="815259" y="1418659"/>
                </a:lnTo>
                <a:lnTo>
                  <a:pt x="747319" y="1407962"/>
                </a:lnTo>
                <a:lnTo>
                  <a:pt x="679379" y="1401040"/>
                </a:lnTo>
                <a:lnTo>
                  <a:pt x="611439" y="1398269"/>
                </a:lnTo>
                <a:lnTo>
                  <a:pt x="577469" y="1398559"/>
                </a:lnTo>
                <a:lnTo>
                  <a:pt x="509530" y="1402724"/>
                </a:lnTo>
                <a:lnTo>
                  <a:pt x="441592" y="1411984"/>
                </a:lnTo>
                <a:lnTo>
                  <a:pt x="373653" y="1426717"/>
                </a:lnTo>
                <a:lnTo>
                  <a:pt x="305715" y="1447301"/>
                </a:lnTo>
                <a:lnTo>
                  <a:pt x="237778" y="1474112"/>
                </a:lnTo>
                <a:lnTo>
                  <a:pt x="169841" y="1507528"/>
                </a:lnTo>
                <a:lnTo>
                  <a:pt x="135872" y="1526831"/>
                </a:lnTo>
                <a:lnTo>
                  <a:pt x="101904" y="1547927"/>
                </a:lnTo>
                <a:lnTo>
                  <a:pt x="67936" y="1570863"/>
                </a:lnTo>
                <a:lnTo>
                  <a:pt x="33968" y="1595686"/>
                </a:lnTo>
                <a:lnTo>
                  <a:pt x="0" y="1622444"/>
                </a:lnTo>
                <a:lnTo>
                  <a:pt x="0" y="224174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274311" y="787654"/>
            <a:ext cx="265938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1440" marR="5080" indent="-79375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Формировать </a:t>
            </a:r>
            <a:r>
              <a:rPr sz="1600" spc="-10" dirty="0">
                <a:latin typeface="Times New Roman"/>
                <a:cs typeface="Times New Roman"/>
              </a:rPr>
              <a:t>представления </a:t>
            </a:r>
            <a:r>
              <a:rPr sz="1600" spc="-5" dirty="0">
                <a:latin typeface="Times New Roman"/>
                <a:cs typeface="Times New Roman"/>
              </a:rPr>
              <a:t>о  </a:t>
            </a:r>
            <a:r>
              <a:rPr sz="1600" spc="-15" dirty="0">
                <a:latin typeface="Times New Roman"/>
                <a:cs typeface="Times New Roman"/>
              </a:rPr>
              <a:t>воде, необходимости </a:t>
            </a:r>
            <a:r>
              <a:rPr sz="1600" spc="-5" dirty="0">
                <a:latin typeface="Times New Roman"/>
                <a:cs typeface="Times New Roman"/>
              </a:rPr>
              <a:t>еѐ для  жизни растений и</a:t>
            </a:r>
            <a:r>
              <a:rPr sz="1600" spc="1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животных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640826" y="184291"/>
            <a:ext cx="3151758" cy="18327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40826" y="184291"/>
            <a:ext cx="3152140" cy="1833245"/>
          </a:xfrm>
          <a:custGeom>
            <a:avLst/>
            <a:gdLst/>
            <a:ahLst/>
            <a:cxnLst/>
            <a:rect l="l" t="t" r="r" b="b"/>
            <a:pathLst>
              <a:path w="3152140" h="1833245">
                <a:moveTo>
                  <a:pt x="0" y="222489"/>
                </a:moveTo>
                <a:lnTo>
                  <a:pt x="35814" y="197094"/>
                </a:lnTo>
                <a:lnTo>
                  <a:pt x="71628" y="173450"/>
                </a:lnTo>
                <a:lnTo>
                  <a:pt x="107442" y="151517"/>
                </a:lnTo>
                <a:lnTo>
                  <a:pt x="143256" y="131253"/>
                </a:lnTo>
                <a:lnTo>
                  <a:pt x="179071" y="112619"/>
                </a:lnTo>
                <a:lnTo>
                  <a:pt x="214885" y="95573"/>
                </a:lnTo>
                <a:lnTo>
                  <a:pt x="250700" y="80075"/>
                </a:lnTo>
                <a:lnTo>
                  <a:pt x="286514" y="66085"/>
                </a:lnTo>
                <a:lnTo>
                  <a:pt x="358144" y="42461"/>
                </a:lnTo>
                <a:lnTo>
                  <a:pt x="429774" y="24377"/>
                </a:lnTo>
                <a:lnTo>
                  <a:pt x="501404" y="11506"/>
                </a:lnTo>
                <a:lnTo>
                  <a:pt x="573035" y="3523"/>
                </a:lnTo>
                <a:lnTo>
                  <a:pt x="644665" y="101"/>
                </a:lnTo>
                <a:lnTo>
                  <a:pt x="680481" y="0"/>
                </a:lnTo>
                <a:lnTo>
                  <a:pt x="716296" y="916"/>
                </a:lnTo>
                <a:lnTo>
                  <a:pt x="787927" y="5641"/>
                </a:lnTo>
                <a:lnTo>
                  <a:pt x="859559" y="13950"/>
                </a:lnTo>
                <a:lnTo>
                  <a:pt x="931190" y="25517"/>
                </a:lnTo>
                <a:lnTo>
                  <a:pt x="1002822" y="40017"/>
                </a:lnTo>
                <a:lnTo>
                  <a:pt x="1074454" y="57124"/>
                </a:lnTo>
                <a:lnTo>
                  <a:pt x="1146086" y="76512"/>
                </a:lnTo>
                <a:lnTo>
                  <a:pt x="1217718" y="97854"/>
                </a:lnTo>
                <a:lnTo>
                  <a:pt x="1289350" y="120826"/>
                </a:lnTo>
                <a:lnTo>
                  <a:pt x="1360982" y="145101"/>
                </a:lnTo>
                <a:lnTo>
                  <a:pt x="1432614" y="170354"/>
                </a:lnTo>
                <a:lnTo>
                  <a:pt x="1504247" y="196259"/>
                </a:lnTo>
                <a:lnTo>
                  <a:pt x="1540063" y="209354"/>
                </a:lnTo>
                <a:lnTo>
                  <a:pt x="1575879" y="222489"/>
                </a:lnTo>
                <a:lnTo>
                  <a:pt x="1611695" y="235625"/>
                </a:lnTo>
                <a:lnTo>
                  <a:pt x="1647511" y="248720"/>
                </a:lnTo>
                <a:lnTo>
                  <a:pt x="1683327" y="261733"/>
                </a:lnTo>
                <a:lnTo>
                  <a:pt x="1754960" y="287352"/>
                </a:lnTo>
                <a:lnTo>
                  <a:pt x="1826592" y="312157"/>
                </a:lnTo>
                <a:lnTo>
                  <a:pt x="1898224" y="335821"/>
                </a:lnTo>
                <a:lnTo>
                  <a:pt x="1969856" y="358020"/>
                </a:lnTo>
                <a:lnTo>
                  <a:pt x="2041488" y="378425"/>
                </a:lnTo>
                <a:lnTo>
                  <a:pt x="2113120" y="396713"/>
                </a:lnTo>
                <a:lnTo>
                  <a:pt x="2184752" y="412557"/>
                </a:lnTo>
                <a:lnTo>
                  <a:pt x="2256384" y="425632"/>
                </a:lnTo>
                <a:lnTo>
                  <a:pt x="2328015" y="435611"/>
                </a:lnTo>
                <a:lnTo>
                  <a:pt x="2399646" y="442168"/>
                </a:lnTo>
                <a:lnTo>
                  <a:pt x="2471277" y="444979"/>
                </a:lnTo>
                <a:lnTo>
                  <a:pt x="2507093" y="444877"/>
                </a:lnTo>
                <a:lnTo>
                  <a:pt x="2578723" y="441456"/>
                </a:lnTo>
                <a:lnTo>
                  <a:pt x="2650354" y="433473"/>
                </a:lnTo>
                <a:lnTo>
                  <a:pt x="2721984" y="420602"/>
                </a:lnTo>
                <a:lnTo>
                  <a:pt x="2793614" y="402517"/>
                </a:lnTo>
                <a:lnTo>
                  <a:pt x="2865244" y="378894"/>
                </a:lnTo>
                <a:lnTo>
                  <a:pt x="2901058" y="364903"/>
                </a:lnTo>
                <a:lnTo>
                  <a:pt x="2936873" y="349405"/>
                </a:lnTo>
                <a:lnTo>
                  <a:pt x="2972687" y="332359"/>
                </a:lnTo>
                <a:lnTo>
                  <a:pt x="3008502" y="313725"/>
                </a:lnTo>
                <a:lnTo>
                  <a:pt x="3044316" y="293462"/>
                </a:lnTo>
                <a:lnTo>
                  <a:pt x="3080130" y="271529"/>
                </a:lnTo>
                <a:lnTo>
                  <a:pt x="3115944" y="247885"/>
                </a:lnTo>
                <a:lnTo>
                  <a:pt x="3151758" y="222489"/>
                </a:lnTo>
                <a:lnTo>
                  <a:pt x="3151758" y="1610218"/>
                </a:lnTo>
                <a:lnTo>
                  <a:pt x="3115944" y="1635614"/>
                </a:lnTo>
                <a:lnTo>
                  <a:pt x="3080130" y="1659258"/>
                </a:lnTo>
                <a:lnTo>
                  <a:pt x="3044316" y="1681191"/>
                </a:lnTo>
                <a:lnTo>
                  <a:pt x="3008502" y="1701455"/>
                </a:lnTo>
                <a:lnTo>
                  <a:pt x="2972687" y="1720090"/>
                </a:lnTo>
                <a:lnTo>
                  <a:pt x="2936873" y="1737136"/>
                </a:lnTo>
                <a:lnTo>
                  <a:pt x="2901058" y="1752634"/>
                </a:lnTo>
                <a:lnTo>
                  <a:pt x="2865244" y="1766626"/>
                </a:lnTo>
                <a:lnTo>
                  <a:pt x="2793614" y="1790251"/>
                </a:lnTo>
                <a:lnTo>
                  <a:pt x="2721984" y="1808337"/>
                </a:lnTo>
                <a:lnTo>
                  <a:pt x="2650354" y="1821210"/>
                </a:lnTo>
                <a:lnTo>
                  <a:pt x="2578723" y="1829195"/>
                </a:lnTo>
                <a:lnTo>
                  <a:pt x="2507093" y="1832619"/>
                </a:lnTo>
                <a:lnTo>
                  <a:pt x="2471277" y="1832722"/>
                </a:lnTo>
                <a:lnTo>
                  <a:pt x="2435462" y="1831807"/>
                </a:lnTo>
                <a:lnTo>
                  <a:pt x="2363831" y="1827085"/>
                </a:lnTo>
                <a:lnTo>
                  <a:pt x="2292199" y="1818778"/>
                </a:lnTo>
                <a:lnTo>
                  <a:pt x="2220568" y="1807214"/>
                </a:lnTo>
                <a:lnTo>
                  <a:pt x="2148936" y="1792717"/>
                </a:lnTo>
                <a:lnTo>
                  <a:pt x="2077304" y="1775613"/>
                </a:lnTo>
                <a:lnTo>
                  <a:pt x="2005672" y="1756228"/>
                </a:lnTo>
                <a:lnTo>
                  <a:pt x="1934040" y="1734888"/>
                </a:lnTo>
                <a:lnTo>
                  <a:pt x="1862408" y="1711919"/>
                </a:lnTo>
                <a:lnTo>
                  <a:pt x="1790776" y="1687646"/>
                </a:lnTo>
                <a:lnTo>
                  <a:pt x="1719144" y="1662396"/>
                </a:lnTo>
                <a:lnTo>
                  <a:pt x="1647511" y="1636494"/>
                </a:lnTo>
                <a:lnTo>
                  <a:pt x="1611695" y="1623400"/>
                </a:lnTo>
                <a:lnTo>
                  <a:pt x="1575879" y="1610266"/>
                </a:lnTo>
                <a:lnTo>
                  <a:pt x="1540063" y="1597131"/>
                </a:lnTo>
                <a:lnTo>
                  <a:pt x="1504247" y="1584038"/>
                </a:lnTo>
                <a:lnTo>
                  <a:pt x="1468431" y="1571025"/>
                </a:lnTo>
                <a:lnTo>
                  <a:pt x="1396798" y="1545407"/>
                </a:lnTo>
                <a:lnTo>
                  <a:pt x="1325166" y="1520604"/>
                </a:lnTo>
                <a:lnTo>
                  <a:pt x="1253534" y="1496941"/>
                </a:lnTo>
                <a:lnTo>
                  <a:pt x="1181902" y="1474744"/>
                </a:lnTo>
                <a:lnTo>
                  <a:pt x="1110270" y="1454338"/>
                </a:lnTo>
                <a:lnTo>
                  <a:pt x="1038638" y="1436050"/>
                </a:lnTo>
                <a:lnTo>
                  <a:pt x="967006" y="1420206"/>
                </a:lnTo>
                <a:lnTo>
                  <a:pt x="895374" y="1407131"/>
                </a:lnTo>
                <a:lnTo>
                  <a:pt x="823743" y="1397151"/>
                </a:lnTo>
                <a:lnTo>
                  <a:pt x="752112" y="1390592"/>
                </a:lnTo>
                <a:lnTo>
                  <a:pt x="680481" y="1387779"/>
                </a:lnTo>
                <a:lnTo>
                  <a:pt x="644665" y="1387880"/>
                </a:lnTo>
                <a:lnTo>
                  <a:pt x="573035" y="1391298"/>
                </a:lnTo>
                <a:lnTo>
                  <a:pt x="501404" y="1399278"/>
                </a:lnTo>
                <a:lnTo>
                  <a:pt x="429774" y="1412144"/>
                </a:lnTo>
                <a:lnTo>
                  <a:pt x="358144" y="1430224"/>
                </a:lnTo>
                <a:lnTo>
                  <a:pt x="286514" y="1453842"/>
                </a:lnTo>
                <a:lnTo>
                  <a:pt x="250700" y="1467830"/>
                </a:lnTo>
                <a:lnTo>
                  <a:pt x="214885" y="1483325"/>
                </a:lnTo>
                <a:lnTo>
                  <a:pt x="179071" y="1500367"/>
                </a:lnTo>
                <a:lnTo>
                  <a:pt x="143256" y="1518998"/>
                </a:lnTo>
                <a:lnTo>
                  <a:pt x="107442" y="1539258"/>
                </a:lnTo>
                <a:lnTo>
                  <a:pt x="71628" y="1561187"/>
                </a:lnTo>
                <a:lnTo>
                  <a:pt x="35814" y="1584827"/>
                </a:lnTo>
                <a:lnTo>
                  <a:pt x="0" y="1610218"/>
                </a:lnTo>
                <a:lnTo>
                  <a:pt x="0" y="222489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779002" y="594486"/>
            <a:ext cx="287845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Развивать </a:t>
            </a:r>
            <a:r>
              <a:rPr sz="1600" spc="-10" dirty="0">
                <a:latin typeface="Times New Roman"/>
                <a:cs typeface="Times New Roman"/>
              </a:rPr>
              <a:t>умственные операции,  </a:t>
            </a:r>
            <a:r>
              <a:rPr sz="1600" spc="-15" dirty="0">
                <a:latin typeface="Times New Roman"/>
                <a:cs typeface="Times New Roman"/>
              </a:rPr>
              <a:t>развивать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мышление,</a:t>
            </a:r>
            <a:endParaRPr sz="1600">
              <a:latin typeface="Times New Roman"/>
              <a:cs typeface="Times New Roman"/>
            </a:endParaRPr>
          </a:p>
          <a:p>
            <a:pPr marL="22860" marR="16510" algn="ctr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сообразительность, </a:t>
            </a:r>
            <a:r>
              <a:rPr sz="1600" spc="-10" dirty="0">
                <a:latin typeface="Times New Roman"/>
                <a:cs typeface="Times New Roman"/>
              </a:rPr>
              <a:t>воспитывать  </a:t>
            </a:r>
            <a:r>
              <a:rPr sz="1600" spc="-5" dirty="0">
                <a:latin typeface="Times New Roman"/>
                <a:cs typeface="Times New Roman"/>
              </a:rPr>
              <a:t>самостоятельность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792591" y="2426244"/>
            <a:ext cx="2848229" cy="201435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792591" y="2426244"/>
            <a:ext cx="2848610" cy="2014855"/>
          </a:xfrm>
          <a:custGeom>
            <a:avLst/>
            <a:gdLst/>
            <a:ahLst/>
            <a:cxnLst/>
            <a:rect l="l" t="t" r="r" b="b"/>
            <a:pathLst>
              <a:path w="2848609" h="2014854">
                <a:moveTo>
                  <a:pt x="0" y="244565"/>
                </a:moveTo>
                <a:lnTo>
                  <a:pt x="32367" y="216652"/>
                </a:lnTo>
                <a:lnTo>
                  <a:pt x="64735" y="190663"/>
                </a:lnTo>
                <a:lnTo>
                  <a:pt x="97102" y="166554"/>
                </a:lnTo>
                <a:lnTo>
                  <a:pt x="129469" y="144281"/>
                </a:lnTo>
                <a:lnTo>
                  <a:pt x="161837" y="123799"/>
                </a:lnTo>
                <a:lnTo>
                  <a:pt x="226571" y="88027"/>
                </a:lnTo>
                <a:lnTo>
                  <a:pt x="291305" y="58881"/>
                </a:lnTo>
                <a:lnTo>
                  <a:pt x="356039" y="36003"/>
                </a:lnTo>
                <a:lnTo>
                  <a:pt x="420772" y="19033"/>
                </a:lnTo>
                <a:lnTo>
                  <a:pt x="485505" y="7615"/>
                </a:lnTo>
                <a:lnTo>
                  <a:pt x="550238" y="1390"/>
                </a:lnTo>
                <a:lnTo>
                  <a:pt x="614970" y="0"/>
                </a:lnTo>
                <a:lnTo>
                  <a:pt x="647336" y="1006"/>
                </a:lnTo>
                <a:lnTo>
                  <a:pt x="712069" y="6196"/>
                </a:lnTo>
                <a:lnTo>
                  <a:pt x="776801" y="15326"/>
                </a:lnTo>
                <a:lnTo>
                  <a:pt x="841533" y="28038"/>
                </a:lnTo>
                <a:lnTo>
                  <a:pt x="906264" y="43973"/>
                </a:lnTo>
                <a:lnTo>
                  <a:pt x="970996" y="62773"/>
                </a:lnTo>
                <a:lnTo>
                  <a:pt x="1035727" y="84080"/>
                </a:lnTo>
                <a:lnTo>
                  <a:pt x="1100458" y="107537"/>
                </a:lnTo>
                <a:lnTo>
                  <a:pt x="1165190" y="132784"/>
                </a:lnTo>
                <a:lnTo>
                  <a:pt x="1229921" y="159463"/>
                </a:lnTo>
                <a:lnTo>
                  <a:pt x="1294652" y="187218"/>
                </a:lnTo>
                <a:lnTo>
                  <a:pt x="1359383" y="215688"/>
                </a:lnTo>
                <a:lnTo>
                  <a:pt x="1424114" y="244518"/>
                </a:lnTo>
                <a:lnTo>
                  <a:pt x="1456480" y="258955"/>
                </a:lnTo>
                <a:lnTo>
                  <a:pt x="1488845" y="273347"/>
                </a:lnTo>
                <a:lnTo>
                  <a:pt x="1553576" y="301818"/>
                </a:lnTo>
                <a:lnTo>
                  <a:pt x="1618307" y="329574"/>
                </a:lnTo>
                <a:lnTo>
                  <a:pt x="1683038" y="356255"/>
                </a:lnTo>
                <a:lnTo>
                  <a:pt x="1747770" y="381504"/>
                </a:lnTo>
                <a:lnTo>
                  <a:pt x="1812501" y="404962"/>
                </a:lnTo>
                <a:lnTo>
                  <a:pt x="1877232" y="426272"/>
                </a:lnTo>
                <a:lnTo>
                  <a:pt x="1941964" y="445075"/>
                </a:lnTo>
                <a:lnTo>
                  <a:pt x="2006695" y="461013"/>
                </a:lnTo>
                <a:lnTo>
                  <a:pt x="2071427" y="473729"/>
                </a:lnTo>
                <a:lnTo>
                  <a:pt x="2136159" y="482863"/>
                </a:lnTo>
                <a:lnTo>
                  <a:pt x="2200892" y="488058"/>
                </a:lnTo>
                <a:lnTo>
                  <a:pt x="2233258" y="489066"/>
                </a:lnTo>
                <a:lnTo>
                  <a:pt x="2265624" y="488956"/>
                </a:lnTo>
                <a:lnTo>
                  <a:pt x="2330357" y="485198"/>
                </a:lnTo>
                <a:lnTo>
                  <a:pt x="2395090" y="476427"/>
                </a:lnTo>
                <a:lnTo>
                  <a:pt x="2459823" y="462284"/>
                </a:lnTo>
                <a:lnTo>
                  <a:pt x="2524556" y="442411"/>
                </a:lnTo>
                <a:lnTo>
                  <a:pt x="2589290" y="416450"/>
                </a:lnTo>
                <a:lnTo>
                  <a:pt x="2654024" y="384043"/>
                </a:lnTo>
                <a:lnTo>
                  <a:pt x="2718759" y="344832"/>
                </a:lnTo>
                <a:lnTo>
                  <a:pt x="2751126" y="322563"/>
                </a:lnTo>
                <a:lnTo>
                  <a:pt x="2783493" y="298459"/>
                </a:lnTo>
                <a:lnTo>
                  <a:pt x="2815861" y="272475"/>
                </a:lnTo>
                <a:lnTo>
                  <a:pt x="2848229" y="244565"/>
                </a:lnTo>
                <a:lnTo>
                  <a:pt x="2848229" y="1769835"/>
                </a:lnTo>
                <a:lnTo>
                  <a:pt x="2815861" y="1797745"/>
                </a:lnTo>
                <a:lnTo>
                  <a:pt x="2783493" y="1823729"/>
                </a:lnTo>
                <a:lnTo>
                  <a:pt x="2751126" y="1847834"/>
                </a:lnTo>
                <a:lnTo>
                  <a:pt x="2718759" y="1870103"/>
                </a:lnTo>
                <a:lnTo>
                  <a:pt x="2686391" y="1890582"/>
                </a:lnTo>
                <a:lnTo>
                  <a:pt x="2621657" y="1926347"/>
                </a:lnTo>
                <a:lnTo>
                  <a:pt x="2556923" y="1955488"/>
                </a:lnTo>
                <a:lnTo>
                  <a:pt x="2492189" y="1978361"/>
                </a:lnTo>
                <a:lnTo>
                  <a:pt x="2427456" y="1995326"/>
                </a:lnTo>
                <a:lnTo>
                  <a:pt x="2362723" y="2006741"/>
                </a:lnTo>
                <a:lnTo>
                  <a:pt x="2297990" y="2012963"/>
                </a:lnTo>
                <a:lnTo>
                  <a:pt x="2233258" y="2014350"/>
                </a:lnTo>
                <a:lnTo>
                  <a:pt x="2200892" y="2013343"/>
                </a:lnTo>
                <a:lnTo>
                  <a:pt x="2136159" y="2008151"/>
                </a:lnTo>
                <a:lnTo>
                  <a:pt x="2071427" y="1999019"/>
                </a:lnTo>
                <a:lnTo>
                  <a:pt x="2006695" y="1986307"/>
                </a:lnTo>
                <a:lnTo>
                  <a:pt x="1941964" y="1970371"/>
                </a:lnTo>
                <a:lnTo>
                  <a:pt x="1877232" y="1951571"/>
                </a:lnTo>
                <a:lnTo>
                  <a:pt x="1812501" y="1930264"/>
                </a:lnTo>
                <a:lnTo>
                  <a:pt x="1747770" y="1906808"/>
                </a:lnTo>
                <a:lnTo>
                  <a:pt x="1683038" y="1881562"/>
                </a:lnTo>
                <a:lnTo>
                  <a:pt x="1618307" y="1854884"/>
                </a:lnTo>
                <a:lnTo>
                  <a:pt x="1553576" y="1827131"/>
                </a:lnTo>
                <a:lnTo>
                  <a:pt x="1488845" y="1798662"/>
                </a:lnTo>
                <a:lnTo>
                  <a:pt x="1424114" y="1769835"/>
                </a:lnTo>
                <a:lnTo>
                  <a:pt x="1391748" y="1755399"/>
                </a:lnTo>
                <a:lnTo>
                  <a:pt x="1327017" y="1726707"/>
                </a:lnTo>
                <a:lnTo>
                  <a:pt x="1262286" y="1698551"/>
                </a:lnTo>
                <a:lnTo>
                  <a:pt x="1197555" y="1671291"/>
                </a:lnTo>
                <a:lnTo>
                  <a:pt x="1132824" y="1645284"/>
                </a:lnTo>
                <a:lnTo>
                  <a:pt x="1068093" y="1620888"/>
                </a:lnTo>
                <a:lnTo>
                  <a:pt x="1003361" y="1598462"/>
                </a:lnTo>
                <a:lnTo>
                  <a:pt x="938630" y="1578364"/>
                </a:lnTo>
                <a:lnTo>
                  <a:pt x="873898" y="1560951"/>
                </a:lnTo>
                <a:lnTo>
                  <a:pt x="809167" y="1546582"/>
                </a:lnTo>
                <a:lnTo>
                  <a:pt x="744435" y="1535615"/>
                </a:lnTo>
                <a:lnTo>
                  <a:pt x="679703" y="1528409"/>
                </a:lnTo>
                <a:lnTo>
                  <a:pt x="614970" y="1525320"/>
                </a:lnTo>
                <a:lnTo>
                  <a:pt x="582604" y="1525432"/>
                </a:lnTo>
                <a:lnTo>
                  <a:pt x="517871" y="1529192"/>
                </a:lnTo>
                <a:lnTo>
                  <a:pt x="453138" y="1537965"/>
                </a:lnTo>
                <a:lnTo>
                  <a:pt x="388405" y="1552110"/>
                </a:lnTo>
                <a:lnTo>
                  <a:pt x="323672" y="1571985"/>
                </a:lnTo>
                <a:lnTo>
                  <a:pt x="258938" y="1597947"/>
                </a:lnTo>
                <a:lnTo>
                  <a:pt x="194204" y="1630355"/>
                </a:lnTo>
                <a:lnTo>
                  <a:pt x="129469" y="1669567"/>
                </a:lnTo>
                <a:lnTo>
                  <a:pt x="97102" y="1691837"/>
                </a:lnTo>
                <a:lnTo>
                  <a:pt x="64735" y="1715941"/>
                </a:lnTo>
                <a:lnTo>
                  <a:pt x="32367" y="1741926"/>
                </a:lnTo>
                <a:lnTo>
                  <a:pt x="0" y="1769835"/>
                </a:lnTo>
                <a:lnTo>
                  <a:pt x="0" y="244565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962135" y="2927730"/>
            <a:ext cx="250952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Times New Roman"/>
                <a:cs typeface="Times New Roman"/>
              </a:rPr>
              <a:t>Способствовать развитию  представлений </a:t>
            </a:r>
            <a:r>
              <a:rPr sz="1600" spc="-5" dirty="0">
                <a:latin typeface="Times New Roman"/>
                <a:cs typeface="Times New Roman"/>
              </a:rPr>
              <a:t>об </a:t>
            </a:r>
            <a:r>
              <a:rPr sz="1600" dirty="0">
                <a:latin typeface="Times New Roman"/>
                <a:cs typeface="Times New Roman"/>
              </a:rPr>
              <a:t>основных  </a:t>
            </a:r>
            <a:r>
              <a:rPr sz="1600" spc="-5">
                <a:latin typeface="Times New Roman"/>
                <a:cs typeface="Times New Roman"/>
              </a:rPr>
              <a:t>потребностях </a:t>
            </a:r>
            <a:r>
              <a:rPr sz="1600" spc="-15" smtClean="0">
                <a:latin typeface="Times New Roman"/>
                <a:cs typeface="Times New Roman"/>
              </a:rPr>
              <a:t>растений</a:t>
            </a:r>
            <a:r>
              <a:rPr lang="ru-RU" sz="1600" spc="-15" dirty="0" smtClean="0">
                <a:latin typeface="Times New Roman"/>
                <a:cs typeface="Times New Roman"/>
              </a:rPr>
              <a:t> </a:t>
            </a:r>
            <a:r>
              <a:rPr sz="1600" spc="-15" smtClean="0">
                <a:latin typeface="Times New Roman"/>
                <a:cs typeface="Times New Roman"/>
              </a:rPr>
              <a:t>(</a:t>
            </a:r>
            <a:r>
              <a:rPr sz="1600" spc="-15" dirty="0">
                <a:latin typeface="Times New Roman"/>
                <a:cs typeface="Times New Roman"/>
              </a:rPr>
              <a:t>свет,  </a:t>
            </a:r>
            <a:r>
              <a:rPr sz="1600" spc="-10" dirty="0">
                <a:latin typeface="Times New Roman"/>
                <a:cs typeface="Times New Roman"/>
              </a:rPr>
              <a:t>тепло,</a:t>
            </a:r>
            <a:r>
              <a:rPr sz="1600" spc="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влага)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8640826" y="4849635"/>
            <a:ext cx="3139948" cy="180790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640826" y="4849635"/>
            <a:ext cx="3140075" cy="1808480"/>
          </a:xfrm>
          <a:custGeom>
            <a:avLst/>
            <a:gdLst/>
            <a:ahLst/>
            <a:cxnLst/>
            <a:rect l="l" t="t" r="r" b="b"/>
            <a:pathLst>
              <a:path w="3140075" h="1808479">
                <a:moveTo>
                  <a:pt x="0" y="219442"/>
                </a:moveTo>
                <a:lnTo>
                  <a:pt x="36089" y="194116"/>
                </a:lnTo>
                <a:lnTo>
                  <a:pt x="72179" y="170557"/>
                </a:lnTo>
                <a:lnTo>
                  <a:pt x="108270" y="148723"/>
                </a:lnTo>
                <a:lnTo>
                  <a:pt x="144360" y="128574"/>
                </a:lnTo>
                <a:lnTo>
                  <a:pt x="180450" y="110066"/>
                </a:lnTo>
                <a:lnTo>
                  <a:pt x="216541" y="93160"/>
                </a:lnTo>
                <a:lnTo>
                  <a:pt x="252631" y="77812"/>
                </a:lnTo>
                <a:lnTo>
                  <a:pt x="288722" y="63982"/>
                </a:lnTo>
                <a:lnTo>
                  <a:pt x="324812" y="51628"/>
                </a:lnTo>
                <a:lnTo>
                  <a:pt x="396994" y="31181"/>
                </a:lnTo>
                <a:lnTo>
                  <a:pt x="469176" y="16140"/>
                </a:lnTo>
                <a:lnTo>
                  <a:pt x="541358" y="6171"/>
                </a:lnTo>
                <a:lnTo>
                  <a:pt x="613540" y="941"/>
                </a:lnTo>
                <a:lnTo>
                  <a:pt x="649632" y="0"/>
                </a:lnTo>
                <a:lnTo>
                  <a:pt x="685723" y="118"/>
                </a:lnTo>
                <a:lnTo>
                  <a:pt x="757906" y="3370"/>
                </a:lnTo>
                <a:lnTo>
                  <a:pt x="830089" y="10364"/>
                </a:lnTo>
                <a:lnTo>
                  <a:pt x="902272" y="20767"/>
                </a:lnTo>
                <a:lnTo>
                  <a:pt x="974456" y="34246"/>
                </a:lnTo>
                <a:lnTo>
                  <a:pt x="1046639" y="50470"/>
                </a:lnTo>
                <a:lnTo>
                  <a:pt x="1118823" y="69104"/>
                </a:lnTo>
                <a:lnTo>
                  <a:pt x="1191007" y="89818"/>
                </a:lnTo>
                <a:lnTo>
                  <a:pt x="1263191" y="112278"/>
                </a:lnTo>
                <a:lnTo>
                  <a:pt x="1335375" y="136151"/>
                </a:lnTo>
                <a:lnTo>
                  <a:pt x="1371467" y="148513"/>
                </a:lnTo>
                <a:lnTo>
                  <a:pt x="1407559" y="161105"/>
                </a:lnTo>
                <a:lnTo>
                  <a:pt x="1443651" y="173883"/>
                </a:lnTo>
                <a:lnTo>
                  <a:pt x="1479743" y="186807"/>
                </a:lnTo>
                <a:lnTo>
                  <a:pt x="1515835" y="199834"/>
                </a:lnTo>
                <a:lnTo>
                  <a:pt x="1551927" y="212924"/>
                </a:lnTo>
                <a:lnTo>
                  <a:pt x="1588020" y="226035"/>
                </a:lnTo>
                <a:lnTo>
                  <a:pt x="1624112" y="239125"/>
                </a:lnTo>
                <a:lnTo>
                  <a:pt x="1660204" y="252153"/>
                </a:lnTo>
                <a:lnTo>
                  <a:pt x="1696296" y="265076"/>
                </a:lnTo>
                <a:lnTo>
                  <a:pt x="1732388" y="277854"/>
                </a:lnTo>
                <a:lnTo>
                  <a:pt x="1768480" y="290445"/>
                </a:lnTo>
                <a:lnTo>
                  <a:pt x="1804572" y="302807"/>
                </a:lnTo>
                <a:lnTo>
                  <a:pt x="1876756" y="326679"/>
                </a:lnTo>
                <a:lnTo>
                  <a:pt x="1948940" y="349137"/>
                </a:lnTo>
                <a:lnTo>
                  <a:pt x="2021124" y="369849"/>
                </a:lnTo>
                <a:lnTo>
                  <a:pt x="2093308" y="388482"/>
                </a:lnTo>
                <a:lnTo>
                  <a:pt x="2165491" y="404703"/>
                </a:lnTo>
                <a:lnTo>
                  <a:pt x="2237675" y="418179"/>
                </a:lnTo>
                <a:lnTo>
                  <a:pt x="2309858" y="428579"/>
                </a:lnTo>
                <a:lnTo>
                  <a:pt x="2382041" y="435569"/>
                </a:lnTo>
                <a:lnTo>
                  <a:pt x="2454224" y="438817"/>
                </a:lnTo>
                <a:lnTo>
                  <a:pt x="2490315" y="438934"/>
                </a:lnTo>
                <a:lnTo>
                  <a:pt x="2526407" y="437991"/>
                </a:lnTo>
                <a:lnTo>
                  <a:pt x="2598589" y="432757"/>
                </a:lnTo>
                <a:lnTo>
                  <a:pt x="2670771" y="422782"/>
                </a:lnTo>
                <a:lnTo>
                  <a:pt x="2742953" y="407736"/>
                </a:lnTo>
                <a:lnTo>
                  <a:pt x="2815135" y="387284"/>
                </a:lnTo>
                <a:lnTo>
                  <a:pt x="2851225" y="374927"/>
                </a:lnTo>
                <a:lnTo>
                  <a:pt x="2887316" y="361094"/>
                </a:lnTo>
                <a:lnTo>
                  <a:pt x="2923406" y="345743"/>
                </a:lnTo>
                <a:lnTo>
                  <a:pt x="2959497" y="328834"/>
                </a:lnTo>
                <a:lnTo>
                  <a:pt x="2995587" y="310323"/>
                </a:lnTo>
                <a:lnTo>
                  <a:pt x="3031677" y="290170"/>
                </a:lnTo>
                <a:lnTo>
                  <a:pt x="3067768" y="268334"/>
                </a:lnTo>
                <a:lnTo>
                  <a:pt x="3103858" y="244771"/>
                </a:lnTo>
                <a:lnTo>
                  <a:pt x="3139948" y="219442"/>
                </a:lnTo>
                <a:lnTo>
                  <a:pt x="3139948" y="1588438"/>
                </a:lnTo>
                <a:lnTo>
                  <a:pt x="3103858" y="1613766"/>
                </a:lnTo>
                <a:lnTo>
                  <a:pt x="3067768" y="1637327"/>
                </a:lnTo>
                <a:lnTo>
                  <a:pt x="3031677" y="1659162"/>
                </a:lnTo>
                <a:lnTo>
                  <a:pt x="2995587" y="1679313"/>
                </a:lnTo>
                <a:lnTo>
                  <a:pt x="2959497" y="1697822"/>
                </a:lnTo>
                <a:lnTo>
                  <a:pt x="2923406" y="1714730"/>
                </a:lnTo>
                <a:lnTo>
                  <a:pt x="2887316" y="1730079"/>
                </a:lnTo>
                <a:lnTo>
                  <a:pt x="2851225" y="1743911"/>
                </a:lnTo>
                <a:lnTo>
                  <a:pt x="2815135" y="1756266"/>
                </a:lnTo>
                <a:lnTo>
                  <a:pt x="2742953" y="1776715"/>
                </a:lnTo>
                <a:lnTo>
                  <a:pt x="2670771" y="1791760"/>
                </a:lnTo>
                <a:lnTo>
                  <a:pt x="2598589" y="1801731"/>
                </a:lnTo>
                <a:lnTo>
                  <a:pt x="2526407" y="1806963"/>
                </a:lnTo>
                <a:lnTo>
                  <a:pt x="2490315" y="1807906"/>
                </a:lnTo>
                <a:lnTo>
                  <a:pt x="2454224" y="1807788"/>
                </a:lnTo>
                <a:lnTo>
                  <a:pt x="2382041" y="1804538"/>
                </a:lnTo>
                <a:lnTo>
                  <a:pt x="2309858" y="1797546"/>
                </a:lnTo>
                <a:lnTo>
                  <a:pt x="2237675" y="1787144"/>
                </a:lnTo>
                <a:lnTo>
                  <a:pt x="2165491" y="1773666"/>
                </a:lnTo>
                <a:lnTo>
                  <a:pt x="2093308" y="1757444"/>
                </a:lnTo>
                <a:lnTo>
                  <a:pt x="2021124" y="1738811"/>
                </a:lnTo>
                <a:lnTo>
                  <a:pt x="1948940" y="1718098"/>
                </a:lnTo>
                <a:lnTo>
                  <a:pt x="1876756" y="1695639"/>
                </a:lnTo>
                <a:lnTo>
                  <a:pt x="1804572" y="1671767"/>
                </a:lnTo>
                <a:lnTo>
                  <a:pt x="1768480" y="1659404"/>
                </a:lnTo>
                <a:lnTo>
                  <a:pt x="1732388" y="1646813"/>
                </a:lnTo>
                <a:lnTo>
                  <a:pt x="1696296" y="1634035"/>
                </a:lnTo>
                <a:lnTo>
                  <a:pt x="1660204" y="1621111"/>
                </a:lnTo>
                <a:lnTo>
                  <a:pt x="1624112" y="1608084"/>
                </a:lnTo>
                <a:lnTo>
                  <a:pt x="1588020" y="1594994"/>
                </a:lnTo>
                <a:lnTo>
                  <a:pt x="1551927" y="1581883"/>
                </a:lnTo>
                <a:lnTo>
                  <a:pt x="1515835" y="1568793"/>
                </a:lnTo>
                <a:lnTo>
                  <a:pt x="1479743" y="1555765"/>
                </a:lnTo>
                <a:lnTo>
                  <a:pt x="1443651" y="1542842"/>
                </a:lnTo>
                <a:lnTo>
                  <a:pt x="1407559" y="1530063"/>
                </a:lnTo>
                <a:lnTo>
                  <a:pt x="1371467" y="1517472"/>
                </a:lnTo>
                <a:lnTo>
                  <a:pt x="1335375" y="1505110"/>
                </a:lnTo>
                <a:lnTo>
                  <a:pt x="1263191" y="1481237"/>
                </a:lnTo>
                <a:lnTo>
                  <a:pt x="1191007" y="1458779"/>
                </a:lnTo>
                <a:lnTo>
                  <a:pt x="1118823" y="1438066"/>
                </a:lnTo>
                <a:lnTo>
                  <a:pt x="1046639" y="1419432"/>
                </a:lnTo>
                <a:lnTo>
                  <a:pt x="974456" y="1403210"/>
                </a:lnTo>
                <a:lnTo>
                  <a:pt x="902272" y="1389732"/>
                </a:lnTo>
                <a:lnTo>
                  <a:pt x="830089" y="1379331"/>
                </a:lnTo>
                <a:lnTo>
                  <a:pt x="757906" y="1372339"/>
                </a:lnTo>
                <a:lnTo>
                  <a:pt x="685723" y="1369089"/>
                </a:lnTo>
                <a:lnTo>
                  <a:pt x="649632" y="1368971"/>
                </a:lnTo>
                <a:lnTo>
                  <a:pt x="613540" y="1369913"/>
                </a:lnTo>
                <a:lnTo>
                  <a:pt x="541358" y="1375145"/>
                </a:lnTo>
                <a:lnTo>
                  <a:pt x="469176" y="1385117"/>
                </a:lnTo>
                <a:lnTo>
                  <a:pt x="396994" y="1400161"/>
                </a:lnTo>
                <a:lnTo>
                  <a:pt x="324812" y="1420610"/>
                </a:lnTo>
                <a:lnTo>
                  <a:pt x="288722" y="1432966"/>
                </a:lnTo>
                <a:lnTo>
                  <a:pt x="252631" y="1446797"/>
                </a:lnTo>
                <a:lnTo>
                  <a:pt x="216541" y="1462146"/>
                </a:lnTo>
                <a:lnTo>
                  <a:pt x="180450" y="1479055"/>
                </a:lnTo>
                <a:lnTo>
                  <a:pt x="144360" y="1497564"/>
                </a:lnTo>
                <a:lnTo>
                  <a:pt x="108270" y="1517715"/>
                </a:lnTo>
                <a:lnTo>
                  <a:pt x="72179" y="1539550"/>
                </a:lnTo>
                <a:lnTo>
                  <a:pt x="36089" y="1563111"/>
                </a:lnTo>
                <a:lnTo>
                  <a:pt x="0" y="1588438"/>
                </a:lnTo>
                <a:lnTo>
                  <a:pt x="0" y="219442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794495" y="5370067"/>
            <a:ext cx="283654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Times New Roman"/>
                <a:cs typeface="Times New Roman"/>
              </a:rPr>
              <a:t>Учить </a:t>
            </a:r>
            <a:r>
              <a:rPr sz="1600" spc="-5" dirty="0">
                <a:latin typeface="Times New Roman"/>
                <a:cs typeface="Times New Roman"/>
              </a:rPr>
              <a:t>детей </a:t>
            </a:r>
            <a:r>
              <a:rPr sz="1600" spc="-10" dirty="0">
                <a:latin typeface="Times New Roman"/>
                <a:cs typeface="Times New Roman"/>
              </a:rPr>
              <a:t>ориентироваться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в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разнообразии </a:t>
            </a:r>
            <a:r>
              <a:rPr sz="1600" spc="-10" dirty="0">
                <a:latin typeface="Times New Roman"/>
                <a:cs typeface="Times New Roman"/>
              </a:rPr>
              <a:t>предметов</a:t>
            </a:r>
            <a:r>
              <a:rPr sz="1600" spc="1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и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600" spc="-10" dirty="0">
                <a:latin typeface="Times New Roman"/>
                <a:cs typeface="Times New Roman"/>
              </a:rPr>
              <a:t>явлений: </a:t>
            </a:r>
            <a:r>
              <a:rPr sz="1600" spc="-30" dirty="0">
                <a:latin typeface="Times New Roman"/>
                <a:cs typeface="Times New Roman"/>
              </a:rPr>
              <a:t>свет, </a:t>
            </a:r>
            <a:r>
              <a:rPr sz="1600" spc="-15" dirty="0">
                <a:latin typeface="Times New Roman"/>
                <a:cs typeface="Times New Roman"/>
              </a:rPr>
              <a:t>вода, </a:t>
            </a:r>
            <a:r>
              <a:rPr sz="1600" spc="-10" dirty="0">
                <a:latin typeface="Times New Roman"/>
                <a:cs typeface="Times New Roman"/>
              </a:rPr>
              <a:t>воздух,</a:t>
            </a:r>
            <a:r>
              <a:rPr sz="1600" spc="5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цвет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41884" y="3952859"/>
            <a:ext cx="3168878" cy="240495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1884" y="3952859"/>
            <a:ext cx="3169285" cy="2405380"/>
          </a:xfrm>
          <a:custGeom>
            <a:avLst/>
            <a:gdLst/>
            <a:ahLst/>
            <a:cxnLst/>
            <a:rect l="l" t="t" r="r" b="b"/>
            <a:pathLst>
              <a:path w="3169285" h="2405379">
                <a:moveTo>
                  <a:pt x="226644" y="291988"/>
                </a:moveTo>
                <a:lnTo>
                  <a:pt x="256065" y="262545"/>
                </a:lnTo>
                <a:lnTo>
                  <a:pt x="285487" y="234888"/>
                </a:lnTo>
                <a:lnTo>
                  <a:pt x="314909" y="208978"/>
                </a:lnTo>
                <a:lnTo>
                  <a:pt x="373752" y="162257"/>
                </a:lnTo>
                <a:lnTo>
                  <a:pt x="432596" y="122091"/>
                </a:lnTo>
                <a:lnTo>
                  <a:pt x="491440" y="88189"/>
                </a:lnTo>
                <a:lnTo>
                  <a:pt x="550284" y="60259"/>
                </a:lnTo>
                <a:lnTo>
                  <a:pt x="609129" y="38010"/>
                </a:lnTo>
                <a:lnTo>
                  <a:pt x="667974" y="21151"/>
                </a:lnTo>
                <a:lnTo>
                  <a:pt x="726818" y="9391"/>
                </a:lnTo>
                <a:lnTo>
                  <a:pt x="785663" y="2437"/>
                </a:lnTo>
                <a:lnTo>
                  <a:pt x="844508" y="0"/>
                </a:lnTo>
                <a:lnTo>
                  <a:pt x="873931" y="383"/>
                </a:lnTo>
                <a:lnTo>
                  <a:pt x="932776" y="4173"/>
                </a:lnTo>
                <a:lnTo>
                  <a:pt x="991621" y="11749"/>
                </a:lnTo>
                <a:lnTo>
                  <a:pt x="1050467" y="22822"/>
                </a:lnTo>
                <a:lnTo>
                  <a:pt x="1109312" y="37100"/>
                </a:lnTo>
                <a:lnTo>
                  <a:pt x="1168158" y="54291"/>
                </a:lnTo>
                <a:lnTo>
                  <a:pt x="1227004" y="74104"/>
                </a:lnTo>
                <a:lnTo>
                  <a:pt x="1285849" y="96247"/>
                </a:lnTo>
                <a:lnTo>
                  <a:pt x="1344695" y="120430"/>
                </a:lnTo>
                <a:lnTo>
                  <a:pt x="1403541" y="146360"/>
                </a:lnTo>
                <a:lnTo>
                  <a:pt x="1462387" y="173748"/>
                </a:lnTo>
                <a:lnTo>
                  <a:pt x="1521233" y="202300"/>
                </a:lnTo>
                <a:lnTo>
                  <a:pt x="1580079" y="231726"/>
                </a:lnTo>
                <a:lnTo>
                  <a:pt x="1638925" y="261735"/>
                </a:lnTo>
                <a:lnTo>
                  <a:pt x="1697770" y="292035"/>
                </a:lnTo>
                <a:lnTo>
                  <a:pt x="1727193" y="307204"/>
                </a:lnTo>
                <a:lnTo>
                  <a:pt x="1786039" y="337394"/>
                </a:lnTo>
                <a:lnTo>
                  <a:pt x="1844885" y="367148"/>
                </a:lnTo>
                <a:lnTo>
                  <a:pt x="1903731" y="396172"/>
                </a:lnTo>
                <a:lnTo>
                  <a:pt x="1962576" y="424178"/>
                </a:lnTo>
                <a:lnTo>
                  <a:pt x="2021422" y="450871"/>
                </a:lnTo>
                <a:lnTo>
                  <a:pt x="2080267" y="475963"/>
                </a:lnTo>
                <a:lnTo>
                  <a:pt x="2139113" y="499160"/>
                </a:lnTo>
                <a:lnTo>
                  <a:pt x="2197958" y="520172"/>
                </a:lnTo>
                <a:lnTo>
                  <a:pt x="2256803" y="538708"/>
                </a:lnTo>
                <a:lnTo>
                  <a:pt x="2315648" y="554475"/>
                </a:lnTo>
                <a:lnTo>
                  <a:pt x="2374493" y="567184"/>
                </a:lnTo>
                <a:lnTo>
                  <a:pt x="2433337" y="576541"/>
                </a:lnTo>
                <a:lnTo>
                  <a:pt x="2492182" y="582257"/>
                </a:lnTo>
                <a:lnTo>
                  <a:pt x="2551026" y="584039"/>
                </a:lnTo>
                <a:lnTo>
                  <a:pt x="2580448" y="583364"/>
                </a:lnTo>
                <a:lnTo>
                  <a:pt x="2639292" y="578700"/>
                </a:lnTo>
                <a:lnTo>
                  <a:pt x="2698136" y="569375"/>
                </a:lnTo>
                <a:lnTo>
                  <a:pt x="2756980" y="555096"/>
                </a:lnTo>
                <a:lnTo>
                  <a:pt x="2815823" y="535573"/>
                </a:lnTo>
                <a:lnTo>
                  <a:pt x="2874666" y="510515"/>
                </a:lnTo>
                <a:lnTo>
                  <a:pt x="2933509" y="479629"/>
                </a:lnTo>
                <a:lnTo>
                  <a:pt x="2992352" y="442624"/>
                </a:lnTo>
                <a:lnTo>
                  <a:pt x="3051194" y="399210"/>
                </a:lnTo>
                <a:lnTo>
                  <a:pt x="3110036" y="349095"/>
                </a:lnTo>
                <a:lnTo>
                  <a:pt x="3139457" y="321434"/>
                </a:lnTo>
                <a:lnTo>
                  <a:pt x="3168878" y="291988"/>
                </a:lnTo>
                <a:lnTo>
                  <a:pt x="2942183" y="2112926"/>
                </a:lnTo>
                <a:lnTo>
                  <a:pt x="2912762" y="2142371"/>
                </a:lnTo>
                <a:lnTo>
                  <a:pt x="2883341" y="2170030"/>
                </a:lnTo>
                <a:lnTo>
                  <a:pt x="2853921" y="2195942"/>
                </a:lnTo>
                <a:lnTo>
                  <a:pt x="2795079" y="2242667"/>
                </a:lnTo>
                <a:lnTo>
                  <a:pt x="2736237" y="2282837"/>
                </a:lnTo>
                <a:lnTo>
                  <a:pt x="2677395" y="2316742"/>
                </a:lnTo>
                <a:lnTo>
                  <a:pt x="2618552" y="2344676"/>
                </a:lnTo>
                <a:lnTo>
                  <a:pt x="2559710" y="2366928"/>
                </a:lnTo>
                <a:lnTo>
                  <a:pt x="2500868" y="2383790"/>
                </a:lnTo>
                <a:lnTo>
                  <a:pt x="2442025" y="2395554"/>
                </a:lnTo>
                <a:lnTo>
                  <a:pt x="2383182" y="2402511"/>
                </a:lnTo>
                <a:lnTo>
                  <a:pt x="2324340" y="2404952"/>
                </a:lnTo>
                <a:lnTo>
                  <a:pt x="2294918" y="2404570"/>
                </a:lnTo>
                <a:lnTo>
                  <a:pt x="2236075" y="2400783"/>
                </a:lnTo>
                <a:lnTo>
                  <a:pt x="2177232" y="2393209"/>
                </a:lnTo>
                <a:lnTo>
                  <a:pt x="2118389" y="2382139"/>
                </a:lnTo>
                <a:lnTo>
                  <a:pt x="2059546" y="2367864"/>
                </a:lnTo>
                <a:lnTo>
                  <a:pt x="2000703" y="2350676"/>
                </a:lnTo>
                <a:lnTo>
                  <a:pt x="1941860" y="2330865"/>
                </a:lnTo>
                <a:lnTo>
                  <a:pt x="1883016" y="2308724"/>
                </a:lnTo>
                <a:lnTo>
                  <a:pt x="1824173" y="2284543"/>
                </a:lnTo>
                <a:lnTo>
                  <a:pt x="1765329" y="2258614"/>
                </a:lnTo>
                <a:lnTo>
                  <a:pt x="1706486" y="2231229"/>
                </a:lnTo>
                <a:lnTo>
                  <a:pt x="1647642" y="2202678"/>
                </a:lnTo>
                <a:lnTo>
                  <a:pt x="1588798" y="2173253"/>
                </a:lnTo>
                <a:lnTo>
                  <a:pt x="1529954" y="2143245"/>
                </a:lnTo>
                <a:lnTo>
                  <a:pt x="1471110" y="2112946"/>
                </a:lnTo>
                <a:lnTo>
                  <a:pt x="1441688" y="2097778"/>
                </a:lnTo>
                <a:lnTo>
                  <a:pt x="1412266" y="2082646"/>
                </a:lnTo>
                <a:lnTo>
                  <a:pt x="1353422" y="2052638"/>
                </a:lnTo>
                <a:lnTo>
                  <a:pt x="1294578" y="2023213"/>
                </a:lnTo>
                <a:lnTo>
                  <a:pt x="1235734" y="1994661"/>
                </a:lnTo>
                <a:lnTo>
                  <a:pt x="1176890" y="1967275"/>
                </a:lnTo>
                <a:lnTo>
                  <a:pt x="1118046" y="1941346"/>
                </a:lnTo>
                <a:lnTo>
                  <a:pt x="1059202" y="1917164"/>
                </a:lnTo>
                <a:lnTo>
                  <a:pt x="1000357" y="1895022"/>
                </a:lnTo>
                <a:lnTo>
                  <a:pt x="941513" y="1875211"/>
                </a:lnTo>
                <a:lnTo>
                  <a:pt x="882668" y="1858021"/>
                </a:lnTo>
                <a:lnTo>
                  <a:pt x="823824" y="1843745"/>
                </a:lnTo>
                <a:lnTo>
                  <a:pt x="764980" y="1832673"/>
                </a:lnTo>
                <a:lnTo>
                  <a:pt x="706135" y="1825098"/>
                </a:lnTo>
                <a:lnTo>
                  <a:pt x="647291" y="1821309"/>
                </a:lnTo>
                <a:lnTo>
                  <a:pt x="617868" y="1820927"/>
                </a:lnTo>
                <a:lnTo>
                  <a:pt x="588446" y="1821600"/>
                </a:lnTo>
                <a:lnTo>
                  <a:pt x="529601" y="1826260"/>
                </a:lnTo>
                <a:lnTo>
                  <a:pt x="470757" y="1835582"/>
                </a:lnTo>
                <a:lnTo>
                  <a:pt x="411912" y="1849857"/>
                </a:lnTo>
                <a:lnTo>
                  <a:pt x="353068" y="1869375"/>
                </a:lnTo>
                <a:lnTo>
                  <a:pt x="294223" y="1894429"/>
                </a:lnTo>
                <a:lnTo>
                  <a:pt x="235378" y="1925310"/>
                </a:lnTo>
                <a:lnTo>
                  <a:pt x="176534" y="1962309"/>
                </a:lnTo>
                <a:lnTo>
                  <a:pt x="117689" y="2005717"/>
                </a:lnTo>
                <a:lnTo>
                  <a:pt x="58844" y="2055826"/>
                </a:lnTo>
                <a:lnTo>
                  <a:pt x="29422" y="2083484"/>
                </a:lnTo>
                <a:lnTo>
                  <a:pt x="0" y="2112926"/>
                </a:lnTo>
                <a:lnTo>
                  <a:pt x="226644" y="291988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542036" y="4527930"/>
            <a:ext cx="236728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24180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Развивать </a:t>
            </a:r>
            <a:r>
              <a:rPr sz="1600" spc="-10" dirty="0">
                <a:latin typeface="Times New Roman"/>
                <a:cs typeface="Times New Roman"/>
              </a:rPr>
              <a:t>умение</a:t>
            </a:r>
            <a:endParaRPr sz="160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самостоятельно</a:t>
            </a:r>
            <a:r>
              <a:rPr sz="1600" spc="-3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выполнять  </a:t>
            </a:r>
            <a:r>
              <a:rPr sz="1600" spc="-5" dirty="0">
                <a:latin typeface="Times New Roman"/>
                <a:cs typeface="Times New Roman"/>
              </a:rPr>
              <a:t>действия в </a:t>
            </a:r>
            <a:r>
              <a:rPr sz="1600" spc="-10" dirty="0">
                <a:latin typeface="Times New Roman"/>
                <a:cs typeface="Times New Roman"/>
              </a:rPr>
              <a:t>определѐнном  порядке </a:t>
            </a:r>
            <a:r>
              <a:rPr sz="1600" spc="-20" dirty="0">
                <a:latin typeface="Times New Roman"/>
                <a:cs typeface="Times New Roman"/>
              </a:rPr>
              <a:t>под руководством  </a:t>
            </a:r>
            <a:r>
              <a:rPr sz="1600" spc="-5" dirty="0">
                <a:latin typeface="Times New Roman"/>
                <a:cs typeface="Times New Roman"/>
              </a:rPr>
              <a:t>воспитателя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3793" y="673354"/>
            <a:ext cx="1870710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Times New Roman"/>
                <a:cs typeface="Times New Roman"/>
              </a:rPr>
              <a:t>Учить </a:t>
            </a:r>
            <a:r>
              <a:rPr sz="1600" spc="-5" dirty="0">
                <a:latin typeface="Times New Roman"/>
                <a:cs typeface="Times New Roman"/>
              </a:rPr>
              <a:t>определять  </a:t>
            </a:r>
            <a:r>
              <a:rPr sz="1600" spc="-15" dirty="0">
                <a:latin typeface="Times New Roman"/>
                <a:cs typeface="Times New Roman"/>
              </a:rPr>
              <a:t>материал </a:t>
            </a:r>
            <a:r>
              <a:rPr sz="1600" spc="-5" dirty="0">
                <a:latin typeface="Times New Roman"/>
                <a:cs typeface="Times New Roman"/>
              </a:rPr>
              <a:t>из </a:t>
            </a:r>
            <a:r>
              <a:rPr sz="1600" spc="-25" dirty="0">
                <a:latin typeface="Times New Roman"/>
                <a:cs typeface="Times New Roman"/>
              </a:rPr>
              <a:t>которого  </a:t>
            </a:r>
            <a:r>
              <a:rPr sz="1600" spc="-5" dirty="0">
                <a:latin typeface="Times New Roman"/>
                <a:cs typeface="Times New Roman"/>
              </a:rPr>
              <a:t>сделаны </a:t>
            </a:r>
            <a:r>
              <a:rPr sz="1600" spc="-10" dirty="0">
                <a:latin typeface="Times New Roman"/>
                <a:cs typeface="Times New Roman"/>
              </a:rPr>
              <a:t>предметы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2727451" y="2153411"/>
            <a:ext cx="765175" cy="640715"/>
          </a:xfrm>
          <a:custGeom>
            <a:avLst/>
            <a:gdLst/>
            <a:ahLst/>
            <a:cxnLst/>
            <a:rect l="l" t="t" r="r" b="b"/>
            <a:pathLst>
              <a:path w="765175" h="640714">
                <a:moveTo>
                  <a:pt x="200592" y="115930"/>
                </a:moveTo>
                <a:lnTo>
                  <a:pt x="152103" y="174751"/>
                </a:lnTo>
                <a:lnTo>
                  <a:pt x="716661" y="640207"/>
                </a:lnTo>
                <a:lnTo>
                  <a:pt x="765175" y="581405"/>
                </a:lnTo>
                <a:lnTo>
                  <a:pt x="200592" y="115930"/>
                </a:lnTo>
                <a:close/>
              </a:path>
              <a:path w="765175" h="640714">
                <a:moveTo>
                  <a:pt x="0" y="0"/>
                </a:moveTo>
                <a:lnTo>
                  <a:pt x="103631" y="233552"/>
                </a:lnTo>
                <a:lnTo>
                  <a:pt x="152103" y="174751"/>
                </a:lnTo>
                <a:lnTo>
                  <a:pt x="122681" y="150495"/>
                </a:lnTo>
                <a:lnTo>
                  <a:pt x="171196" y="91693"/>
                </a:lnTo>
                <a:lnTo>
                  <a:pt x="220571" y="91693"/>
                </a:lnTo>
                <a:lnTo>
                  <a:pt x="249047" y="57150"/>
                </a:lnTo>
                <a:lnTo>
                  <a:pt x="0" y="0"/>
                </a:lnTo>
                <a:close/>
              </a:path>
              <a:path w="765175" h="640714">
                <a:moveTo>
                  <a:pt x="171196" y="91693"/>
                </a:moveTo>
                <a:lnTo>
                  <a:pt x="122681" y="150495"/>
                </a:lnTo>
                <a:lnTo>
                  <a:pt x="152103" y="174751"/>
                </a:lnTo>
                <a:lnTo>
                  <a:pt x="200592" y="115930"/>
                </a:lnTo>
                <a:lnTo>
                  <a:pt x="171196" y="91693"/>
                </a:lnTo>
                <a:close/>
              </a:path>
              <a:path w="765175" h="640714">
                <a:moveTo>
                  <a:pt x="220571" y="91693"/>
                </a:moveTo>
                <a:lnTo>
                  <a:pt x="171196" y="91693"/>
                </a:lnTo>
                <a:lnTo>
                  <a:pt x="200592" y="115930"/>
                </a:lnTo>
                <a:lnTo>
                  <a:pt x="220571" y="91693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159889" y="3593972"/>
            <a:ext cx="1318895" cy="446405"/>
          </a:xfrm>
          <a:custGeom>
            <a:avLst/>
            <a:gdLst/>
            <a:ahLst/>
            <a:cxnLst/>
            <a:rect l="l" t="t" r="r" b="b"/>
            <a:pathLst>
              <a:path w="1318895" h="446404">
                <a:moveTo>
                  <a:pt x="190119" y="225678"/>
                </a:moveTo>
                <a:lnTo>
                  <a:pt x="0" y="396494"/>
                </a:lnTo>
                <a:lnTo>
                  <a:pt x="250698" y="446024"/>
                </a:lnTo>
                <a:lnTo>
                  <a:pt x="233274" y="382650"/>
                </a:lnTo>
                <a:lnTo>
                  <a:pt x="193802" y="382650"/>
                </a:lnTo>
                <a:lnTo>
                  <a:pt x="173609" y="309244"/>
                </a:lnTo>
                <a:lnTo>
                  <a:pt x="210318" y="299152"/>
                </a:lnTo>
                <a:lnTo>
                  <a:pt x="190119" y="225678"/>
                </a:lnTo>
                <a:close/>
              </a:path>
              <a:path w="1318895" h="446404">
                <a:moveTo>
                  <a:pt x="210318" y="299152"/>
                </a:moveTo>
                <a:lnTo>
                  <a:pt x="173609" y="309244"/>
                </a:lnTo>
                <a:lnTo>
                  <a:pt x="193802" y="382650"/>
                </a:lnTo>
                <a:lnTo>
                  <a:pt x="230502" y="372565"/>
                </a:lnTo>
                <a:lnTo>
                  <a:pt x="210318" y="299152"/>
                </a:lnTo>
                <a:close/>
              </a:path>
              <a:path w="1318895" h="446404">
                <a:moveTo>
                  <a:pt x="230502" y="372565"/>
                </a:moveTo>
                <a:lnTo>
                  <a:pt x="193802" y="382650"/>
                </a:lnTo>
                <a:lnTo>
                  <a:pt x="233274" y="382650"/>
                </a:lnTo>
                <a:lnTo>
                  <a:pt x="230502" y="372565"/>
                </a:lnTo>
                <a:close/>
              </a:path>
              <a:path w="1318895" h="446404">
                <a:moveTo>
                  <a:pt x="1298448" y="0"/>
                </a:moveTo>
                <a:lnTo>
                  <a:pt x="210318" y="299152"/>
                </a:lnTo>
                <a:lnTo>
                  <a:pt x="230502" y="372565"/>
                </a:lnTo>
                <a:lnTo>
                  <a:pt x="1318640" y="73532"/>
                </a:lnTo>
                <a:lnTo>
                  <a:pt x="1298448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34584" y="1671192"/>
            <a:ext cx="333375" cy="587375"/>
          </a:xfrm>
          <a:custGeom>
            <a:avLst/>
            <a:gdLst/>
            <a:ahLst/>
            <a:cxnLst/>
            <a:rect l="l" t="t" r="r" b="b"/>
            <a:pathLst>
              <a:path w="333375" h="587375">
                <a:moveTo>
                  <a:pt x="140216" y="184568"/>
                </a:moveTo>
                <a:lnTo>
                  <a:pt x="72744" y="220062"/>
                </a:lnTo>
                <a:lnTo>
                  <a:pt x="265811" y="587121"/>
                </a:lnTo>
                <a:lnTo>
                  <a:pt x="333248" y="551561"/>
                </a:lnTo>
                <a:lnTo>
                  <a:pt x="140216" y="184568"/>
                </a:lnTo>
                <a:close/>
              </a:path>
              <a:path w="333375" h="587375">
                <a:moveTo>
                  <a:pt x="0" y="0"/>
                </a:moveTo>
                <a:lnTo>
                  <a:pt x="5334" y="255524"/>
                </a:lnTo>
                <a:lnTo>
                  <a:pt x="72744" y="220062"/>
                </a:lnTo>
                <a:lnTo>
                  <a:pt x="54990" y="186309"/>
                </a:lnTo>
                <a:lnTo>
                  <a:pt x="122427" y="150749"/>
                </a:lnTo>
                <a:lnTo>
                  <a:pt x="204506" y="150749"/>
                </a:lnTo>
                <a:lnTo>
                  <a:pt x="207644" y="149098"/>
                </a:lnTo>
                <a:lnTo>
                  <a:pt x="0" y="0"/>
                </a:lnTo>
                <a:close/>
              </a:path>
              <a:path w="333375" h="587375">
                <a:moveTo>
                  <a:pt x="122427" y="150749"/>
                </a:moveTo>
                <a:lnTo>
                  <a:pt x="54990" y="186309"/>
                </a:lnTo>
                <a:lnTo>
                  <a:pt x="72744" y="220062"/>
                </a:lnTo>
                <a:lnTo>
                  <a:pt x="140216" y="184568"/>
                </a:lnTo>
                <a:lnTo>
                  <a:pt x="122427" y="150749"/>
                </a:lnTo>
                <a:close/>
              </a:path>
              <a:path w="333375" h="587375">
                <a:moveTo>
                  <a:pt x="204506" y="150749"/>
                </a:moveTo>
                <a:lnTo>
                  <a:pt x="122427" y="150749"/>
                </a:lnTo>
                <a:lnTo>
                  <a:pt x="140216" y="184568"/>
                </a:lnTo>
                <a:lnTo>
                  <a:pt x="204506" y="150749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7151878" y="1324355"/>
            <a:ext cx="1307465" cy="899160"/>
          </a:xfrm>
          <a:custGeom>
            <a:avLst/>
            <a:gdLst/>
            <a:ahLst/>
            <a:cxnLst/>
            <a:rect l="l" t="t" r="r" b="b"/>
            <a:pathLst>
              <a:path w="1307465" h="899160">
                <a:moveTo>
                  <a:pt x="1096178" y="96244"/>
                </a:moveTo>
                <a:lnTo>
                  <a:pt x="0" y="836041"/>
                </a:lnTo>
                <a:lnTo>
                  <a:pt x="42545" y="899160"/>
                </a:lnTo>
                <a:lnTo>
                  <a:pt x="1138800" y="159394"/>
                </a:lnTo>
                <a:lnTo>
                  <a:pt x="1096178" y="96244"/>
                </a:lnTo>
                <a:close/>
              </a:path>
              <a:path w="1307465" h="899160">
                <a:moveTo>
                  <a:pt x="1264726" y="74930"/>
                </a:moveTo>
                <a:lnTo>
                  <a:pt x="1127760" y="74930"/>
                </a:lnTo>
                <a:lnTo>
                  <a:pt x="1170431" y="138049"/>
                </a:lnTo>
                <a:lnTo>
                  <a:pt x="1138800" y="159394"/>
                </a:lnTo>
                <a:lnTo>
                  <a:pt x="1181480" y="222631"/>
                </a:lnTo>
                <a:lnTo>
                  <a:pt x="1264726" y="74930"/>
                </a:lnTo>
                <a:close/>
              </a:path>
              <a:path w="1307465" h="899160">
                <a:moveTo>
                  <a:pt x="1127760" y="74930"/>
                </a:moveTo>
                <a:lnTo>
                  <a:pt x="1096178" y="96244"/>
                </a:lnTo>
                <a:lnTo>
                  <a:pt x="1138800" y="159394"/>
                </a:lnTo>
                <a:lnTo>
                  <a:pt x="1170431" y="138049"/>
                </a:lnTo>
                <a:lnTo>
                  <a:pt x="1127760" y="74930"/>
                </a:lnTo>
                <a:close/>
              </a:path>
              <a:path w="1307465" h="899160">
                <a:moveTo>
                  <a:pt x="1306956" y="0"/>
                </a:moveTo>
                <a:lnTo>
                  <a:pt x="1053592" y="33147"/>
                </a:lnTo>
                <a:lnTo>
                  <a:pt x="1096178" y="96244"/>
                </a:lnTo>
                <a:lnTo>
                  <a:pt x="1127760" y="74930"/>
                </a:lnTo>
                <a:lnTo>
                  <a:pt x="1264726" y="74930"/>
                </a:lnTo>
                <a:lnTo>
                  <a:pt x="1306956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965058" y="3075685"/>
            <a:ext cx="820419" cy="228600"/>
          </a:xfrm>
          <a:custGeom>
            <a:avLst/>
            <a:gdLst/>
            <a:ahLst/>
            <a:cxnLst/>
            <a:rect l="l" t="t" r="r" b="b"/>
            <a:pathLst>
              <a:path w="820420" h="228600">
                <a:moveTo>
                  <a:pt x="597026" y="0"/>
                </a:moveTo>
                <a:lnTo>
                  <a:pt x="593597" y="76125"/>
                </a:lnTo>
                <a:lnTo>
                  <a:pt x="631698" y="77850"/>
                </a:lnTo>
                <a:lnTo>
                  <a:pt x="628269" y="154050"/>
                </a:lnTo>
                <a:lnTo>
                  <a:pt x="590086" y="154050"/>
                </a:lnTo>
                <a:lnTo>
                  <a:pt x="586740" y="228346"/>
                </a:lnTo>
                <a:lnTo>
                  <a:pt x="753971" y="154050"/>
                </a:lnTo>
                <a:lnTo>
                  <a:pt x="628269" y="154050"/>
                </a:lnTo>
                <a:lnTo>
                  <a:pt x="590164" y="152325"/>
                </a:lnTo>
                <a:lnTo>
                  <a:pt x="757855" y="152325"/>
                </a:lnTo>
                <a:lnTo>
                  <a:pt x="820293" y="124587"/>
                </a:lnTo>
                <a:lnTo>
                  <a:pt x="597026" y="0"/>
                </a:lnTo>
                <a:close/>
              </a:path>
              <a:path w="820420" h="228600">
                <a:moveTo>
                  <a:pt x="593597" y="76125"/>
                </a:moveTo>
                <a:lnTo>
                  <a:pt x="590164" y="152325"/>
                </a:lnTo>
                <a:lnTo>
                  <a:pt x="628269" y="154050"/>
                </a:lnTo>
                <a:lnTo>
                  <a:pt x="631698" y="77850"/>
                </a:lnTo>
                <a:lnTo>
                  <a:pt x="593597" y="76125"/>
                </a:lnTo>
                <a:close/>
              </a:path>
              <a:path w="820420" h="228600">
                <a:moveTo>
                  <a:pt x="3556" y="49402"/>
                </a:moveTo>
                <a:lnTo>
                  <a:pt x="0" y="125602"/>
                </a:lnTo>
                <a:lnTo>
                  <a:pt x="590164" y="152325"/>
                </a:lnTo>
                <a:lnTo>
                  <a:pt x="593597" y="76125"/>
                </a:lnTo>
                <a:lnTo>
                  <a:pt x="3556" y="49402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439279" y="4377944"/>
            <a:ext cx="937260" cy="1151255"/>
          </a:xfrm>
          <a:custGeom>
            <a:avLst/>
            <a:gdLst/>
            <a:ahLst/>
            <a:cxnLst/>
            <a:rect l="l" t="t" r="r" b="b"/>
            <a:pathLst>
              <a:path w="937259" h="1151254">
                <a:moveTo>
                  <a:pt x="763812" y="996913"/>
                </a:moveTo>
                <a:lnTo>
                  <a:pt x="704469" y="1044701"/>
                </a:lnTo>
                <a:lnTo>
                  <a:pt x="936751" y="1151127"/>
                </a:lnTo>
                <a:lnTo>
                  <a:pt x="909706" y="1026540"/>
                </a:lnTo>
                <a:lnTo>
                  <a:pt x="787653" y="1026540"/>
                </a:lnTo>
                <a:lnTo>
                  <a:pt x="763812" y="996913"/>
                </a:lnTo>
                <a:close/>
              </a:path>
              <a:path w="937259" h="1151254">
                <a:moveTo>
                  <a:pt x="823192" y="949096"/>
                </a:moveTo>
                <a:lnTo>
                  <a:pt x="763812" y="996913"/>
                </a:lnTo>
                <a:lnTo>
                  <a:pt x="787653" y="1026540"/>
                </a:lnTo>
                <a:lnTo>
                  <a:pt x="847090" y="978788"/>
                </a:lnTo>
                <a:lnTo>
                  <a:pt x="823192" y="949096"/>
                </a:lnTo>
                <a:close/>
              </a:path>
              <a:path w="937259" h="1151254">
                <a:moveTo>
                  <a:pt x="882523" y="901318"/>
                </a:moveTo>
                <a:lnTo>
                  <a:pt x="823192" y="949096"/>
                </a:lnTo>
                <a:lnTo>
                  <a:pt x="847090" y="978788"/>
                </a:lnTo>
                <a:lnTo>
                  <a:pt x="787653" y="1026540"/>
                </a:lnTo>
                <a:lnTo>
                  <a:pt x="909706" y="1026540"/>
                </a:lnTo>
                <a:lnTo>
                  <a:pt x="882523" y="901318"/>
                </a:lnTo>
                <a:close/>
              </a:path>
              <a:path w="937259" h="1151254">
                <a:moveTo>
                  <a:pt x="59309" y="0"/>
                </a:moveTo>
                <a:lnTo>
                  <a:pt x="0" y="47751"/>
                </a:lnTo>
                <a:lnTo>
                  <a:pt x="763812" y="996913"/>
                </a:lnTo>
                <a:lnTo>
                  <a:pt x="823192" y="949096"/>
                </a:lnTo>
                <a:lnTo>
                  <a:pt x="59309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7185"/>
            <a:ext cx="12192000" cy="68308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845433" y="2526029"/>
            <a:ext cx="4256786" cy="1860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845433" y="2526029"/>
            <a:ext cx="4257040" cy="1860550"/>
          </a:xfrm>
          <a:custGeom>
            <a:avLst/>
            <a:gdLst/>
            <a:ahLst/>
            <a:cxnLst/>
            <a:rect l="l" t="t" r="r" b="b"/>
            <a:pathLst>
              <a:path w="4257040" h="1860550">
                <a:moveTo>
                  <a:pt x="0" y="310007"/>
                </a:moveTo>
                <a:lnTo>
                  <a:pt x="3361" y="264200"/>
                </a:lnTo>
                <a:lnTo>
                  <a:pt x="13127" y="220478"/>
                </a:lnTo>
                <a:lnTo>
                  <a:pt x="28818" y="179322"/>
                </a:lnTo>
                <a:lnTo>
                  <a:pt x="49954" y="141212"/>
                </a:lnTo>
                <a:lnTo>
                  <a:pt x="76056" y="106626"/>
                </a:lnTo>
                <a:lnTo>
                  <a:pt x="106646" y="76044"/>
                </a:lnTo>
                <a:lnTo>
                  <a:pt x="141244" y="49948"/>
                </a:lnTo>
                <a:lnTo>
                  <a:pt x="179371" y="28815"/>
                </a:lnTo>
                <a:lnTo>
                  <a:pt x="220548" y="13126"/>
                </a:lnTo>
                <a:lnTo>
                  <a:pt x="264295" y="3361"/>
                </a:lnTo>
                <a:lnTo>
                  <a:pt x="310133" y="0"/>
                </a:lnTo>
                <a:lnTo>
                  <a:pt x="3946651" y="0"/>
                </a:lnTo>
                <a:lnTo>
                  <a:pt x="3992461" y="3361"/>
                </a:lnTo>
                <a:lnTo>
                  <a:pt x="4036191" y="13126"/>
                </a:lnTo>
                <a:lnTo>
                  <a:pt x="4077359" y="28815"/>
                </a:lnTo>
                <a:lnTo>
                  <a:pt x="4115485" y="49948"/>
                </a:lnTo>
                <a:lnTo>
                  <a:pt x="4150087" y="76044"/>
                </a:lnTo>
                <a:lnTo>
                  <a:pt x="4180686" y="106626"/>
                </a:lnTo>
                <a:lnTo>
                  <a:pt x="4206799" y="141212"/>
                </a:lnTo>
                <a:lnTo>
                  <a:pt x="4227947" y="179322"/>
                </a:lnTo>
                <a:lnTo>
                  <a:pt x="4243648" y="220478"/>
                </a:lnTo>
                <a:lnTo>
                  <a:pt x="4253421" y="264200"/>
                </a:lnTo>
                <a:lnTo>
                  <a:pt x="4256786" y="310007"/>
                </a:lnTo>
                <a:lnTo>
                  <a:pt x="4256786" y="1550289"/>
                </a:lnTo>
                <a:lnTo>
                  <a:pt x="4253421" y="1596095"/>
                </a:lnTo>
                <a:lnTo>
                  <a:pt x="4243648" y="1639817"/>
                </a:lnTo>
                <a:lnTo>
                  <a:pt x="4227947" y="1680973"/>
                </a:lnTo>
                <a:lnTo>
                  <a:pt x="4206799" y="1719083"/>
                </a:lnTo>
                <a:lnTo>
                  <a:pt x="4180686" y="1753669"/>
                </a:lnTo>
                <a:lnTo>
                  <a:pt x="4150087" y="1784251"/>
                </a:lnTo>
                <a:lnTo>
                  <a:pt x="4115485" y="1810347"/>
                </a:lnTo>
                <a:lnTo>
                  <a:pt x="4077359" y="1831480"/>
                </a:lnTo>
                <a:lnTo>
                  <a:pt x="4036191" y="1847169"/>
                </a:lnTo>
                <a:lnTo>
                  <a:pt x="3992461" y="1856934"/>
                </a:lnTo>
                <a:lnTo>
                  <a:pt x="3946651" y="1860296"/>
                </a:lnTo>
                <a:lnTo>
                  <a:pt x="310133" y="1860296"/>
                </a:lnTo>
                <a:lnTo>
                  <a:pt x="264295" y="1856934"/>
                </a:lnTo>
                <a:lnTo>
                  <a:pt x="220548" y="1847169"/>
                </a:lnTo>
                <a:lnTo>
                  <a:pt x="179371" y="1831480"/>
                </a:lnTo>
                <a:lnTo>
                  <a:pt x="141244" y="1810347"/>
                </a:lnTo>
                <a:lnTo>
                  <a:pt x="106646" y="1784251"/>
                </a:lnTo>
                <a:lnTo>
                  <a:pt x="76056" y="1753669"/>
                </a:lnTo>
                <a:lnTo>
                  <a:pt x="49954" y="1719083"/>
                </a:lnTo>
                <a:lnTo>
                  <a:pt x="28818" y="1680973"/>
                </a:lnTo>
                <a:lnTo>
                  <a:pt x="13127" y="1639817"/>
                </a:lnTo>
                <a:lnTo>
                  <a:pt x="3361" y="1596095"/>
                </a:lnTo>
                <a:lnTo>
                  <a:pt x="0" y="1550289"/>
                </a:lnTo>
                <a:lnTo>
                  <a:pt x="0" y="310007"/>
                </a:lnTo>
                <a:close/>
              </a:path>
            </a:pathLst>
          </a:custGeom>
          <a:ln w="635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62401" y="2630880"/>
            <a:ext cx="3976116" cy="15029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ru-RU" sz="2400" spc="-20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spc="-20" smtClean="0">
                <a:solidFill>
                  <a:srgbClr val="FF0000"/>
                </a:solidFill>
                <a:latin typeface="Times New Roman"/>
                <a:cs typeface="Times New Roman"/>
              </a:rPr>
              <a:t>Задачи</a:t>
            </a:r>
            <a:r>
              <a:rPr sz="2400" spc="-4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spc="-5" smtClean="0">
                <a:solidFill>
                  <a:srgbClr val="FF0000"/>
                </a:solidFill>
                <a:latin typeface="Times New Roman"/>
                <a:cs typeface="Times New Roman"/>
              </a:rPr>
              <a:t>экспериментальн</a:t>
            </a:r>
            <a:r>
              <a:rPr lang="ru-RU" sz="2400" spc="-5" dirty="0" smtClean="0">
                <a:solidFill>
                  <a:srgbClr val="FF0000"/>
                </a:solidFill>
                <a:latin typeface="Times New Roman"/>
                <a:cs typeface="Times New Roman"/>
              </a:rPr>
              <a:t>ой</a:t>
            </a:r>
            <a:endParaRPr sz="2400">
              <a:latin typeface="Times New Roman"/>
              <a:cs typeface="Times New Roman"/>
            </a:endParaRPr>
          </a:p>
          <a:p>
            <a:pPr marL="273050" marR="266700" algn="ctr">
              <a:lnSpc>
                <a:spcPct val="100000"/>
              </a:lnSpc>
            </a:pP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деятельности</a:t>
            </a:r>
            <a:r>
              <a:rPr sz="2400" spc="-2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/>
                <a:cs typeface="Times New Roman"/>
              </a:rPr>
              <a:t>старших  </a:t>
            </a:r>
            <a:r>
              <a:rPr sz="2400" spc="-30" dirty="0">
                <a:solidFill>
                  <a:srgbClr val="FF0000"/>
                </a:solidFill>
                <a:latin typeface="Times New Roman"/>
                <a:cs typeface="Times New Roman"/>
              </a:rPr>
              <a:t>дошкольников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604636" y="4598390"/>
            <a:ext cx="1828799" cy="19842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31076" y="150132"/>
            <a:ext cx="2349004" cy="17020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1076" y="150132"/>
            <a:ext cx="2349500" cy="1702435"/>
          </a:xfrm>
          <a:custGeom>
            <a:avLst/>
            <a:gdLst/>
            <a:ahLst/>
            <a:cxnLst/>
            <a:rect l="l" t="t" r="r" b="b"/>
            <a:pathLst>
              <a:path w="2349500" h="1702435">
                <a:moveTo>
                  <a:pt x="0" y="206610"/>
                </a:moveTo>
                <a:lnTo>
                  <a:pt x="31743" y="178748"/>
                </a:lnTo>
                <a:lnTo>
                  <a:pt x="63488" y="153176"/>
                </a:lnTo>
                <a:lnTo>
                  <a:pt x="95232" y="129831"/>
                </a:lnTo>
                <a:lnTo>
                  <a:pt x="126976" y="108648"/>
                </a:lnTo>
                <a:lnTo>
                  <a:pt x="190464" y="72517"/>
                </a:lnTo>
                <a:lnTo>
                  <a:pt x="253952" y="44273"/>
                </a:lnTo>
                <a:lnTo>
                  <a:pt x="317440" y="23409"/>
                </a:lnTo>
                <a:lnTo>
                  <a:pt x="380928" y="9414"/>
                </a:lnTo>
                <a:lnTo>
                  <a:pt x="444416" y="1781"/>
                </a:lnTo>
                <a:lnTo>
                  <a:pt x="507904" y="0"/>
                </a:lnTo>
                <a:lnTo>
                  <a:pt x="539648" y="1145"/>
                </a:lnTo>
                <a:lnTo>
                  <a:pt x="603136" y="7188"/>
                </a:lnTo>
                <a:lnTo>
                  <a:pt x="666624" y="17811"/>
                </a:lnTo>
                <a:lnTo>
                  <a:pt x="730112" y="32505"/>
                </a:lnTo>
                <a:lnTo>
                  <a:pt x="793600" y="50762"/>
                </a:lnTo>
                <a:lnTo>
                  <a:pt x="857088" y="72071"/>
                </a:lnTo>
                <a:lnTo>
                  <a:pt x="920576" y="95926"/>
                </a:lnTo>
                <a:lnTo>
                  <a:pt x="984063" y="121816"/>
                </a:lnTo>
                <a:lnTo>
                  <a:pt x="1047551" y="149232"/>
                </a:lnTo>
                <a:lnTo>
                  <a:pt x="1111038" y="177667"/>
                </a:lnTo>
                <a:lnTo>
                  <a:pt x="1174526" y="206610"/>
                </a:lnTo>
                <a:lnTo>
                  <a:pt x="1206269" y="221113"/>
                </a:lnTo>
                <a:lnTo>
                  <a:pt x="1238013" y="235553"/>
                </a:lnTo>
                <a:lnTo>
                  <a:pt x="1301500" y="263988"/>
                </a:lnTo>
                <a:lnTo>
                  <a:pt x="1364987" y="291404"/>
                </a:lnTo>
                <a:lnTo>
                  <a:pt x="1428473" y="317294"/>
                </a:lnTo>
                <a:lnTo>
                  <a:pt x="1491960" y="341148"/>
                </a:lnTo>
                <a:lnTo>
                  <a:pt x="1555446" y="362458"/>
                </a:lnTo>
                <a:lnTo>
                  <a:pt x="1618932" y="380715"/>
                </a:lnTo>
                <a:lnTo>
                  <a:pt x="1682418" y="395409"/>
                </a:lnTo>
                <a:lnTo>
                  <a:pt x="1745904" y="406032"/>
                </a:lnTo>
                <a:lnTo>
                  <a:pt x="1809389" y="412075"/>
                </a:lnTo>
                <a:lnTo>
                  <a:pt x="1841132" y="413220"/>
                </a:lnTo>
                <a:lnTo>
                  <a:pt x="1872874" y="413029"/>
                </a:lnTo>
                <a:lnTo>
                  <a:pt x="1936359" y="408386"/>
                </a:lnTo>
                <a:lnTo>
                  <a:pt x="1999844" y="397635"/>
                </a:lnTo>
                <a:lnTo>
                  <a:pt x="2063328" y="380269"/>
                </a:lnTo>
                <a:lnTo>
                  <a:pt x="2126812" y="355779"/>
                </a:lnTo>
                <a:lnTo>
                  <a:pt x="2190296" y="323655"/>
                </a:lnTo>
                <a:lnTo>
                  <a:pt x="2253780" y="283389"/>
                </a:lnTo>
                <a:lnTo>
                  <a:pt x="2285521" y="260044"/>
                </a:lnTo>
                <a:lnTo>
                  <a:pt x="2317263" y="234472"/>
                </a:lnTo>
                <a:lnTo>
                  <a:pt x="2349004" y="206610"/>
                </a:lnTo>
                <a:lnTo>
                  <a:pt x="2349004" y="1495406"/>
                </a:lnTo>
                <a:lnTo>
                  <a:pt x="2317263" y="1523268"/>
                </a:lnTo>
                <a:lnTo>
                  <a:pt x="2285521" y="1548840"/>
                </a:lnTo>
                <a:lnTo>
                  <a:pt x="2253780" y="1572185"/>
                </a:lnTo>
                <a:lnTo>
                  <a:pt x="2222038" y="1593368"/>
                </a:lnTo>
                <a:lnTo>
                  <a:pt x="2158554" y="1629499"/>
                </a:lnTo>
                <a:lnTo>
                  <a:pt x="2095070" y="1657743"/>
                </a:lnTo>
                <a:lnTo>
                  <a:pt x="2031586" y="1678607"/>
                </a:lnTo>
                <a:lnTo>
                  <a:pt x="1968102" y="1692602"/>
                </a:lnTo>
                <a:lnTo>
                  <a:pt x="1904617" y="1700235"/>
                </a:lnTo>
                <a:lnTo>
                  <a:pt x="1841132" y="1702016"/>
                </a:lnTo>
                <a:lnTo>
                  <a:pt x="1809389" y="1700871"/>
                </a:lnTo>
                <a:lnTo>
                  <a:pt x="1745904" y="1694828"/>
                </a:lnTo>
                <a:lnTo>
                  <a:pt x="1682418" y="1684205"/>
                </a:lnTo>
                <a:lnTo>
                  <a:pt x="1618932" y="1669511"/>
                </a:lnTo>
                <a:lnTo>
                  <a:pt x="1555446" y="1651254"/>
                </a:lnTo>
                <a:lnTo>
                  <a:pt x="1491960" y="1629944"/>
                </a:lnTo>
                <a:lnTo>
                  <a:pt x="1428473" y="1606090"/>
                </a:lnTo>
                <a:lnTo>
                  <a:pt x="1364987" y="1580200"/>
                </a:lnTo>
                <a:lnTo>
                  <a:pt x="1301500" y="1552784"/>
                </a:lnTo>
                <a:lnTo>
                  <a:pt x="1238013" y="1524349"/>
                </a:lnTo>
                <a:lnTo>
                  <a:pt x="1174526" y="1495406"/>
                </a:lnTo>
                <a:lnTo>
                  <a:pt x="1142782" y="1480902"/>
                </a:lnTo>
                <a:lnTo>
                  <a:pt x="1079295" y="1452150"/>
                </a:lnTo>
                <a:lnTo>
                  <a:pt x="1015807" y="1424161"/>
                </a:lnTo>
                <a:lnTo>
                  <a:pt x="952320" y="1397444"/>
                </a:lnTo>
                <a:lnTo>
                  <a:pt x="888832" y="1372508"/>
                </a:lnTo>
                <a:lnTo>
                  <a:pt x="825344" y="1349863"/>
                </a:lnTo>
                <a:lnTo>
                  <a:pt x="761856" y="1330016"/>
                </a:lnTo>
                <a:lnTo>
                  <a:pt x="698368" y="1313477"/>
                </a:lnTo>
                <a:lnTo>
                  <a:pt x="634880" y="1300754"/>
                </a:lnTo>
                <a:lnTo>
                  <a:pt x="571392" y="1292358"/>
                </a:lnTo>
                <a:lnTo>
                  <a:pt x="507904" y="1288796"/>
                </a:lnTo>
                <a:lnTo>
                  <a:pt x="476160" y="1288986"/>
                </a:lnTo>
                <a:lnTo>
                  <a:pt x="412672" y="1293630"/>
                </a:lnTo>
                <a:lnTo>
                  <a:pt x="349184" y="1304380"/>
                </a:lnTo>
                <a:lnTo>
                  <a:pt x="285696" y="1321746"/>
                </a:lnTo>
                <a:lnTo>
                  <a:pt x="222208" y="1346237"/>
                </a:lnTo>
                <a:lnTo>
                  <a:pt x="158720" y="1378361"/>
                </a:lnTo>
                <a:lnTo>
                  <a:pt x="95232" y="1418627"/>
                </a:lnTo>
                <a:lnTo>
                  <a:pt x="63488" y="1441972"/>
                </a:lnTo>
                <a:lnTo>
                  <a:pt x="31743" y="1467544"/>
                </a:lnTo>
                <a:lnTo>
                  <a:pt x="0" y="1495406"/>
                </a:lnTo>
                <a:lnTo>
                  <a:pt x="0" y="206610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31698" y="494792"/>
            <a:ext cx="2145665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0706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Times New Roman"/>
                <a:cs typeface="Times New Roman"/>
              </a:rPr>
              <a:t>Расширять</a:t>
            </a:r>
            <a:endParaRPr sz="1600">
              <a:latin typeface="Times New Roman"/>
              <a:cs typeface="Times New Roman"/>
            </a:endParaRPr>
          </a:p>
          <a:p>
            <a:pPr marL="12065" marR="5080" algn="ctr">
              <a:lnSpc>
                <a:spcPct val="100000"/>
              </a:lnSpc>
            </a:pPr>
            <a:r>
              <a:rPr sz="1600" spc="-10" dirty="0">
                <a:latin typeface="Times New Roman"/>
                <a:cs typeface="Times New Roman"/>
              </a:rPr>
              <a:t>представления </a:t>
            </a:r>
            <a:r>
              <a:rPr sz="1600" spc="-5">
                <a:latin typeface="Times New Roman"/>
                <a:cs typeface="Times New Roman"/>
              </a:rPr>
              <a:t>о </a:t>
            </a:r>
            <a:r>
              <a:rPr sz="1600" spc="-25" smtClean="0">
                <a:latin typeface="Times New Roman"/>
                <a:cs typeface="Times New Roman"/>
              </a:rPr>
              <a:t>том</a:t>
            </a:r>
            <a:r>
              <a:rPr lang="ru-RU" sz="1600" spc="-25" dirty="0" smtClean="0">
                <a:latin typeface="Times New Roman"/>
                <a:cs typeface="Times New Roman"/>
              </a:rPr>
              <a:t>,</a:t>
            </a:r>
            <a:r>
              <a:rPr sz="1600" spc="-25" smtClean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как  образуется </a:t>
            </a:r>
            <a:r>
              <a:rPr sz="1600" spc="-5" dirty="0">
                <a:latin typeface="Times New Roman"/>
                <a:cs typeface="Times New Roman"/>
              </a:rPr>
              <a:t>ветер, </a:t>
            </a:r>
            <a:r>
              <a:rPr sz="1600" spc="-30" dirty="0">
                <a:latin typeface="Times New Roman"/>
                <a:cs typeface="Times New Roman"/>
              </a:rPr>
              <a:t>свет,  </a:t>
            </a:r>
            <a:r>
              <a:rPr sz="1600" spc="-10" dirty="0">
                <a:latin typeface="Times New Roman"/>
                <a:cs typeface="Times New Roman"/>
              </a:rPr>
              <a:t>тень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30060" y="2579805"/>
            <a:ext cx="3090024" cy="210504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0060" y="2579805"/>
            <a:ext cx="3090545" cy="2105660"/>
          </a:xfrm>
          <a:custGeom>
            <a:avLst/>
            <a:gdLst/>
            <a:ahLst/>
            <a:cxnLst/>
            <a:rect l="l" t="t" r="r" b="b"/>
            <a:pathLst>
              <a:path w="3090545" h="2105660">
                <a:moveTo>
                  <a:pt x="0" y="255596"/>
                </a:moveTo>
                <a:lnTo>
                  <a:pt x="32873" y="228232"/>
                </a:lnTo>
                <a:lnTo>
                  <a:pt x="65746" y="202634"/>
                </a:lnTo>
                <a:lnTo>
                  <a:pt x="98619" y="178763"/>
                </a:lnTo>
                <a:lnTo>
                  <a:pt x="131492" y="156581"/>
                </a:lnTo>
                <a:lnTo>
                  <a:pt x="164365" y="136049"/>
                </a:lnTo>
                <a:lnTo>
                  <a:pt x="230111" y="99782"/>
                </a:lnTo>
                <a:lnTo>
                  <a:pt x="295857" y="69655"/>
                </a:lnTo>
                <a:lnTo>
                  <a:pt x="361603" y="45362"/>
                </a:lnTo>
                <a:lnTo>
                  <a:pt x="427349" y="26595"/>
                </a:lnTo>
                <a:lnTo>
                  <a:pt x="493095" y="13048"/>
                </a:lnTo>
                <a:lnTo>
                  <a:pt x="558841" y="4413"/>
                </a:lnTo>
                <a:lnTo>
                  <a:pt x="624588" y="383"/>
                </a:lnTo>
                <a:lnTo>
                  <a:pt x="657461" y="0"/>
                </a:lnTo>
                <a:lnTo>
                  <a:pt x="690334" y="652"/>
                </a:lnTo>
                <a:lnTo>
                  <a:pt x="756080" y="4912"/>
                </a:lnTo>
                <a:lnTo>
                  <a:pt x="821826" y="12856"/>
                </a:lnTo>
                <a:lnTo>
                  <a:pt x="887572" y="24178"/>
                </a:lnTo>
                <a:lnTo>
                  <a:pt x="953318" y="38569"/>
                </a:lnTo>
                <a:lnTo>
                  <a:pt x="1019064" y="55724"/>
                </a:lnTo>
                <a:lnTo>
                  <a:pt x="1084810" y="75335"/>
                </a:lnTo>
                <a:lnTo>
                  <a:pt x="1150556" y="97095"/>
                </a:lnTo>
                <a:lnTo>
                  <a:pt x="1216302" y="120698"/>
                </a:lnTo>
                <a:lnTo>
                  <a:pt x="1282048" y="145835"/>
                </a:lnTo>
                <a:lnTo>
                  <a:pt x="1347794" y="172201"/>
                </a:lnTo>
                <a:lnTo>
                  <a:pt x="1413539" y="199487"/>
                </a:lnTo>
                <a:lnTo>
                  <a:pt x="1479285" y="227388"/>
                </a:lnTo>
                <a:lnTo>
                  <a:pt x="1545031" y="255596"/>
                </a:lnTo>
                <a:lnTo>
                  <a:pt x="1577903" y="269719"/>
                </a:lnTo>
                <a:lnTo>
                  <a:pt x="1610776" y="283803"/>
                </a:lnTo>
                <a:lnTo>
                  <a:pt x="1676522" y="311704"/>
                </a:lnTo>
                <a:lnTo>
                  <a:pt x="1742267" y="338991"/>
                </a:lnTo>
                <a:lnTo>
                  <a:pt x="1808013" y="365356"/>
                </a:lnTo>
                <a:lnTo>
                  <a:pt x="1873758" y="390494"/>
                </a:lnTo>
                <a:lnTo>
                  <a:pt x="1939503" y="414096"/>
                </a:lnTo>
                <a:lnTo>
                  <a:pt x="2005248" y="435856"/>
                </a:lnTo>
                <a:lnTo>
                  <a:pt x="2070993" y="455467"/>
                </a:lnTo>
                <a:lnTo>
                  <a:pt x="2136738" y="472622"/>
                </a:lnTo>
                <a:lnTo>
                  <a:pt x="2202483" y="487014"/>
                </a:lnTo>
                <a:lnTo>
                  <a:pt x="2268227" y="498335"/>
                </a:lnTo>
                <a:lnTo>
                  <a:pt x="2333972" y="506279"/>
                </a:lnTo>
                <a:lnTo>
                  <a:pt x="2399716" y="510539"/>
                </a:lnTo>
                <a:lnTo>
                  <a:pt x="2432588" y="511192"/>
                </a:lnTo>
                <a:lnTo>
                  <a:pt x="2465460" y="510808"/>
                </a:lnTo>
                <a:lnTo>
                  <a:pt x="2531205" y="506778"/>
                </a:lnTo>
                <a:lnTo>
                  <a:pt x="2596949" y="498143"/>
                </a:lnTo>
                <a:lnTo>
                  <a:pt x="2662692" y="484596"/>
                </a:lnTo>
                <a:lnTo>
                  <a:pt x="2728436" y="465829"/>
                </a:lnTo>
                <a:lnTo>
                  <a:pt x="2794180" y="441536"/>
                </a:lnTo>
                <a:lnTo>
                  <a:pt x="2859923" y="411409"/>
                </a:lnTo>
                <a:lnTo>
                  <a:pt x="2925666" y="375142"/>
                </a:lnTo>
                <a:lnTo>
                  <a:pt x="2958538" y="354610"/>
                </a:lnTo>
                <a:lnTo>
                  <a:pt x="2991409" y="332428"/>
                </a:lnTo>
                <a:lnTo>
                  <a:pt x="3024281" y="308557"/>
                </a:lnTo>
                <a:lnTo>
                  <a:pt x="3057152" y="282959"/>
                </a:lnTo>
                <a:lnTo>
                  <a:pt x="3090024" y="255596"/>
                </a:lnTo>
                <a:lnTo>
                  <a:pt x="3090024" y="1849446"/>
                </a:lnTo>
                <a:lnTo>
                  <a:pt x="3057152" y="1876809"/>
                </a:lnTo>
                <a:lnTo>
                  <a:pt x="3024281" y="1902407"/>
                </a:lnTo>
                <a:lnTo>
                  <a:pt x="2991409" y="1926278"/>
                </a:lnTo>
                <a:lnTo>
                  <a:pt x="2958538" y="1948460"/>
                </a:lnTo>
                <a:lnTo>
                  <a:pt x="2925666" y="1968992"/>
                </a:lnTo>
                <a:lnTo>
                  <a:pt x="2859923" y="2005259"/>
                </a:lnTo>
                <a:lnTo>
                  <a:pt x="2794180" y="2035386"/>
                </a:lnTo>
                <a:lnTo>
                  <a:pt x="2728436" y="2059679"/>
                </a:lnTo>
                <a:lnTo>
                  <a:pt x="2662692" y="2078446"/>
                </a:lnTo>
                <a:lnTo>
                  <a:pt x="2596949" y="2091993"/>
                </a:lnTo>
                <a:lnTo>
                  <a:pt x="2531205" y="2100628"/>
                </a:lnTo>
                <a:lnTo>
                  <a:pt x="2465460" y="2104658"/>
                </a:lnTo>
                <a:lnTo>
                  <a:pt x="2432588" y="2105042"/>
                </a:lnTo>
                <a:lnTo>
                  <a:pt x="2399716" y="2104389"/>
                </a:lnTo>
                <a:lnTo>
                  <a:pt x="2333972" y="2100129"/>
                </a:lnTo>
                <a:lnTo>
                  <a:pt x="2268227" y="2092185"/>
                </a:lnTo>
                <a:lnTo>
                  <a:pt x="2202483" y="2080864"/>
                </a:lnTo>
                <a:lnTo>
                  <a:pt x="2136738" y="2066472"/>
                </a:lnTo>
                <a:lnTo>
                  <a:pt x="2070993" y="2049317"/>
                </a:lnTo>
                <a:lnTo>
                  <a:pt x="2005248" y="2029706"/>
                </a:lnTo>
                <a:lnTo>
                  <a:pt x="1939503" y="2007946"/>
                </a:lnTo>
                <a:lnTo>
                  <a:pt x="1873758" y="1984344"/>
                </a:lnTo>
                <a:lnTo>
                  <a:pt x="1808013" y="1959206"/>
                </a:lnTo>
                <a:lnTo>
                  <a:pt x="1742267" y="1932841"/>
                </a:lnTo>
                <a:lnTo>
                  <a:pt x="1676522" y="1905554"/>
                </a:lnTo>
                <a:lnTo>
                  <a:pt x="1610776" y="1877653"/>
                </a:lnTo>
                <a:lnTo>
                  <a:pt x="1545031" y="1849446"/>
                </a:lnTo>
                <a:lnTo>
                  <a:pt x="1512158" y="1835323"/>
                </a:lnTo>
                <a:lnTo>
                  <a:pt x="1446412" y="1807230"/>
                </a:lnTo>
                <a:lnTo>
                  <a:pt x="1380666" y="1779598"/>
                </a:lnTo>
                <a:lnTo>
                  <a:pt x="1314921" y="1752734"/>
                </a:lnTo>
                <a:lnTo>
                  <a:pt x="1249175" y="1726944"/>
                </a:lnTo>
                <a:lnTo>
                  <a:pt x="1183429" y="1702535"/>
                </a:lnTo>
                <a:lnTo>
                  <a:pt x="1117683" y="1679816"/>
                </a:lnTo>
                <a:lnTo>
                  <a:pt x="1051937" y="1659092"/>
                </a:lnTo>
                <a:lnTo>
                  <a:pt x="986191" y="1640670"/>
                </a:lnTo>
                <a:lnTo>
                  <a:pt x="920445" y="1624859"/>
                </a:lnTo>
                <a:lnTo>
                  <a:pt x="854699" y="1611964"/>
                </a:lnTo>
                <a:lnTo>
                  <a:pt x="788953" y="1602293"/>
                </a:lnTo>
                <a:lnTo>
                  <a:pt x="723207" y="1596152"/>
                </a:lnTo>
                <a:lnTo>
                  <a:pt x="657461" y="1593849"/>
                </a:lnTo>
                <a:lnTo>
                  <a:pt x="624588" y="1594233"/>
                </a:lnTo>
                <a:lnTo>
                  <a:pt x="558841" y="1598263"/>
                </a:lnTo>
                <a:lnTo>
                  <a:pt x="493095" y="1606898"/>
                </a:lnTo>
                <a:lnTo>
                  <a:pt x="427349" y="1620445"/>
                </a:lnTo>
                <a:lnTo>
                  <a:pt x="361603" y="1639212"/>
                </a:lnTo>
                <a:lnTo>
                  <a:pt x="295857" y="1663505"/>
                </a:lnTo>
                <a:lnTo>
                  <a:pt x="230111" y="1693632"/>
                </a:lnTo>
                <a:lnTo>
                  <a:pt x="164365" y="1729899"/>
                </a:lnTo>
                <a:lnTo>
                  <a:pt x="131492" y="1750431"/>
                </a:lnTo>
                <a:lnTo>
                  <a:pt x="98619" y="1772613"/>
                </a:lnTo>
                <a:lnTo>
                  <a:pt x="65746" y="1796484"/>
                </a:lnTo>
                <a:lnTo>
                  <a:pt x="32873" y="1822082"/>
                </a:lnTo>
                <a:lnTo>
                  <a:pt x="0" y="1849446"/>
                </a:lnTo>
                <a:lnTo>
                  <a:pt x="0" y="255596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62229" y="3064002"/>
            <a:ext cx="282321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3810" algn="ctr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latin typeface="Times New Roman"/>
                <a:cs typeface="Times New Roman"/>
              </a:rPr>
              <a:t>Способствовать развитию  представлений </a:t>
            </a:r>
            <a:r>
              <a:rPr sz="1600" dirty="0">
                <a:latin typeface="Times New Roman"/>
                <a:cs typeface="Times New Roman"/>
              </a:rPr>
              <a:t>об </a:t>
            </a:r>
            <a:r>
              <a:rPr sz="1600" spc="0" dirty="0">
                <a:latin typeface="Times New Roman"/>
                <a:cs typeface="Times New Roman"/>
              </a:rPr>
              <a:t>основных  </a:t>
            </a:r>
            <a:r>
              <a:rPr sz="1600">
                <a:latin typeface="Times New Roman"/>
                <a:cs typeface="Times New Roman"/>
              </a:rPr>
              <a:t>потребностях</a:t>
            </a:r>
            <a:r>
              <a:rPr sz="1600" spc="-70">
                <a:latin typeface="Times New Roman"/>
                <a:cs typeface="Times New Roman"/>
              </a:rPr>
              <a:t> </a:t>
            </a:r>
            <a:r>
              <a:rPr sz="1600" spc="-15" smtClean="0">
                <a:latin typeface="Times New Roman"/>
                <a:cs typeface="Times New Roman"/>
              </a:rPr>
              <a:t>растений</a:t>
            </a:r>
            <a:r>
              <a:rPr lang="ru-RU" sz="1600" spc="-15" dirty="0" smtClean="0">
                <a:latin typeface="Times New Roman"/>
                <a:cs typeface="Times New Roman"/>
              </a:rPr>
              <a:t> </a:t>
            </a:r>
            <a:r>
              <a:rPr sz="1600" spc="-15" smtClean="0">
                <a:latin typeface="Times New Roman"/>
                <a:cs typeface="Times New Roman"/>
              </a:rPr>
              <a:t>(</a:t>
            </a:r>
            <a:r>
              <a:rPr sz="1600" spc="-15" dirty="0">
                <a:latin typeface="Times New Roman"/>
                <a:cs typeface="Times New Roman"/>
              </a:rPr>
              <a:t>свет,  </a:t>
            </a:r>
            <a:r>
              <a:rPr sz="1600" spc="-5" dirty="0">
                <a:latin typeface="Times New Roman"/>
                <a:cs typeface="Times New Roman"/>
              </a:rPr>
              <a:t>тепло,</a:t>
            </a:r>
            <a:r>
              <a:rPr sz="1600" spc="-4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влага)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94297" y="4942239"/>
            <a:ext cx="3862539" cy="190665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4297" y="4942239"/>
            <a:ext cx="3862704" cy="1906905"/>
          </a:xfrm>
          <a:custGeom>
            <a:avLst/>
            <a:gdLst/>
            <a:ahLst/>
            <a:cxnLst/>
            <a:rect l="l" t="t" r="r" b="b"/>
            <a:pathLst>
              <a:path w="3862704" h="1906904">
                <a:moveTo>
                  <a:pt x="592823" y="231486"/>
                </a:moveTo>
                <a:lnTo>
                  <a:pt x="628753" y="205912"/>
                </a:lnTo>
                <a:lnTo>
                  <a:pt x="664684" y="182042"/>
                </a:lnTo>
                <a:lnTo>
                  <a:pt x="700614" y="159840"/>
                </a:lnTo>
                <a:lnTo>
                  <a:pt x="736545" y="139265"/>
                </a:lnTo>
                <a:lnTo>
                  <a:pt x="772475" y="120281"/>
                </a:lnTo>
                <a:lnTo>
                  <a:pt x="808405" y="102848"/>
                </a:lnTo>
                <a:lnTo>
                  <a:pt x="844336" y="86929"/>
                </a:lnTo>
                <a:lnTo>
                  <a:pt x="880267" y="72485"/>
                </a:lnTo>
                <a:lnTo>
                  <a:pt x="916197" y="59478"/>
                </a:lnTo>
                <a:lnTo>
                  <a:pt x="988058" y="37620"/>
                </a:lnTo>
                <a:lnTo>
                  <a:pt x="1059919" y="21050"/>
                </a:lnTo>
                <a:lnTo>
                  <a:pt x="1131781" y="9461"/>
                </a:lnTo>
                <a:lnTo>
                  <a:pt x="1203642" y="2546"/>
                </a:lnTo>
                <a:lnTo>
                  <a:pt x="1275503" y="0"/>
                </a:lnTo>
                <a:lnTo>
                  <a:pt x="1311434" y="268"/>
                </a:lnTo>
                <a:lnTo>
                  <a:pt x="1383296" y="3698"/>
                </a:lnTo>
                <a:lnTo>
                  <a:pt x="1455157" y="10730"/>
                </a:lnTo>
                <a:lnTo>
                  <a:pt x="1527019" y="21057"/>
                </a:lnTo>
                <a:lnTo>
                  <a:pt x="1598880" y="34372"/>
                </a:lnTo>
                <a:lnTo>
                  <a:pt x="1670742" y="50369"/>
                </a:lnTo>
                <a:lnTo>
                  <a:pt x="1742604" y="68741"/>
                </a:lnTo>
                <a:lnTo>
                  <a:pt x="1814465" y="89183"/>
                </a:lnTo>
                <a:lnTo>
                  <a:pt x="1886327" y="111387"/>
                </a:lnTo>
                <a:lnTo>
                  <a:pt x="1958189" y="135047"/>
                </a:lnTo>
                <a:lnTo>
                  <a:pt x="2030051" y="159856"/>
                </a:lnTo>
                <a:lnTo>
                  <a:pt x="2065982" y="172596"/>
                </a:lnTo>
                <a:lnTo>
                  <a:pt x="2101913" y="185508"/>
                </a:lnTo>
                <a:lnTo>
                  <a:pt x="2137844" y="198554"/>
                </a:lnTo>
                <a:lnTo>
                  <a:pt x="2173775" y="211696"/>
                </a:lnTo>
                <a:lnTo>
                  <a:pt x="2209706" y="224896"/>
                </a:lnTo>
                <a:lnTo>
                  <a:pt x="2245637" y="238115"/>
                </a:lnTo>
                <a:lnTo>
                  <a:pt x="2281568" y="251314"/>
                </a:lnTo>
                <a:lnTo>
                  <a:pt x="2317499" y="264456"/>
                </a:lnTo>
                <a:lnTo>
                  <a:pt x="2353430" y="277502"/>
                </a:lnTo>
                <a:lnTo>
                  <a:pt x="2389361" y="290415"/>
                </a:lnTo>
                <a:lnTo>
                  <a:pt x="2425292" y="303154"/>
                </a:lnTo>
                <a:lnTo>
                  <a:pt x="2497154" y="327963"/>
                </a:lnTo>
                <a:lnTo>
                  <a:pt x="2569017" y="351622"/>
                </a:lnTo>
                <a:lnTo>
                  <a:pt x="2640879" y="373825"/>
                </a:lnTo>
                <a:lnTo>
                  <a:pt x="2712741" y="394266"/>
                </a:lnTo>
                <a:lnTo>
                  <a:pt x="2784603" y="412637"/>
                </a:lnTo>
                <a:lnTo>
                  <a:pt x="2856466" y="428633"/>
                </a:lnTo>
                <a:lnTo>
                  <a:pt x="2928328" y="441947"/>
                </a:lnTo>
                <a:lnTo>
                  <a:pt x="3000190" y="452272"/>
                </a:lnTo>
                <a:lnTo>
                  <a:pt x="3072053" y="459302"/>
                </a:lnTo>
                <a:lnTo>
                  <a:pt x="3143915" y="462731"/>
                </a:lnTo>
                <a:lnTo>
                  <a:pt x="3179846" y="462998"/>
                </a:lnTo>
                <a:lnTo>
                  <a:pt x="3215777" y="462251"/>
                </a:lnTo>
                <a:lnTo>
                  <a:pt x="3287640" y="457556"/>
                </a:lnTo>
                <a:lnTo>
                  <a:pt x="3359502" y="448340"/>
                </a:lnTo>
                <a:lnTo>
                  <a:pt x="3431365" y="434296"/>
                </a:lnTo>
                <a:lnTo>
                  <a:pt x="3503227" y="415119"/>
                </a:lnTo>
                <a:lnTo>
                  <a:pt x="3575090" y="390500"/>
                </a:lnTo>
                <a:lnTo>
                  <a:pt x="3611021" y="376054"/>
                </a:lnTo>
                <a:lnTo>
                  <a:pt x="3646952" y="360134"/>
                </a:lnTo>
                <a:lnTo>
                  <a:pt x="3682883" y="342700"/>
                </a:lnTo>
                <a:lnTo>
                  <a:pt x="3718814" y="323714"/>
                </a:lnTo>
                <a:lnTo>
                  <a:pt x="3754746" y="303138"/>
                </a:lnTo>
                <a:lnTo>
                  <a:pt x="3790677" y="280933"/>
                </a:lnTo>
                <a:lnTo>
                  <a:pt x="3826608" y="257062"/>
                </a:lnTo>
                <a:lnTo>
                  <a:pt x="3862539" y="231486"/>
                </a:lnTo>
                <a:lnTo>
                  <a:pt x="3269703" y="1675159"/>
                </a:lnTo>
                <a:lnTo>
                  <a:pt x="3233772" y="1700734"/>
                </a:lnTo>
                <a:lnTo>
                  <a:pt x="3197841" y="1724604"/>
                </a:lnTo>
                <a:lnTo>
                  <a:pt x="3161910" y="1746807"/>
                </a:lnTo>
                <a:lnTo>
                  <a:pt x="3125978" y="1767382"/>
                </a:lnTo>
                <a:lnTo>
                  <a:pt x="3090047" y="1786366"/>
                </a:lnTo>
                <a:lnTo>
                  <a:pt x="3054116" y="1803799"/>
                </a:lnTo>
                <a:lnTo>
                  <a:pt x="3018185" y="1819719"/>
                </a:lnTo>
                <a:lnTo>
                  <a:pt x="2982254" y="1834164"/>
                </a:lnTo>
                <a:lnTo>
                  <a:pt x="2946322" y="1847171"/>
                </a:lnTo>
                <a:lnTo>
                  <a:pt x="2874460" y="1869030"/>
                </a:lnTo>
                <a:lnTo>
                  <a:pt x="2802598" y="1885601"/>
                </a:lnTo>
                <a:lnTo>
                  <a:pt x="2730735" y="1897191"/>
                </a:lnTo>
                <a:lnTo>
                  <a:pt x="2658873" y="1904107"/>
                </a:lnTo>
                <a:lnTo>
                  <a:pt x="2587010" y="1906655"/>
                </a:lnTo>
                <a:lnTo>
                  <a:pt x="2551079" y="1906386"/>
                </a:lnTo>
                <a:lnTo>
                  <a:pt x="2479217" y="1902957"/>
                </a:lnTo>
                <a:lnTo>
                  <a:pt x="2407355" y="1895927"/>
                </a:lnTo>
                <a:lnTo>
                  <a:pt x="2335492" y="1885601"/>
                </a:lnTo>
                <a:lnTo>
                  <a:pt x="2263630" y="1872287"/>
                </a:lnTo>
                <a:lnTo>
                  <a:pt x="2191768" y="1856290"/>
                </a:lnTo>
                <a:lnTo>
                  <a:pt x="2119906" y="1837918"/>
                </a:lnTo>
                <a:lnTo>
                  <a:pt x="2048044" y="1817478"/>
                </a:lnTo>
                <a:lnTo>
                  <a:pt x="1976181" y="1795275"/>
                </a:lnTo>
                <a:lnTo>
                  <a:pt x="1904319" y="1771615"/>
                </a:lnTo>
                <a:lnTo>
                  <a:pt x="1832457" y="1746807"/>
                </a:lnTo>
                <a:lnTo>
                  <a:pt x="1796526" y="1734067"/>
                </a:lnTo>
                <a:lnTo>
                  <a:pt x="1760595" y="1721155"/>
                </a:lnTo>
                <a:lnTo>
                  <a:pt x="1724664" y="1708109"/>
                </a:lnTo>
                <a:lnTo>
                  <a:pt x="1688734" y="1694967"/>
                </a:lnTo>
                <a:lnTo>
                  <a:pt x="1652803" y="1681768"/>
                </a:lnTo>
                <a:lnTo>
                  <a:pt x="1616872" y="1668550"/>
                </a:lnTo>
                <a:lnTo>
                  <a:pt x="1580941" y="1655350"/>
                </a:lnTo>
                <a:lnTo>
                  <a:pt x="1545010" y="1642208"/>
                </a:lnTo>
                <a:lnTo>
                  <a:pt x="1509079" y="1629162"/>
                </a:lnTo>
                <a:lnTo>
                  <a:pt x="1473148" y="1616250"/>
                </a:lnTo>
                <a:lnTo>
                  <a:pt x="1437217" y="1603511"/>
                </a:lnTo>
                <a:lnTo>
                  <a:pt x="1365356" y="1578702"/>
                </a:lnTo>
                <a:lnTo>
                  <a:pt x="1293494" y="1555043"/>
                </a:lnTo>
                <a:lnTo>
                  <a:pt x="1221633" y="1532840"/>
                </a:lnTo>
                <a:lnTo>
                  <a:pt x="1149771" y="1512399"/>
                </a:lnTo>
                <a:lnTo>
                  <a:pt x="1077910" y="1494027"/>
                </a:lnTo>
                <a:lnTo>
                  <a:pt x="1006049" y="1478031"/>
                </a:lnTo>
                <a:lnTo>
                  <a:pt x="934187" y="1464717"/>
                </a:lnTo>
                <a:lnTo>
                  <a:pt x="862326" y="1454391"/>
                </a:lnTo>
                <a:lnTo>
                  <a:pt x="790465" y="1447360"/>
                </a:lnTo>
                <a:lnTo>
                  <a:pt x="718604" y="1443931"/>
                </a:lnTo>
                <a:lnTo>
                  <a:pt x="682674" y="1443663"/>
                </a:lnTo>
                <a:lnTo>
                  <a:pt x="646743" y="1444410"/>
                </a:lnTo>
                <a:lnTo>
                  <a:pt x="574882" y="1449104"/>
                </a:lnTo>
                <a:lnTo>
                  <a:pt x="503022" y="1458318"/>
                </a:lnTo>
                <a:lnTo>
                  <a:pt x="431161" y="1472361"/>
                </a:lnTo>
                <a:lnTo>
                  <a:pt x="359301" y="1491537"/>
                </a:lnTo>
                <a:lnTo>
                  <a:pt x="287440" y="1516154"/>
                </a:lnTo>
                <a:lnTo>
                  <a:pt x="251510" y="1530599"/>
                </a:lnTo>
                <a:lnTo>
                  <a:pt x="215580" y="1546518"/>
                </a:lnTo>
                <a:lnTo>
                  <a:pt x="179650" y="1563951"/>
                </a:lnTo>
                <a:lnTo>
                  <a:pt x="143720" y="1582936"/>
                </a:lnTo>
                <a:lnTo>
                  <a:pt x="107790" y="1603511"/>
                </a:lnTo>
                <a:lnTo>
                  <a:pt x="71860" y="1625714"/>
                </a:lnTo>
                <a:lnTo>
                  <a:pt x="35929" y="1649584"/>
                </a:lnTo>
                <a:lnTo>
                  <a:pt x="0" y="1675159"/>
                </a:lnTo>
                <a:lnTo>
                  <a:pt x="592823" y="231486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975156" y="5390184"/>
            <a:ext cx="250063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Формировать </a:t>
            </a:r>
            <a:r>
              <a:rPr sz="1600" spc="-10" dirty="0">
                <a:latin typeface="Times New Roman"/>
                <a:cs typeface="Times New Roman"/>
              </a:rPr>
              <a:t>представления  </a:t>
            </a:r>
            <a:r>
              <a:rPr sz="1600" spc="-5" dirty="0">
                <a:latin typeface="Times New Roman"/>
                <a:cs typeface="Times New Roman"/>
              </a:rPr>
              <a:t>о </a:t>
            </a:r>
            <a:r>
              <a:rPr sz="1600" spc="-15" dirty="0">
                <a:latin typeface="Times New Roman"/>
                <a:cs typeface="Times New Roman"/>
              </a:rPr>
              <a:t>воде, как</a:t>
            </a:r>
            <a:r>
              <a:rPr sz="1600" spc="-25" dirty="0">
                <a:latin typeface="Times New Roman"/>
                <a:cs typeface="Times New Roman"/>
              </a:rPr>
              <a:t> </a:t>
            </a:r>
            <a:r>
              <a:rPr sz="1600" spc="-15" dirty="0">
                <a:latin typeface="Times New Roman"/>
                <a:cs typeface="Times New Roman"/>
              </a:rPr>
              <a:t>необходимости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для жизни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растений,</a:t>
            </a:r>
            <a:endParaRPr sz="1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600" spc="-10" dirty="0">
                <a:latin typeface="Times New Roman"/>
                <a:cs typeface="Times New Roman"/>
              </a:rPr>
              <a:t>животных, </a:t>
            </a:r>
            <a:r>
              <a:rPr sz="1600" spc="-25" dirty="0">
                <a:latin typeface="Times New Roman"/>
                <a:cs typeface="Times New Roman"/>
              </a:rPr>
              <a:t>людей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461636" y="95532"/>
            <a:ext cx="4099052" cy="185844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61636" y="95532"/>
            <a:ext cx="4099560" cy="1858645"/>
          </a:xfrm>
          <a:custGeom>
            <a:avLst/>
            <a:gdLst/>
            <a:ahLst/>
            <a:cxnLst/>
            <a:rect l="l" t="t" r="r" b="b"/>
            <a:pathLst>
              <a:path w="4099559" h="1858645">
                <a:moveTo>
                  <a:pt x="486155" y="225650"/>
                </a:moveTo>
                <a:lnTo>
                  <a:pt x="524187" y="201739"/>
                </a:lnTo>
                <a:lnTo>
                  <a:pt x="562219" y="179355"/>
                </a:lnTo>
                <a:lnTo>
                  <a:pt x="600251" y="158464"/>
                </a:lnTo>
                <a:lnTo>
                  <a:pt x="638282" y="139033"/>
                </a:lnTo>
                <a:lnTo>
                  <a:pt x="676314" y="121030"/>
                </a:lnTo>
                <a:lnTo>
                  <a:pt x="714345" y="104422"/>
                </a:lnTo>
                <a:lnTo>
                  <a:pt x="752376" y="89177"/>
                </a:lnTo>
                <a:lnTo>
                  <a:pt x="790408" y="75260"/>
                </a:lnTo>
                <a:lnTo>
                  <a:pt x="828439" y="62640"/>
                </a:lnTo>
                <a:lnTo>
                  <a:pt x="866470" y="51284"/>
                </a:lnTo>
                <a:lnTo>
                  <a:pt x="904501" y="41158"/>
                </a:lnTo>
                <a:lnTo>
                  <a:pt x="942532" y="32231"/>
                </a:lnTo>
                <a:lnTo>
                  <a:pt x="980563" y="24468"/>
                </a:lnTo>
                <a:lnTo>
                  <a:pt x="1018594" y="17838"/>
                </a:lnTo>
                <a:lnTo>
                  <a:pt x="1056624" y="12308"/>
                </a:lnTo>
                <a:lnTo>
                  <a:pt x="1094655" y="7844"/>
                </a:lnTo>
                <a:lnTo>
                  <a:pt x="1132686" y="4414"/>
                </a:lnTo>
                <a:lnTo>
                  <a:pt x="1170716" y="1985"/>
                </a:lnTo>
                <a:lnTo>
                  <a:pt x="1246777" y="0"/>
                </a:lnTo>
                <a:lnTo>
                  <a:pt x="1284808" y="377"/>
                </a:lnTo>
                <a:lnTo>
                  <a:pt x="1360869" y="3708"/>
                </a:lnTo>
                <a:lnTo>
                  <a:pt x="1398899" y="6597"/>
                </a:lnTo>
                <a:lnTo>
                  <a:pt x="1436929" y="10256"/>
                </a:lnTo>
                <a:lnTo>
                  <a:pt x="1474960" y="14654"/>
                </a:lnTo>
                <a:lnTo>
                  <a:pt x="1512990" y="19758"/>
                </a:lnTo>
                <a:lnTo>
                  <a:pt x="1551020" y="25535"/>
                </a:lnTo>
                <a:lnTo>
                  <a:pt x="1589050" y="31952"/>
                </a:lnTo>
                <a:lnTo>
                  <a:pt x="1627080" y="38975"/>
                </a:lnTo>
                <a:lnTo>
                  <a:pt x="1665110" y="46574"/>
                </a:lnTo>
                <a:lnTo>
                  <a:pt x="1703140" y="54714"/>
                </a:lnTo>
                <a:lnTo>
                  <a:pt x="1741170" y="63362"/>
                </a:lnTo>
                <a:lnTo>
                  <a:pt x="1779200" y="72487"/>
                </a:lnTo>
                <a:lnTo>
                  <a:pt x="1817230" y="82054"/>
                </a:lnTo>
                <a:lnTo>
                  <a:pt x="1855260" y="92032"/>
                </a:lnTo>
                <a:lnTo>
                  <a:pt x="1893290" y="102387"/>
                </a:lnTo>
                <a:lnTo>
                  <a:pt x="1931320" y="113087"/>
                </a:lnTo>
                <a:lnTo>
                  <a:pt x="1969350" y="124099"/>
                </a:lnTo>
                <a:lnTo>
                  <a:pt x="2007380" y="135390"/>
                </a:lnTo>
                <a:lnTo>
                  <a:pt x="2045410" y="146927"/>
                </a:lnTo>
                <a:lnTo>
                  <a:pt x="2083439" y="158677"/>
                </a:lnTo>
                <a:lnTo>
                  <a:pt x="2121469" y="170608"/>
                </a:lnTo>
                <a:lnTo>
                  <a:pt x="2159499" y="182686"/>
                </a:lnTo>
                <a:lnTo>
                  <a:pt x="2197529" y="194879"/>
                </a:lnTo>
                <a:lnTo>
                  <a:pt x="2235559" y="207155"/>
                </a:lnTo>
                <a:lnTo>
                  <a:pt x="2273589" y="219479"/>
                </a:lnTo>
                <a:lnTo>
                  <a:pt x="2311618" y="231820"/>
                </a:lnTo>
                <a:lnTo>
                  <a:pt x="2349648" y="244145"/>
                </a:lnTo>
                <a:lnTo>
                  <a:pt x="2387678" y="256420"/>
                </a:lnTo>
                <a:lnTo>
                  <a:pt x="2425708" y="268614"/>
                </a:lnTo>
                <a:lnTo>
                  <a:pt x="2463738" y="280692"/>
                </a:lnTo>
                <a:lnTo>
                  <a:pt x="2501768" y="292623"/>
                </a:lnTo>
                <a:lnTo>
                  <a:pt x="2539797" y="304373"/>
                </a:lnTo>
                <a:lnTo>
                  <a:pt x="2577827" y="315910"/>
                </a:lnTo>
                <a:lnTo>
                  <a:pt x="2615857" y="327201"/>
                </a:lnTo>
                <a:lnTo>
                  <a:pt x="2653887" y="338213"/>
                </a:lnTo>
                <a:lnTo>
                  <a:pt x="2691917" y="348913"/>
                </a:lnTo>
                <a:lnTo>
                  <a:pt x="2729947" y="359268"/>
                </a:lnTo>
                <a:lnTo>
                  <a:pt x="2767977" y="369246"/>
                </a:lnTo>
                <a:lnTo>
                  <a:pt x="2806007" y="378813"/>
                </a:lnTo>
                <a:lnTo>
                  <a:pt x="2844037" y="387938"/>
                </a:lnTo>
                <a:lnTo>
                  <a:pt x="2882067" y="396586"/>
                </a:lnTo>
                <a:lnTo>
                  <a:pt x="2920097" y="404726"/>
                </a:lnTo>
                <a:lnTo>
                  <a:pt x="2958127" y="412324"/>
                </a:lnTo>
                <a:lnTo>
                  <a:pt x="2996157" y="419348"/>
                </a:lnTo>
                <a:lnTo>
                  <a:pt x="3034187" y="425765"/>
                </a:lnTo>
                <a:lnTo>
                  <a:pt x="3072217" y="431542"/>
                </a:lnTo>
                <a:lnTo>
                  <a:pt x="3110247" y="436645"/>
                </a:lnTo>
                <a:lnTo>
                  <a:pt x="3148278" y="441044"/>
                </a:lnTo>
                <a:lnTo>
                  <a:pt x="3186308" y="444703"/>
                </a:lnTo>
                <a:lnTo>
                  <a:pt x="3224338" y="447591"/>
                </a:lnTo>
                <a:lnTo>
                  <a:pt x="3300399" y="450923"/>
                </a:lnTo>
                <a:lnTo>
                  <a:pt x="3338430" y="451300"/>
                </a:lnTo>
                <a:lnTo>
                  <a:pt x="3376460" y="450775"/>
                </a:lnTo>
                <a:lnTo>
                  <a:pt x="3452521" y="446886"/>
                </a:lnTo>
                <a:lnTo>
                  <a:pt x="3490552" y="443456"/>
                </a:lnTo>
                <a:lnTo>
                  <a:pt x="3528583" y="438992"/>
                </a:lnTo>
                <a:lnTo>
                  <a:pt x="3566613" y="433462"/>
                </a:lnTo>
                <a:lnTo>
                  <a:pt x="3604644" y="426832"/>
                </a:lnTo>
                <a:lnTo>
                  <a:pt x="3642675" y="419069"/>
                </a:lnTo>
                <a:lnTo>
                  <a:pt x="3680706" y="410142"/>
                </a:lnTo>
                <a:lnTo>
                  <a:pt x="3718737" y="400016"/>
                </a:lnTo>
                <a:lnTo>
                  <a:pt x="3756768" y="388660"/>
                </a:lnTo>
                <a:lnTo>
                  <a:pt x="3794799" y="376040"/>
                </a:lnTo>
                <a:lnTo>
                  <a:pt x="3832831" y="362123"/>
                </a:lnTo>
                <a:lnTo>
                  <a:pt x="3870862" y="346878"/>
                </a:lnTo>
                <a:lnTo>
                  <a:pt x="3908893" y="330270"/>
                </a:lnTo>
                <a:lnTo>
                  <a:pt x="3946925" y="312267"/>
                </a:lnTo>
                <a:lnTo>
                  <a:pt x="3984956" y="292836"/>
                </a:lnTo>
                <a:lnTo>
                  <a:pt x="4022988" y="271945"/>
                </a:lnTo>
                <a:lnTo>
                  <a:pt x="4061020" y="249561"/>
                </a:lnTo>
                <a:lnTo>
                  <a:pt x="4099052" y="225650"/>
                </a:lnTo>
                <a:lnTo>
                  <a:pt x="3612895" y="1632810"/>
                </a:lnTo>
                <a:lnTo>
                  <a:pt x="3574864" y="1656721"/>
                </a:lnTo>
                <a:lnTo>
                  <a:pt x="3536832" y="1679105"/>
                </a:lnTo>
                <a:lnTo>
                  <a:pt x="3498800" y="1699996"/>
                </a:lnTo>
                <a:lnTo>
                  <a:pt x="3460769" y="1719426"/>
                </a:lnTo>
                <a:lnTo>
                  <a:pt x="3422737" y="1737429"/>
                </a:lnTo>
                <a:lnTo>
                  <a:pt x="3384706" y="1754036"/>
                </a:lnTo>
                <a:lnTo>
                  <a:pt x="3346675" y="1769281"/>
                </a:lnTo>
                <a:lnTo>
                  <a:pt x="3308643" y="1783197"/>
                </a:lnTo>
                <a:lnTo>
                  <a:pt x="3270612" y="1795817"/>
                </a:lnTo>
                <a:lnTo>
                  <a:pt x="3232581" y="1807172"/>
                </a:lnTo>
                <a:lnTo>
                  <a:pt x="3194550" y="1817297"/>
                </a:lnTo>
                <a:lnTo>
                  <a:pt x="3156519" y="1826224"/>
                </a:lnTo>
                <a:lnTo>
                  <a:pt x="3118488" y="1833985"/>
                </a:lnTo>
                <a:lnTo>
                  <a:pt x="3080457" y="1840615"/>
                </a:lnTo>
                <a:lnTo>
                  <a:pt x="3042427" y="1846144"/>
                </a:lnTo>
                <a:lnTo>
                  <a:pt x="3004396" y="1850607"/>
                </a:lnTo>
                <a:lnTo>
                  <a:pt x="2966365" y="1854036"/>
                </a:lnTo>
                <a:lnTo>
                  <a:pt x="2928335" y="1856464"/>
                </a:lnTo>
                <a:lnTo>
                  <a:pt x="2852274" y="1858447"/>
                </a:lnTo>
                <a:lnTo>
                  <a:pt x="2814243" y="1858068"/>
                </a:lnTo>
                <a:lnTo>
                  <a:pt x="2738182" y="1854735"/>
                </a:lnTo>
                <a:lnTo>
                  <a:pt x="2700152" y="1851845"/>
                </a:lnTo>
                <a:lnTo>
                  <a:pt x="2662122" y="1848184"/>
                </a:lnTo>
                <a:lnTo>
                  <a:pt x="2624091" y="1843785"/>
                </a:lnTo>
                <a:lnTo>
                  <a:pt x="2586061" y="1838680"/>
                </a:lnTo>
                <a:lnTo>
                  <a:pt x="2548031" y="1832902"/>
                </a:lnTo>
                <a:lnTo>
                  <a:pt x="2510001" y="1826484"/>
                </a:lnTo>
                <a:lnTo>
                  <a:pt x="2471971" y="1819458"/>
                </a:lnTo>
                <a:lnTo>
                  <a:pt x="2433941" y="1811859"/>
                </a:lnTo>
                <a:lnTo>
                  <a:pt x="2395911" y="1803718"/>
                </a:lnTo>
                <a:lnTo>
                  <a:pt x="2357881" y="1795068"/>
                </a:lnTo>
                <a:lnTo>
                  <a:pt x="2319851" y="1785942"/>
                </a:lnTo>
                <a:lnTo>
                  <a:pt x="2281821" y="1776373"/>
                </a:lnTo>
                <a:lnTo>
                  <a:pt x="2243791" y="1766394"/>
                </a:lnTo>
                <a:lnTo>
                  <a:pt x="2205761" y="1756037"/>
                </a:lnTo>
                <a:lnTo>
                  <a:pt x="2167731" y="1745336"/>
                </a:lnTo>
                <a:lnTo>
                  <a:pt x="2129701" y="1734323"/>
                </a:lnTo>
                <a:lnTo>
                  <a:pt x="2091671" y="1723031"/>
                </a:lnTo>
                <a:lnTo>
                  <a:pt x="2053641" y="1711493"/>
                </a:lnTo>
                <a:lnTo>
                  <a:pt x="2015612" y="1699741"/>
                </a:lnTo>
                <a:lnTo>
                  <a:pt x="1977582" y="1687809"/>
                </a:lnTo>
                <a:lnTo>
                  <a:pt x="1939552" y="1675730"/>
                </a:lnTo>
                <a:lnTo>
                  <a:pt x="1901522" y="1663535"/>
                </a:lnTo>
                <a:lnTo>
                  <a:pt x="1863492" y="1651259"/>
                </a:lnTo>
                <a:lnTo>
                  <a:pt x="1825462" y="1638933"/>
                </a:lnTo>
                <a:lnTo>
                  <a:pt x="1787433" y="1626591"/>
                </a:lnTo>
                <a:lnTo>
                  <a:pt x="1749403" y="1614266"/>
                </a:lnTo>
                <a:lnTo>
                  <a:pt x="1711373" y="1601989"/>
                </a:lnTo>
                <a:lnTo>
                  <a:pt x="1673343" y="1589795"/>
                </a:lnTo>
                <a:lnTo>
                  <a:pt x="1635313" y="1577716"/>
                </a:lnTo>
                <a:lnTo>
                  <a:pt x="1597283" y="1565784"/>
                </a:lnTo>
                <a:lnTo>
                  <a:pt x="1559254" y="1554034"/>
                </a:lnTo>
                <a:lnTo>
                  <a:pt x="1521224" y="1542496"/>
                </a:lnTo>
                <a:lnTo>
                  <a:pt x="1483194" y="1531205"/>
                </a:lnTo>
                <a:lnTo>
                  <a:pt x="1445164" y="1520192"/>
                </a:lnTo>
                <a:lnTo>
                  <a:pt x="1407134" y="1509492"/>
                </a:lnTo>
                <a:lnTo>
                  <a:pt x="1369104" y="1499136"/>
                </a:lnTo>
                <a:lnTo>
                  <a:pt x="1331074" y="1489158"/>
                </a:lnTo>
                <a:lnTo>
                  <a:pt x="1293044" y="1479590"/>
                </a:lnTo>
                <a:lnTo>
                  <a:pt x="1255014" y="1470466"/>
                </a:lnTo>
                <a:lnTo>
                  <a:pt x="1216984" y="1461817"/>
                </a:lnTo>
                <a:lnTo>
                  <a:pt x="1178954" y="1453677"/>
                </a:lnTo>
                <a:lnTo>
                  <a:pt x="1140924" y="1446079"/>
                </a:lnTo>
                <a:lnTo>
                  <a:pt x="1102894" y="1439055"/>
                </a:lnTo>
                <a:lnTo>
                  <a:pt x="1064864" y="1432639"/>
                </a:lnTo>
                <a:lnTo>
                  <a:pt x="1026834" y="1426863"/>
                </a:lnTo>
                <a:lnTo>
                  <a:pt x="988804" y="1421759"/>
                </a:lnTo>
                <a:lnTo>
                  <a:pt x="950773" y="1417362"/>
                </a:lnTo>
                <a:lnTo>
                  <a:pt x="912743" y="1413703"/>
                </a:lnTo>
                <a:lnTo>
                  <a:pt x="874713" y="1410815"/>
                </a:lnTo>
                <a:lnTo>
                  <a:pt x="798652" y="1407486"/>
                </a:lnTo>
                <a:lnTo>
                  <a:pt x="760621" y="1407110"/>
                </a:lnTo>
                <a:lnTo>
                  <a:pt x="722591" y="1407636"/>
                </a:lnTo>
                <a:lnTo>
                  <a:pt x="646530" y="1411528"/>
                </a:lnTo>
                <a:lnTo>
                  <a:pt x="608499" y="1414960"/>
                </a:lnTo>
                <a:lnTo>
                  <a:pt x="570468" y="1419425"/>
                </a:lnTo>
                <a:lnTo>
                  <a:pt x="532438" y="1424957"/>
                </a:lnTo>
                <a:lnTo>
                  <a:pt x="494407" y="1431589"/>
                </a:lnTo>
                <a:lnTo>
                  <a:pt x="456376" y="1439354"/>
                </a:lnTo>
                <a:lnTo>
                  <a:pt x="418345" y="1448284"/>
                </a:lnTo>
                <a:lnTo>
                  <a:pt x="380314" y="1458412"/>
                </a:lnTo>
                <a:lnTo>
                  <a:pt x="342283" y="1469770"/>
                </a:lnTo>
                <a:lnTo>
                  <a:pt x="304252" y="1482393"/>
                </a:lnTo>
                <a:lnTo>
                  <a:pt x="266220" y="1496312"/>
                </a:lnTo>
                <a:lnTo>
                  <a:pt x="228189" y="1511561"/>
                </a:lnTo>
                <a:lnTo>
                  <a:pt x="190158" y="1528172"/>
                </a:lnTo>
                <a:lnTo>
                  <a:pt x="152126" y="1546178"/>
                </a:lnTo>
                <a:lnTo>
                  <a:pt x="114095" y="1565612"/>
                </a:lnTo>
                <a:lnTo>
                  <a:pt x="76063" y="1586507"/>
                </a:lnTo>
                <a:lnTo>
                  <a:pt x="38031" y="1608895"/>
                </a:lnTo>
                <a:lnTo>
                  <a:pt x="0" y="1632810"/>
                </a:lnTo>
                <a:lnTo>
                  <a:pt x="486155" y="225650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5044185" y="518236"/>
            <a:ext cx="293243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Формировать </a:t>
            </a:r>
            <a:r>
              <a:rPr sz="1600" spc="-5" dirty="0">
                <a:latin typeface="Times New Roman"/>
                <a:cs typeface="Times New Roman"/>
              </a:rPr>
              <a:t>у детей </a:t>
            </a:r>
            <a:r>
              <a:rPr sz="1600" spc="-15" dirty="0">
                <a:latin typeface="Times New Roman"/>
                <a:cs typeface="Times New Roman"/>
              </a:rPr>
              <a:t>конкретные  </a:t>
            </a:r>
            <a:r>
              <a:rPr sz="1600" spc="-10" dirty="0">
                <a:latin typeface="Times New Roman"/>
                <a:cs typeface="Times New Roman"/>
              </a:rPr>
              <a:t>представления </a:t>
            </a:r>
            <a:r>
              <a:rPr sz="1600" spc="-5" dirty="0">
                <a:latin typeface="Times New Roman"/>
                <a:cs typeface="Times New Roman"/>
              </a:rPr>
              <a:t>о </a:t>
            </a:r>
            <a:r>
              <a:rPr sz="1600" spc="-10" dirty="0">
                <a:latin typeface="Times New Roman"/>
                <a:cs typeface="Times New Roman"/>
              </a:rPr>
              <a:t>объектах </a:t>
            </a:r>
            <a:r>
              <a:rPr sz="1600" spc="-5" dirty="0">
                <a:latin typeface="Times New Roman"/>
                <a:cs typeface="Times New Roman"/>
              </a:rPr>
              <a:t>живой  и </a:t>
            </a:r>
            <a:r>
              <a:rPr sz="1600" spc="-10" dirty="0">
                <a:latin typeface="Times New Roman"/>
                <a:cs typeface="Times New Roman"/>
              </a:rPr>
              <a:t>неживой природы, </a:t>
            </a:r>
            <a:r>
              <a:rPr sz="1600" spc="-5" dirty="0">
                <a:latin typeface="Times New Roman"/>
                <a:cs typeface="Times New Roman"/>
              </a:rPr>
              <a:t>о </a:t>
            </a:r>
            <a:r>
              <a:rPr sz="1600" spc="-10" dirty="0">
                <a:latin typeface="Times New Roman"/>
                <a:cs typeface="Times New Roman"/>
              </a:rPr>
              <a:t>человеке,  как живого</a:t>
            </a:r>
            <a:r>
              <a:rPr sz="1600" spc="-2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существа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9427718" y="151648"/>
            <a:ext cx="2617088" cy="204577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9427718" y="151648"/>
            <a:ext cx="2617470" cy="2045970"/>
          </a:xfrm>
          <a:custGeom>
            <a:avLst/>
            <a:gdLst/>
            <a:ahLst/>
            <a:cxnLst/>
            <a:rect l="l" t="t" r="r" b="b"/>
            <a:pathLst>
              <a:path w="2617470" h="2045970">
                <a:moveTo>
                  <a:pt x="0" y="248401"/>
                </a:moveTo>
                <a:lnTo>
                  <a:pt x="30431" y="219421"/>
                </a:lnTo>
                <a:lnTo>
                  <a:pt x="60862" y="192486"/>
                </a:lnTo>
                <a:lnTo>
                  <a:pt x="91293" y="167549"/>
                </a:lnTo>
                <a:lnTo>
                  <a:pt x="121725" y="144560"/>
                </a:lnTo>
                <a:lnTo>
                  <a:pt x="182587" y="104231"/>
                </a:lnTo>
                <a:lnTo>
                  <a:pt x="243450" y="71111"/>
                </a:lnTo>
                <a:lnTo>
                  <a:pt x="304312" y="44809"/>
                </a:lnTo>
                <a:lnTo>
                  <a:pt x="365175" y="24937"/>
                </a:lnTo>
                <a:lnTo>
                  <a:pt x="426037" y="11105"/>
                </a:lnTo>
                <a:lnTo>
                  <a:pt x="486900" y="2922"/>
                </a:lnTo>
                <a:lnTo>
                  <a:pt x="547762" y="0"/>
                </a:lnTo>
                <a:lnTo>
                  <a:pt x="578194" y="389"/>
                </a:lnTo>
                <a:lnTo>
                  <a:pt x="639056" y="4627"/>
                </a:lnTo>
                <a:lnTo>
                  <a:pt x="699919" y="13150"/>
                </a:lnTo>
                <a:lnTo>
                  <a:pt x="760781" y="25570"/>
                </a:lnTo>
                <a:lnTo>
                  <a:pt x="821644" y="41497"/>
                </a:lnTo>
                <a:lnTo>
                  <a:pt x="882506" y="60541"/>
                </a:lnTo>
                <a:lnTo>
                  <a:pt x="943369" y="82313"/>
                </a:lnTo>
                <a:lnTo>
                  <a:pt x="1004231" y="106423"/>
                </a:lnTo>
                <a:lnTo>
                  <a:pt x="1065094" y="132480"/>
                </a:lnTo>
                <a:lnTo>
                  <a:pt x="1125956" y="160097"/>
                </a:lnTo>
                <a:lnTo>
                  <a:pt x="1186819" y="188882"/>
                </a:lnTo>
                <a:lnTo>
                  <a:pt x="1247681" y="218447"/>
                </a:lnTo>
                <a:lnTo>
                  <a:pt x="1308544" y="248401"/>
                </a:lnTo>
                <a:lnTo>
                  <a:pt x="1338975" y="263403"/>
                </a:lnTo>
                <a:lnTo>
                  <a:pt x="1399838" y="293211"/>
                </a:lnTo>
                <a:lnTo>
                  <a:pt x="1460700" y="322435"/>
                </a:lnTo>
                <a:lnTo>
                  <a:pt x="1521563" y="350684"/>
                </a:lnTo>
                <a:lnTo>
                  <a:pt x="1582425" y="377570"/>
                </a:lnTo>
                <a:lnTo>
                  <a:pt x="1643288" y="402702"/>
                </a:lnTo>
                <a:lnTo>
                  <a:pt x="1704150" y="425692"/>
                </a:lnTo>
                <a:lnTo>
                  <a:pt x="1765013" y="446148"/>
                </a:lnTo>
                <a:lnTo>
                  <a:pt x="1825876" y="463683"/>
                </a:lnTo>
                <a:lnTo>
                  <a:pt x="1886738" y="477905"/>
                </a:lnTo>
                <a:lnTo>
                  <a:pt x="1947601" y="488425"/>
                </a:lnTo>
                <a:lnTo>
                  <a:pt x="2008463" y="494855"/>
                </a:lnTo>
                <a:lnTo>
                  <a:pt x="2069326" y="496803"/>
                </a:lnTo>
                <a:lnTo>
                  <a:pt x="2099757" y="495975"/>
                </a:lnTo>
                <a:lnTo>
                  <a:pt x="2160619" y="490471"/>
                </a:lnTo>
                <a:lnTo>
                  <a:pt x="2221482" y="479512"/>
                </a:lnTo>
                <a:lnTo>
                  <a:pt x="2282345" y="462708"/>
                </a:lnTo>
                <a:lnTo>
                  <a:pt x="2343207" y="439670"/>
                </a:lnTo>
                <a:lnTo>
                  <a:pt x="2404070" y="410008"/>
                </a:lnTo>
                <a:lnTo>
                  <a:pt x="2464932" y="373333"/>
                </a:lnTo>
                <a:lnTo>
                  <a:pt x="2525795" y="329253"/>
                </a:lnTo>
                <a:lnTo>
                  <a:pt x="2556226" y="304316"/>
                </a:lnTo>
                <a:lnTo>
                  <a:pt x="2586657" y="277381"/>
                </a:lnTo>
                <a:lnTo>
                  <a:pt x="2617088" y="248401"/>
                </a:lnTo>
                <a:lnTo>
                  <a:pt x="2617088" y="1797420"/>
                </a:lnTo>
                <a:lnTo>
                  <a:pt x="2586657" y="1826396"/>
                </a:lnTo>
                <a:lnTo>
                  <a:pt x="2556226" y="1853326"/>
                </a:lnTo>
                <a:lnTo>
                  <a:pt x="2525795" y="1878260"/>
                </a:lnTo>
                <a:lnTo>
                  <a:pt x="2495363" y="1901246"/>
                </a:lnTo>
                <a:lnTo>
                  <a:pt x="2434501" y="1941567"/>
                </a:lnTo>
                <a:lnTo>
                  <a:pt x="2373638" y="1974682"/>
                </a:lnTo>
                <a:lnTo>
                  <a:pt x="2312776" y="2000977"/>
                </a:lnTo>
                <a:lnTo>
                  <a:pt x="2251913" y="2020845"/>
                </a:lnTo>
                <a:lnTo>
                  <a:pt x="2191051" y="2034673"/>
                </a:lnTo>
                <a:lnTo>
                  <a:pt x="2130188" y="2042852"/>
                </a:lnTo>
                <a:lnTo>
                  <a:pt x="2069326" y="2045772"/>
                </a:lnTo>
                <a:lnTo>
                  <a:pt x="2038894" y="2045381"/>
                </a:lnTo>
                <a:lnTo>
                  <a:pt x="1978032" y="2041142"/>
                </a:lnTo>
                <a:lnTo>
                  <a:pt x="1917169" y="2032616"/>
                </a:lnTo>
                <a:lnTo>
                  <a:pt x="1856307" y="2020195"/>
                </a:lnTo>
                <a:lnTo>
                  <a:pt x="1795444" y="2004268"/>
                </a:lnTo>
                <a:lnTo>
                  <a:pt x="1734582" y="1985224"/>
                </a:lnTo>
                <a:lnTo>
                  <a:pt x="1673719" y="1963452"/>
                </a:lnTo>
                <a:lnTo>
                  <a:pt x="1612857" y="1939343"/>
                </a:lnTo>
                <a:lnTo>
                  <a:pt x="1551994" y="1913286"/>
                </a:lnTo>
                <a:lnTo>
                  <a:pt x="1491132" y="1885671"/>
                </a:lnTo>
                <a:lnTo>
                  <a:pt x="1430269" y="1856888"/>
                </a:lnTo>
                <a:lnTo>
                  <a:pt x="1369407" y="1827325"/>
                </a:lnTo>
                <a:lnTo>
                  <a:pt x="1308544" y="1797373"/>
                </a:lnTo>
                <a:lnTo>
                  <a:pt x="1278113" y="1782372"/>
                </a:lnTo>
                <a:lnTo>
                  <a:pt x="1217250" y="1752566"/>
                </a:lnTo>
                <a:lnTo>
                  <a:pt x="1156388" y="1723345"/>
                </a:lnTo>
                <a:lnTo>
                  <a:pt x="1095525" y="1695098"/>
                </a:lnTo>
                <a:lnTo>
                  <a:pt x="1034663" y="1668215"/>
                </a:lnTo>
                <a:lnTo>
                  <a:pt x="973800" y="1643086"/>
                </a:lnTo>
                <a:lnTo>
                  <a:pt x="912938" y="1620099"/>
                </a:lnTo>
                <a:lnTo>
                  <a:pt x="852075" y="1599646"/>
                </a:lnTo>
                <a:lnTo>
                  <a:pt x="791212" y="1582114"/>
                </a:lnTo>
                <a:lnTo>
                  <a:pt x="730350" y="1567895"/>
                </a:lnTo>
                <a:lnTo>
                  <a:pt x="669487" y="1557377"/>
                </a:lnTo>
                <a:lnTo>
                  <a:pt x="608625" y="1550951"/>
                </a:lnTo>
                <a:lnTo>
                  <a:pt x="547762" y="1549005"/>
                </a:lnTo>
                <a:lnTo>
                  <a:pt x="517331" y="1549835"/>
                </a:lnTo>
                <a:lnTo>
                  <a:pt x="456469" y="1555341"/>
                </a:lnTo>
                <a:lnTo>
                  <a:pt x="395606" y="1566302"/>
                </a:lnTo>
                <a:lnTo>
                  <a:pt x="334743" y="1583107"/>
                </a:lnTo>
                <a:lnTo>
                  <a:pt x="273881" y="1606147"/>
                </a:lnTo>
                <a:lnTo>
                  <a:pt x="213018" y="1635811"/>
                </a:lnTo>
                <a:lnTo>
                  <a:pt x="152156" y="1672488"/>
                </a:lnTo>
                <a:lnTo>
                  <a:pt x="91293" y="1716567"/>
                </a:lnTo>
                <a:lnTo>
                  <a:pt x="60862" y="1741505"/>
                </a:lnTo>
                <a:lnTo>
                  <a:pt x="30431" y="1768440"/>
                </a:lnTo>
                <a:lnTo>
                  <a:pt x="0" y="1797420"/>
                </a:lnTo>
                <a:lnTo>
                  <a:pt x="0" y="248401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596373" y="668273"/>
            <a:ext cx="227965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87680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Дать </a:t>
            </a:r>
            <a:r>
              <a:rPr sz="1600" spc="-10" dirty="0">
                <a:latin typeface="Times New Roman"/>
                <a:cs typeface="Times New Roman"/>
              </a:rPr>
              <a:t>знания</a:t>
            </a:r>
            <a:r>
              <a:rPr sz="1600" spc="25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об</a:t>
            </a:r>
            <a:endParaRPr sz="1600">
              <a:latin typeface="Times New Roman"/>
              <a:cs typeface="Times New Roman"/>
            </a:endParaRPr>
          </a:p>
          <a:p>
            <a:pPr marL="12700" marR="5080" algn="ctr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особенностях и </a:t>
            </a:r>
            <a:r>
              <a:rPr sz="1600" spc="-10" dirty="0">
                <a:latin typeface="Times New Roman"/>
                <a:cs typeface="Times New Roman"/>
              </a:rPr>
              <a:t>свойствах  воздуха, </a:t>
            </a:r>
            <a:r>
              <a:rPr sz="1600" spc="-15" dirty="0">
                <a:latin typeface="Times New Roman"/>
                <a:cs typeface="Times New Roman"/>
              </a:rPr>
              <a:t>воды,</a:t>
            </a:r>
            <a:r>
              <a:rPr sz="1600" spc="-30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грунта</a:t>
            </a:r>
            <a:endParaRPr sz="16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</a:pPr>
            <a:r>
              <a:rPr sz="1600" spc="-10" dirty="0">
                <a:latin typeface="Times New Roman"/>
                <a:cs typeface="Times New Roman"/>
              </a:rPr>
              <a:t>различать их</a:t>
            </a:r>
            <a:r>
              <a:rPr sz="1600" spc="-5" dirty="0">
                <a:latin typeface="Times New Roman"/>
                <a:cs typeface="Times New Roman"/>
              </a:rPr>
              <a:t> </a:t>
            </a:r>
            <a:r>
              <a:rPr sz="1600" spc="-10" dirty="0">
                <a:latin typeface="Times New Roman"/>
                <a:cs typeface="Times New Roman"/>
              </a:rPr>
              <a:t>состояния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8734043" y="2472844"/>
            <a:ext cx="3310762" cy="211538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734043" y="2472844"/>
            <a:ext cx="3310890" cy="2115820"/>
          </a:xfrm>
          <a:custGeom>
            <a:avLst/>
            <a:gdLst/>
            <a:ahLst/>
            <a:cxnLst/>
            <a:rect l="l" t="t" r="r" b="b"/>
            <a:pathLst>
              <a:path w="3310890" h="2115820">
                <a:moveTo>
                  <a:pt x="0" y="256765"/>
                </a:moveTo>
                <a:lnTo>
                  <a:pt x="34132" y="230088"/>
                </a:lnTo>
                <a:lnTo>
                  <a:pt x="68265" y="205079"/>
                </a:lnTo>
                <a:lnTo>
                  <a:pt x="102398" y="181701"/>
                </a:lnTo>
                <a:lnTo>
                  <a:pt x="136531" y="159921"/>
                </a:lnTo>
                <a:lnTo>
                  <a:pt x="170664" y="139703"/>
                </a:lnTo>
                <a:lnTo>
                  <a:pt x="204797" y="121011"/>
                </a:lnTo>
                <a:lnTo>
                  <a:pt x="238930" y="103812"/>
                </a:lnTo>
                <a:lnTo>
                  <a:pt x="307195" y="73747"/>
                </a:lnTo>
                <a:lnTo>
                  <a:pt x="375461" y="49229"/>
                </a:lnTo>
                <a:lnTo>
                  <a:pt x="443727" y="29976"/>
                </a:lnTo>
                <a:lnTo>
                  <a:pt x="511992" y="15707"/>
                </a:lnTo>
                <a:lnTo>
                  <a:pt x="580258" y="6142"/>
                </a:lnTo>
                <a:lnTo>
                  <a:pt x="648523" y="1000"/>
                </a:lnTo>
                <a:lnTo>
                  <a:pt x="682656" y="0"/>
                </a:lnTo>
                <a:lnTo>
                  <a:pt x="716789" y="0"/>
                </a:lnTo>
                <a:lnTo>
                  <a:pt x="785054" y="2860"/>
                </a:lnTo>
                <a:lnTo>
                  <a:pt x="853319" y="9301"/>
                </a:lnTo>
                <a:lnTo>
                  <a:pt x="921585" y="19042"/>
                </a:lnTo>
                <a:lnTo>
                  <a:pt x="989850" y="31801"/>
                </a:lnTo>
                <a:lnTo>
                  <a:pt x="1058115" y="47298"/>
                </a:lnTo>
                <a:lnTo>
                  <a:pt x="1126380" y="65253"/>
                </a:lnTo>
                <a:lnTo>
                  <a:pt x="1194645" y="85383"/>
                </a:lnTo>
                <a:lnTo>
                  <a:pt x="1262909" y="107409"/>
                </a:lnTo>
                <a:lnTo>
                  <a:pt x="1331174" y="131050"/>
                </a:lnTo>
                <a:lnTo>
                  <a:pt x="1399438" y="156025"/>
                </a:lnTo>
                <a:lnTo>
                  <a:pt x="1467703" y="182052"/>
                </a:lnTo>
                <a:lnTo>
                  <a:pt x="1535967" y="208852"/>
                </a:lnTo>
                <a:lnTo>
                  <a:pt x="1604231" y="236143"/>
                </a:lnTo>
                <a:lnTo>
                  <a:pt x="1672495" y="263645"/>
                </a:lnTo>
                <a:lnTo>
                  <a:pt x="1706626" y="277387"/>
                </a:lnTo>
                <a:lnTo>
                  <a:pt x="1774890" y="304679"/>
                </a:lnTo>
                <a:lnTo>
                  <a:pt x="1843153" y="331479"/>
                </a:lnTo>
                <a:lnTo>
                  <a:pt x="1911417" y="357506"/>
                </a:lnTo>
                <a:lnTo>
                  <a:pt x="1979680" y="382481"/>
                </a:lnTo>
                <a:lnTo>
                  <a:pt x="2047943" y="406121"/>
                </a:lnTo>
                <a:lnTo>
                  <a:pt x="2116205" y="428148"/>
                </a:lnTo>
                <a:lnTo>
                  <a:pt x="2184468" y="448278"/>
                </a:lnTo>
                <a:lnTo>
                  <a:pt x="2252730" y="466232"/>
                </a:lnTo>
                <a:lnTo>
                  <a:pt x="2320992" y="481730"/>
                </a:lnTo>
                <a:lnTo>
                  <a:pt x="2389254" y="494489"/>
                </a:lnTo>
                <a:lnTo>
                  <a:pt x="2457515" y="504230"/>
                </a:lnTo>
                <a:lnTo>
                  <a:pt x="2525777" y="510671"/>
                </a:lnTo>
                <a:lnTo>
                  <a:pt x="2594038" y="513531"/>
                </a:lnTo>
                <a:lnTo>
                  <a:pt x="2628168" y="513531"/>
                </a:lnTo>
                <a:lnTo>
                  <a:pt x="2696429" y="510495"/>
                </a:lnTo>
                <a:lnTo>
                  <a:pt x="2764689" y="503177"/>
                </a:lnTo>
                <a:lnTo>
                  <a:pt x="2832950" y="491295"/>
                </a:lnTo>
                <a:lnTo>
                  <a:pt x="2901209" y="474569"/>
                </a:lnTo>
                <a:lnTo>
                  <a:pt x="2969469" y="452718"/>
                </a:lnTo>
                <a:lnTo>
                  <a:pt x="3037728" y="425462"/>
                </a:lnTo>
                <a:lnTo>
                  <a:pt x="3105987" y="392520"/>
                </a:lnTo>
                <a:lnTo>
                  <a:pt x="3140117" y="373828"/>
                </a:lnTo>
                <a:lnTo>
                  <a:pt x="3174246" y="353610"/>
                </a:lnTo>
                <a:lnTo>
                  <a:pt x="3208375" y="331830"/>
                </a:lnTo>
                <a:lnTo>
                  <a:pt x="3242504" y="308452"/>
                </a:lnTo>
                <a:lnTo>
                  <a:pt x="3276634" y="283442"/>
                </a:lnTo>
                <a:lnTo>
                  <a:pt x="3310762" y="256765"/>
                </a:lnTo>
                <a:lnTo>
                  <a:pt x="3310762" y="1858616"/>
                </a:lnTo>
                <a:lnTo>
                  <a:pt x="3276634" y="1885293"/>
                </a:lnTo>
                <a:lnTo>
                  <a:pt x="3242504" y="1910303"/>
                </a:lnTo>
                <a:lnTo>
                  <a:pt x="3208375" y="1933681"/>
                </a:lnTo>
                <a:lnTo>
                  <a:pt x="3174246" y="1955461"/>
                </a:lnTo>
                <a:lnTo>
                  <a:pt x="3140117" y="1975679"/>
                </a:lnTo>
                <a:lnTo>
                  <a:pt x="3105987" y="1994371"/>
                </a:lnTo>
                <a:lnTo>
                  <a:pt x="3071858" y="2011570"/>
                </a:lnTo>
                <a:lnTo>
                  <a:pt x="3003599" y="2041635"/>
                </a:lnTo>
                <a:lnTo>
                  <a:pt x="2935339" y="2066153"/>
                </a:lnTo>
                <a:lnTo>
                  <a:pt x="2867079" y="2085406"/>
                </a:lnTo>
                <a:lnTo>
                  <a:pt x="2798819" y="2099675"/>
                </a:lnTo>
                <a:lnTo>
                  <a:pt x="2730559" y="2109240"/>
                </a:lnTo>
                <a:lnTo>
                  <a:pt x="2662299" y="2114382"/>
                </a:lnTo>
                <a:lnTo>
                  <a:pt x="2628168" y="2115382"/>
                </a:lnTo>
                <a:lnTo>
                  <a:pt x="2594038" y="2115382"/>
                </a:lnTo>
                <a:lnTo>
                  <a:pt x="2525777" y="2112522"/>
                </a:lnTo>
                <a:lnTo>
                  <a:pt x="2457515" y="2106081"/>
                </a:lnTo>
                <a:lnTo>
                  <a:pt x="2389254" y="2096340"/>
                </a:lnTo>
                <a:lnTo>
                  <a:pt x="2320992" y="2083581"/>
                </a:lnTo>
                <a:lnTo>
                  <a:pt x="2252730" y="2068083"/>
                </a:lnTo>
                <a:lnTo>
                  <a:pt x="2184468" y="2050129"/>
                </a:lnTo>
                <a:lnTo>
                  <a:pt x="2116205" y="2029999"/>
                </a:lnTo>
                <a:lnTo>
                  <a:pt x="2047943" y="2007972"/>
                </a:lnTo>
                <a:lnTo>
                  <a:pt x="1979680" y="1984332"/>
                </a:lnTo>
                <a:lnTo>
                  <a:pt x="1911417" y="1959357"/>
                </a:lnTo>
                <a:lnTo>
                  <a:pt x="1843153" y="1933330"/>
                </a:lnTo>
                <a:lnTo>
                  <a:pt x="1774890" y="1906530"/>
                </a:lnTo>
                <a:lnTo>
                  <a:pt x="1706626" y="1879238"/>
                </a:lnTo>
                <a:lnTo>
                  <a:pt x="1638363" y="1851737"/>
                </a:lnTo>
                <a:lnTo>
                  <a:pt x="1604231" y="1837994"/>
                </a:lnTo>
                <a:lnTo>
                  <a:pt x="1535967" y="1810703"/>
                </a:lnTo>
                <a:lnTo>
                  <a:pt x="1467703" y="1783903"/>
                </a:lnTo>
                <a:lnTo>
                  <a:pt x="1399438" y="1757876"/>
                </a:lnTo>
                <a:lnTo>
                  <a:pt x="1331174" y="1732901"/>
                </a:lnTo>
                <a:lnTo>
                  <a:pt x="1262909" y="1709260"/>
                </a:lnTo>
                <a:lnTo>
                  <a:pt x="1194645" y="1687234"/>
                </a:lnTo>
                <a:lnTo>
                  <a:pt x="1126380" y="1667104"/>
                </a:lnTo>
                <a:lnTo>
                  <a:pt x="1058115" y="1649149"/>
                </a:lnTo>
                <a:lnTo>
                  <a:pt x="989850" y="1633652"/>
                </a:lnTo>
                <a:lnTo>
                  <a:pt x="921585" y="1620893"/>
                </a:lnTo>
                <a:lnTo>
                  <a:pt x="853319" y="1611152"/>
                </a:lnTo>
                <a:lnTo>
                  <a:pt x="785054" y="1604711"/>
                </a:lnTo>
                <a:lnTo>
                  <a:pt x="716789" y="1601851"/>
                </a:lnTo>
                <a:lnTo>
                  <a:pt x="682656" y="1601851"/>
                </a:lnTo>
                <a:lnTo>
                  <a:pt x="614391" y="1604887"/>
                </a:lnTo>
                <a:lnTo>
                  <a:pt x="546125" y="1612205"/>
                </a:lnTo>
                <a:lnTo>
                  <a:pt x="477860" y="1624087"/>
                </a:lnTo>
                <a:lnTo>
                  <a:pt x="409594" y="1640813"/>
                </a:lnTo>
                <a:lnTo>
                  <a:pt x="341328" y="1662663"/>
                </a:lnTo>
                <a:lnTo>
                  <a:pt x="273063" y="1689920"/>
                </a:lnTo>
                <a:lnTo>
                  <a:pt x="204797" y="1722862"/>
                </a:lnTo>
                <a:lnTo>
                  <a:pt x="170664" y="1741554"/>
                </a:lnTo>
                <a:lnTo>
                  <a:pt x="136531" y="1761772"/>
                </a:lnTo>
                <a:lnTo>
                  <a:pt x="102398" y="1783552"/>
                </a:lnTo>
                <a:lnTo>
                  <a:pt x="68265" y="1806930"/>
                </a:lnTo>
                <a:lnTo>
                  <a:pt x="34132" y="1831939"/>
                </a:lnTo>
                <a:lnTo>
                  <a:pt x="0" y="1858616"/>
                </a:lnTo>
                <a:lnTo>
                  <a:pt x="0" y="256765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8922511" y="2902711"/>
            <a:ext cx="293433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Активизировать </a:t>
            </a:r>
            <a:r>
              <a:rPr sz="1600" spc="-10" dirty="0">
                <a:latin typeface="Times New Roman"/>
                <a:cs typeface="Times New Roman"/>
              </a:rPr>
              <a:t>умственные  операции; </a:t>
            </a:r>
            <a:r>
              <a:rPr sz="1600" spc="-15" dirty="0">
                <a:latin typeface="Times New Roman"/>
                <a:cs typeface="Times New Roman"/>
              </a:rPr>
              <a:t>развивать </a:t>
            </a:r>
            <a:r>
              <a:rPr sz="1600" spc="-5" dirty="0">
                <a:latin typeface="Times New Roman"/>
                <a:cs typeface="Times New Roman"/>
              </a:rPr>
              <a:t>критичность  </a:t>
            </a:r>
            <a:r>
              <a:rPr sz="1600" spc="-10" dirty="0">
                <a:latin typeface="Times New Roman"/>
                <a:cs typeface="Times New Roman"/>
              </a:rPr>
              <a:t>мышления,</a:t>
            </a:r>
            <a:r>
              <a:rPr sz="1600" spc="25" dirty="0">
                <a:latin typeface="Times New Roman"/>
                <a:cs typeface="Times New Roman"/>
              </a:rPr>
              <a:t> </a:t>
            </a:r>
            <a:r>
              <a:rPr sz="1600" spc="-30" dirty="0">
                <a:latin typeface="Times New Roman"/>
                <a:cs typeface="Times New Roman"/>
              </a:rPr>
              <a:t>инициативу,</a:t>
            </a:r>
            <a:endParaRPr sz="1600">
              <a:latin typeface="Times New Roman"/>
              <a:cs typeface="Times New Roman"/>
            </a:endParaRPr>
          </a:p>
          <a:p>
            <a:pPr marL="48895" marR="40640" algn="ctr">
              <a:lnSpc>
                <a:spcPct val="100000"/>
              </a:lnSpc>
            </a:pPr>
            <a:r>
              <a:rPr sz="1600" spc="-5" dirty="0">
                <a:latin typeface="Times New Roman"/>
                <a:cs typeface="Times New Roman"/>
              </a:rPr>
              <a:t>сообразительность; </a:t>
            </a:r>
            <a:r>
              <a:rPr sz="1600" spc="-10" dirty="0">
                <a:latin typeface="Times New Roman"/>
                <a:cs typeface="Times New Roman"/>
              </a:rPr>
              <a:t>воспитывать  </a:t>
            </a:r>
            <a:r>
              <a:rPr sz="1600" spc="-5" dirty="0">
                <a:latin typeface="Times New Roman"/>
                <a:cs typeface="Times New Roman"/>
              </a:rPr>
              <a:t>самостоятельность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8560689" y="4862758"/>
            <a:ext cx="3484117" cy="18572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560689" y="4862758"/>
            <a:ext cx="3484245" cy="1857375"/>
          </a:xfrm>
          <a:custGeom>
            <a:avLst/>
            <a:gdLst/>
            <a:ahLst/>
            <a:cxnLst/>
            <a:rect l="l" t="t" r="r" b="b"/>
            <a:pathLst>
              <a:path w="3484245" h="1857375">
                <a:moveTo>
                  <a:pt x="208025" y="225496"/>
                </a:moveTo>
                <a:lnTo>
                  <a:pt x="244428" y="200319"/>
                </a:lnTo>
                <a:lnTo>
                  <a:pt x="280830" y="176838"/>
                </a:lnTo>
                <a:lnTo>
                  <a:pt x="317232" y="155017"/>
                </a:lnTo>
                <a:lnTo>
                  <a:pt x="353635" y="134816"/>
                </a:lnTo>
                <a:lnTo>
                  <a:pt x="390037" y="116197"/>
                </a:lnTo>
                <a:lnTo>
                  <a:pt x="426438" y="99120"/>
                </a:lnTo>
                <a:lnTo>
                  <a:pt x="462840" y="83549"/>
                </a:lnTo>
                <a:lnTo>
                  <a:pt x="499242" y="69443"/>
                </a:lnTo>
                <a:lnTo>
                  <a:pt x="535644" y="56764"/>
                </a:lnTo>
                <a:lnTo>
                  <a:pt x="572045" y="45475"/>
                </a:lnTo>
                <a:lnTo>
                  <a:pt x="644849" y="26908"/>
                </a:lnTo>
                <a:lnTo>
                  <a:pt x="717651" y="13433"/>
                </a:lnTo>
                <a:lnTo>
                  <a:pt x="790454" y="4742"/>
                </a:lnTo>
                <a:lnTo>
                  <a:pt x="863256" y="526"/>
                </a:lnTo>
                <a:lnTo>
                  <a:pt x="899657" y="0"/>
                </a:lnTo>
                <a:lnTo>
                  <a:pt x="936058" y="476"/>
                </a:lnTo>
                <a:lnTo>
                  <a:pt x="1008860" y="4284"/>
                </a:lnTo>
                <a:lnTo>
                  <a:pt x="1081662" y="11641"/>
                </a:lnTo>
                <a:lnTo>
                  <a:pt x="1154463" y="22239"/>
                </a:lnTo>
                <a:lnTo>
                  <a:pt x="1227264" y="35768"/>
                </a:lnTo>
                <a:lnTo>
                  <a:pt x="1300066" y="51921"/>
                </a:lnTo>
                <a:lnTo>
                  <a:pt x="1372867" y="70389"/>
                </a:lnTo>
                <a:lnTo>
                  <a:pt x="1445668" y="90862"/>
                </a:lnTo>
                <a:lnTo>
                  <a:pt x="1518468" y="113032"/>
                </a:lnTo>
                <a:lnTo>
                  <a:pt x="1554869" y="124658"/>
                </a:lnTo>
                <a:lnTo>
                  <a:pt x="1591269" y="136592"/>
                </a:lnTo>
                <a:lnTo>
                  <a:pt x="1627670" y="148796"/>
                </a:lnTo>
                <a:lnTo>
                  <a:pt x="1664070" y="161231"/>
                </a:lnTo>
                <a:lnTo>
                  <a:pt x="1700470" y="173859"/>
                </a:lnTo>
                <a:lnTo>
                  <a:pt x="1736871" y="186642"/>
                </a:lnTo>
                <a:lnTo>
                  <a:pt x="1773271" y="199540"/>
                </a:lnTo>
                <a:lnTo>
                  <a:pt x="1809671" y="212516"/>
                </a:lnTo>
                <a:lnTo>
                  <a:pt x="1846072" y="225530"/>
                </a:lnTo>
                <a:lnTo>
                  <a:pt x="1882472" y="238544"/>
                </a:lnTo>
                <a:lnTo>
                  <a:pt x="1918872" y="251519"/>
                </a:lnTo>
                <a:lnTo>
                  <a:pt x="1955272" y="264417"/>
                </a:lnTo>
                <a:lnTo>
                  <a:pt x="1991673" y="277199"/>
                </a:lnTo>
                <a:lnTo>
                  <a:pt x="2028073" y="289827"/>
                </a:lnTo>
                <a:lnTo>
                  <a:pt x="2064473" y="302262"/>
                </a:lnTo>
                <a:lnTo>
                  <a:pt x="2100874" y="314466"/>
                </a:lnTo>
                <a:lnTo>
                  <a:pt x="2137274" y="326399"/>
                </a:lnTo>
                <a:lnTo>
                  <a:pt x="2173675" y="338024"/>
                </a:lnTo>
                <a:lnTo>
                  <a:pt x="2210075" y="349302"/>
                </a:lnTo>
                <a:lnTo>
                  <a:pt x="2282876" y="370661"/>
                </a:lnTo>
                <a:lnTo>
                  <a:pt x="2355677" y="390168"/>
                </a:lnTo>
                <a:lnTo>
                  <a:pt x="2428478" y="407515"/>
                </a:lnTo>
                <a:lnTo>
                  <a:pt x="2501279" y="422392"/>
                </a:lnTo>
                <a:lnTo>
                  <a:pt x="2574081" y="434492"/>
                </a:lnTo>
                <a:lnTo>
                  <a:pt x="2646882" y="443505"/>
                </a:lnTo>
                <a:lnTo>
                  <a:pt x="2719684" y="449123"/>
                </a:lnTo>
                <a:lnTo>
                  <a:pt x="2792486" y="451038"/>
                </a:lnTo>
                <a:lnTo>
                  <a:pt x="2828887" y="450509"/>
                </a:lnTo>
                <a:lnTo>
                  <a:pt x="2901689" y="446290"/>
                </a:lnTo>
                <a:lnTo>
                  <a:pt x="2974492" y="437595"/>
                </a:lnTo>
                <a:lnTo>
                  <a:pt x="3047294" y="424116"/>
                </a:lnTo>
                <a:lnTo>
                  <a:pt x="3120098" y="405544"/>
                </a:lnTo>
                <a:lnTo>
                  <a:pt x="3156499" y="394252"/>
                </a:lnTo>
                <a:lnTo>
                  <a:pt x="3192901" y="381571"/>
                </a:lnTo>
                <a:lnTo>
                  <a:pt x="3229303" y="367463"/>
                </a:lnTo>
                <a:lnTo>
                  <a:pt x="3265705" y="351889"/>
                </a:lnTo>
                <a:lnTo>
                  <a:pt x="3302106" y="334810"/>
                </a:lnTo>
                <a:lnTo>
                  <a:pt x="3338508" y="316188"/>
                </a:lnTo>
                <a:lnTo>
                  <a:pt x="3374911" y="295984"/>
                </a:lnTo>
                <a:lnTo>
                  <a:pt x="3411313" y="274160"/>
                </a:lnTo>
                <a:lnTo>
                  <a:pt x="3447715" y="250677"/>
                </a:lnTo>
                <a:lnTo>
                  <a:pt x="3484117" y="225496"/>
                </a:lnTo>
                <a:lnTo>
                  <a:pt x="3276218" y="1631755"/>
                </a:lnTo>
                <a:lnTo>
                  <a:pt x="3239816" y="1656935"/>
                </a:lnTo>
                <a:lnTo>
                  <a:pt x="3203414" y="1680417"/>
                </a:lnTo>
                <a:lnTo>
                  <a:pt x="3167011" y="1702241"/>
                </a:lnTo>
                <a:lnTo>
                  <a:pt x="3130609" y="1722444"/>
                </a:lnTo>
                <a:lnTo>
                  <a:pt x="3094206" y="1741066"/>
                </a:lnTo>
                <a:lnTo>
                  <a:pt x="3057804" y="1758144"/>
                </a:lnTo>
                <a:lnTo>
                  <a:pt x="3021401" y="1773718"/>
                </a:lnTo>
                <a:lnTo>
                  <a:pt x="2984999" y="1787825"/>
                </a:lnTo>
                <a:lnTo>
                  <a:pt x="2948597" y="1800506"/>
                </a:lnTo>
                <a:lnTo>
                  <a:pt x="2912194" y="1811797"/>
                </a:lnTo>
                <a:lnTo>
                  <a:pt x="2839389" y="1830367"/>
                </a:lnTo>
                <a:lnTo>
                  <a:pt x="2766584" y="1843845"/>
                </a:lnTo>
                <a:lnTo>
                  <a:pt x="2693780" y="1852538"/>
                </a:lnTo>
                <a:lnTo>
                  <a:pt x="2620975" y="1856757"/>
                </a:lnTo>
                <a:lnTo>
                  <a:pt x="2584572" y="1857284"/>
                </a:lnTo>
                <a:lnTo>
                  <a:pt x="2548170" y="1856808"/>
                </a:lnTo>
                <a:lnTo>
                  <a:pt x="2475365" y="1853002"/>
                </a:lnTo>
                <a:lnTo>
                  <a:pt x="2402560" y="1845646"/>
                </a:lnTo>
                <a:lnTo>
                  <a:pt x="2329755" y="1835050"/>
                </a:lnTo>
                <a:lnTo>
                  <a:pt x="2256950" y="1821521"/>
                </a:lnTo>
                <a:lnTo>
                  <a:pt x="2184145" y="1805369"/>
                </a:lnTo>
                <a:lnTo>
                  <a:pt x="2111341" y="1786902"/>
                </a:lnTo>
                <a:lnTo>
                  <a:pt x="2038536" y="1766429"/>
                </a:lnTo>
                <a:lnTo>
                  <a:pt x="1965731" y="1744259"/>
                </a:lnTo>
                <a:lnTo>
                  <a:pt x="1929328" y="1732633"/>
                </a:lnTo>
                <a:lnTo>
                  <a:pt x="1892926" y="1720699"/>
                </a:lnTo>
                <a:lnTo>
                  <a:pt x="1856524" y="1708495"/>
                </a:lnTo>
                <a:lnTo>
                  <a:pt x="1820121" y="1696059"/>
                </a:lnTo>
                <a:lnTo>
                  <a:pt x="1783719" y="1683431"/>
                </a:lnTo>
                <a:lnTo>
                  <a:pt x="1747316" y="1670648"/>
                </a:lnTo>
                <a:lnTo>
                  <a:pt x="1710914" y="1657749"/>
                </a:lnTo>
                <a:lnTo>
                  <a:pt x="1674511" y="1644774"/>
                </a:lnTo>
                <a:lnTo>
                  <a:pt x="1638109" y="1631759"/>
                </a:lnTo>
                <a:lnTo>
                  <a:pt x="1601707" y="1618745"/>
                </a:lnTo>
                <a:lnTo>
                  <a:pt x="1565304" y="1605769"/>
                </a:lnTo>
                <a:lnTo>
                  <a:pt x="1528902" y="1592871"/>
                </a:lnTo>
                <a:lnTo>
                  <a:pt x="1492499" y="1580088"/>
                </a:lnTo>
                <a:lnTo>
                  <a:pt x="1456097" y="1567459"/>
                </a:lnTo>
                <a:lnTo>
                  <a:pt x="1419694" y="1555023"/>
                </a:lnTo>
                <a:lnTo>
                  <a:pt x="1383292" y="1542819"/>
                </a:lnTo>
                <a:lnTo>
                  <a:pt x="1346890" y="1530885"/>
                </a:lnTo>
                <a:lnTo>
                  <a:pt x="1310487" y="1519260"/>
                </a:lnTo>
                <a:lnTo>
                  <a:pt x="1274085" y="1507981"/>
                </a:lnTo>
                <a:lnTo>
                  <a:pt x="1201280" y="1486621"/>
                </a:lnTo>
                <a:lnTo>
                  <a:pt x="1128475" y="1467112"/>
                </a:lnTo>
                <a:lnTo>
                  <a:pt x="1055670" y="1449764"/>
                </a:lnTo>
                <a:lnTo>
                  <a:pt x="982865" y="1434884"/>
                </a:lnTo>
                <a:lnTo>
                  <a:pt x="910060" y="1422783"/>
                </a:lnTo>
                <a:lnTo>
                  <a:pt x="837255" y="1413768"/>
                </a:lnTo>
                <a:lnTo>
                  <a:pt x="764451" y="1408148"/>
                </a:lnTo>
                <a:lnTo>
                  <a:pt x="691646" y="1406231"/>
                </a:lnTo>
                <a:lnTo>
                  <a:pt x="655243" y="1406759"/>
                </a:lnTo>
                <a:lnTo>
                  <a:pt x="582438" y="1410976"/>
                </a:lnTo>
                <a:lnTo>
                  <a:pt x="509634" y="1419669"/>
                </a:lnTo>
                <a:lnTo>
                  <a:pt x="436829" y="1433147"/>
                </a:lnTo>
                <a:lnTo>
                  <a:pt x="364024" y="1451716"/>
                </a:lnTo>
                <a:lnTo>
                  <a:pt x="327621" y="1463007"/>
                </a:lnTo>
                <a:lnTo>
                  <a:pt x="291219" y="1475687"/>
                </a:lnTo>
                <a:lnTo>
                  <a:pt x="254817" y="1489794"/>
                </a:lnTo>
                <a:lnTo>
                  <a:pt x="218414" y="1505367"/>
                </a:lnTo>
                <a:lnTo>
                  <a:pt x="182012" y="1522445"/>
                </a:lnTo>
                <a:lnTo>
                  <a:pt x="145609" y="1541066"/>
                </a:lnTo>
                <a:lnTo>
                  <a:pt x="109207" y="1561269"/>
                </a:lnTo>
                <a:lnTo>
                  <a:pt x="72804" y="1583093"/>
                </a:lnTo>
                <a:lnTo>
                  <a:pt x="36402" y="1606575"/>
                </a:lnTo>
                <a:lnTo>
                  <a:pt x="0" y="1631755"/>
                </a:lnTo>
                <a:lnTo>
                  <a:pt x="208025" y="225496"/>
                </a:lnTo>
                <a:close/>
              </a:path>
            </a:pathLst>
          </a:custGeom>
          <a:ln w="635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8917305" y="5285994"/>
            <a:ext cx="2771140" cy="10007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07670">
              <a:lnSpc>
                <a:spcPct val="100000"/>
              </a:lnSpc>
              <a:spcBef>
                <a:spcPts val="95"/>
              </a:spcBef>
            </a:pPr>
            <a:r>
              <a:rPr sz="1600" spc="-15" dirty="0">
                <a:latin typeface="Times New Roman"/>
                <a:cs typeface="Times New Roman"/>
              </a:rPr>
              <a:t>Создавать </a:t>
            </a:r>
            <a:r>
              <a:rPr sz="1600" spc="-10" dirty="0">
                <a:latin typeface="Times New Roman"/>
                <a:cs typeface="Times New Roman"/>
              </a:rPr>
              <a:t>условия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для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600" spc="-10" dirty="0">
                <a:latin typeface="Times New Roman"/>
                <a:cs typeface="Times New Roman"/>
              </a:rPr>
              <a:t>овладения </a:t>
            </a:r>
            <a:r>
              <a:rPr sz="1600" spc="-5" dirty="0">
                <a:latin typeface="Times New Roman"/>
                <a:cs typeface="Times New Roman"/>
              </a:rPr>
              <a:t>новой </a:t>
            </a:r>
            <a:r>
              <a:rPr sz="1600" spc="-10" dirty="0">
                <a:latin typeface="Times New Roman"/>
                <a:cs typeface="Times New Roman"/>
              </a:rPr>
              <a:t>информации</a:t>
            </a:r>
            <a:r>
              <a:rPr sz="1600" spc="4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с</a:t>
            </a:r>
            <a:endParaRPr sz="1600">
              <a:latin typeface="Times New Roman"/>
              <a:cs typeface="Times New Roman"/>
            </a:endParaRPr>
          </a:p>
          <a:p>
            <a:pPr marL="215265" marR="207645" algn="ctr">
              <a:lnSpc>
                <a:spcPct val="100000"/>
              </a:lnSpc>
            </a:pPr>
            <a:r>
              <a:rPr sz="1600" spc="-10" dirty="0">
                <a:latin typeface="Times New Roman"/>
                <a:cs typeface="Times New Roman"/>
              </a:rPr>
              <a:t>активизацией всех </a:t>
            </a:r>
            <a:r>
              <a:rPr sz="1600" spc="-5" dirty="0">
                <a:latin typeface="Times New Roman"/>
                <a:cs typeface="Times New Roman"/>
              </a:rPr>
              <a:t>органов  чувств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2869310" y="1450466"/>
            <a:ext cx="1137920" cy="911225"/>
          </a:xfrm>
          <a:custGeom>
            <a:avLst/>
            <a:gdLst/>
            <a:ahLst/>
            <a:cxnLst/>
            <a:rect l="l" t="t" r="r" b="b"/>
            <a:pathLst>
              <a:path w="1137920" h="911225">
                <a:moveTo>
                  <a:pt x="202935" y="111858"/>
                </a:moveTo>
                <a:lnTo>
                  <a:pt x="155730" y="171582"/>
                </a:lnTo>
                <a:lnTo>
                  <a:pt x="1090422" y="910844"/>
                </a:lnTo>
                <a:lnTo>
                  <a:pt x="1137792" y="851154"/>
                </a:lnTo>
                <a:lnTo>
                  <a:pt x="202935" y="111858"/>
                </a:lnTo>
                <a:close/>
              </a:path>
              <a:path w="1137920" h="911225">
                <a:moveTo>
                  <a:pt x="0" y="0"/>
                </a:moveTo>
                <a:lnTo>
                  <a:pt x="108457" y="231394"/>
                </a:lnTo>
                <a:lnTo>
                  <a:pt x="155730" y="171582"/>
                </a:lnTo>
                <a:lnTo>
                  <a:pt x="125856" y="147955"/>
                </a:lnTo>
                <a:lnTo>
                  <a:pt x="173100" y="88265"/>
                </a:lnTo>
                <a:lnTo>
                  <a:pt x="221582" y="88265"/>
                </a:lnTo>
                <a:lnTo>
                  <a:pt x="250189" y="52070"/>
                </a:lnTo>
                <a:lnTo>
                  <a:pt x="0" y="0"/>
                </a:lnTo>
                <a:close/>
              </a:path>
              <a:path w="1137920" h="911225">
                <a:moveTo>
                  <a:pt x="173100" y="88265"/>
                </a:moveTo>
                <a:lnTo>
                  <a:pt x="125856" y="147955"/>
                </a:lnTo>
                <a:lnTo>
                  <a:pt x="155730" y="171582"/>
                </a:lnTo>
                <a:lnTo>
                  <a:pt x="202935" y="111858"/>
                </a:lnTo>
                <a:lnTo>
                  <a:pt x="173100" y="88265"/>
                </a:lnTo>
                <a:close/>
              </a:path>
              <a:path w="1137920" h="911225">
                <a:moveTo>
                  <a:pt x="221582" y="88265"/>
                </a:moveTo>
                <a:lnTo>
                  <a:pt x="173100" y="88265"/>
                </a:lnTo>
                <a:lnTo>
                  <a:pt x="202935" y="111858"/>
                </a:lnTo>
                <a:lnTo>
                  <a:pt x="221582" y="88265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546090" y="1655317"/>
            <a:ext cx="227965" cy="559435"/>
          </a:xfrm>
          <a:custGeom>
            <a:avLst/>
            <a:gdLst/>
            <a:ahLst/>
            <a:cxnLst/>
            <a:rect l="l" t="t" r="r" b="b"/>
            <a:pathLst>
              <a:path w="227964" h="559435">
                <a:moveTo>
                  <a:pt x="152041" y="224996"/>
                </a:moveTo>
                <a:lnTo>
                  <a:pt x="75975" y="230929"/>
                </a:lnTo>
                <a:lnTo>
                  <a:pt x="101473" y="559435"/>
                </a:lnTo>
                <a:lnTo>
                  <a:pt x="177546" y="553593"/>
                </a:lnTo>
                <a:lnTo>
                  <a:pt x="152041" y="224996"/>
                </a:lnTo>
                <a:close/>
              </a:path>
              <a:path w="227964" h="559435">
                <a:moveTo>
                  <a:pt x="96265" y="0"/>
                </a:moveTo>
                <a:lnTo>
                  <a:pt x="0" y="236855"/>
                </a:lnTo>
                <a:lnTo>
                  <a:pt x="75975" y="230929"/>
                </a:lnTo>
                <a:lnTo>
                  <a:pt x="73025" y="192912"/>
                </a:lnTo>
                <a:lnTo>
                  <a:pt x="149098" y="187071"/>
                </a:lnTo>
                <a:lnTo>
                  <a:pt x="208725" y="187071"/>
                </a:lnTo>
                <a:lnTo>
                  <a:pt x="96265" y="0"/>
                </a:lnTo>
                <a:close/>
              </a:path>
              <a:path w="227964" h="559435">
                <a:moveTo>
                  <a:pt x="149098" y="187071"/>
                </a:moveTo>
                <a:lnTo>
                  <a:pt x="73025" y="192912"/>
                </a:lnTo>
                <a:lnTo>
                  <a:pt x="75975" y="230929"/>
                </a:lnTo>
                <a:lnTo>
                  <a:pt x="152041" y="224996"/>
                </a:lnTo>
                <a:lnTo>
                  <a:pt x="149098" y="187071"/>
                </a:lnTo>
                <a:close/>
              </a:path>
              <a:path w="227964" h="559435">
                <a:moveTo>
                  <a:pt x="208725" y="187071"/>
                </a:moveTo>
                <a:lnTo>
                  <a:pt x="149098" y="187071"/>
                </a:lnTo>
                <a:lnTo>
                  <a:pt x="152041" y="224996"/>
                </a:lnTo>
                <a:lnTo>
                  <a:pt x="227964" y="219075"/>
                </a:lnTo>
                <a:lnTo>
                  <a:pt x="208725" y="187071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032242" y="1207388"/>
            <a:ext cx="1029335" cy="1069340"/>
          </a:xfrm>
          <a:custGeom>
            <a:avLst/>
            <a:gdLst/>
            <a:ahLst/>
            <a:cxnLst/>
            <a:rect l="l" t="t" r="r" b="b"/>
            <a:pathLst>
              <a:path w="1029334" h="1069339">
                <a:moveTo>
                  <a:pt x="843537" y="138474"/>
                </a:moveTo>
                <a:lnTo>
                  <a:pt x="0" y="1016000"/>
                </a:lnTo>
                <a:lnTo>
                  <a:pt x="54990" y="1068832"/>
                </a:lnTo>
                <a:lnTo>
                  <a:pt x="898444" y="191265"/>
                </a:lnTo>
                <a:lnTo>
                  <a:pt x="843537" y="138474"/>
                </a:lnTo>
                <a:close/>
              </a:path>
              <a:path w="1029334" h="1069339">
                <a:moveTo>
                  <a:pt x="994799" y="110998"/>
                </a:moveTo>
                <a:lnTo>
                  <a:pt x="869950" y="110998"/>
                </a:lnTo>
                <a:lnTo>
                  <a:pt x="924813" y="163830"/>
                </a:lnTo>
                <a:lnTo>
                  <a:pt x="898444" y="191265"/>
                </a:lnTo>
                <a:lnTo>
                  <a:pt x="953388" y="244094"/>
                </a:lnTo>
                <a:lnTo>
                  <a:pt x="994799" y="110998"/>
                </a:lnTo>
                <a:close/>
              </a:path>
              <a:path w="1029334" h="1069339">
                <a:moveTo>
                  <a:pt x="869950" y="110998"/>
                </a:moveTo>
                <a:lnTo>
                  <a:pt x="843537" y="138474"/>
                </a:lnTo>
                <a:lnTo>
                  <a:pt x="898444" y="191265"/>
                </a:lnTo>
                <a:lnTo>
                  <a:pt x="924813" y="163830"/>
                </a:lnTo>
                <a:lnTo>
                  <a:pt x="869950" y="110998"/>
                </a:lnTo>
                <a:close/>
              </a:path>
              <a:path w="1029334" h="1069339">
                <a:moveTo>
                  <a:pt x="1029334" y="0"/>
                </a:moveTo>
                <a:lnTo>
                  <a:pt x="788542" y="85598"/>
                </a:lnTo>
                <a:lnTo>
                  <a:pt x="843537" y="138474"/>
                </a:lnTo>
                <a:lnTo>
                  <a:pt x="869950" y="110998"/>
                </a:lnTo>
                <a:lnTo>
                  <a:pt x="994799" y="110998"/>
                </a:lnTo>
                <a:lnTo>
                  <a:pt x="1029334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281171" y="3453638"/>
            <a:ext cx="473075" cy="273685"/>
          </a:xfrm>
          <a:custGeom>
            <a:avLst/>
            <a:gdLst/>
            <a:ahLst/>
            <a:cxnLst/>
            <a:rect l="l" t="t" r="r" b="b"/>
            <a:pathLst>
              <a:path w="473075" h="273685">
                <a:moveTo>
                  <a:pt x="149098" y="65532"/>
                </a:moveTo>
                <a:lnTo>
                  <a:pt x="0" y="273176"/>
                </a:lnTo>
                <a:lnTo>
                  <a:pt x="255524" y="267843"/>
                </a:lnTo>
                <a:lnTo>
                  <a:pt x="229401" y="218186"/>
                </a:lnTo>
                <a:lnTo>
                  <a:pt x="186308" y="218186"/>
                </a:lnTo>
                <a:lnTo>
                  <a:pt x="150875" y="150749"/>
                </a:lnTo>
                <a:lnTo>
                  <a:pt x="184597" y="133014"/>
                </a:lnTo>
                <a:lnTo>
                  <a:pt x="149098" y="65532"/>
                </a:lnTo>
                <a:close/>
              </a:path>
              <a:path w="473075" h="273685">
                <a:moveTo>
                  <a:pt x="184597" y="133014"/>
                </a:moveTo>
                <a:lnTo>
                  <a:pt x="150875" y="150749"/>
                </a:lnTo>
                <a:lnTo>
                  <a:pt x="186308" y="218186"/>
                </a:lnTo>
                <a:lnTo>
                  <a:pt x="220063" y="200433"/>
                </a:lnTo>
                <a:lnTo>
                  <a:pt x="184597" y="133014"/>
                </a:lnTo>
                <a:close/>
              </a:path>
              <a:path w="473075" h="273685">
                <a:moveTo>
                  <a:pt x="220063" y="200433"/>
                </a:moveTo>
                <a:lnTo>
                  <a:pt x="186308" y="218186"/>
                </a:lnTo>
                <a:lnTo>
                  <a:pt x="229401" y="218186"/>
                </a:lnTo>
                <a:lnTo>
                  <a:pt x="220063" y="200433"/>
                </a:lnTo>
                <a:close/>
              </a:path>
              <a:path w="473075" h="273685">
                <a:moveTo>
                  <a:pt x="437514" y="0"/>
                </a:moveTo>
                <a:lnTo>
                  <a:pt x="184597" y="133014"/>
                </a:lnTo>
                <a:lnTo>
                  <a:pt x="220063" y="200433"/>
                </a:lnTo>
                <a:lnTo>
                  <a:pt x="472948" y="67437"/>
                </a:lnTo>
                <a:lnTo>
                  <a:pt x="437514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204080" y="4502022"/>
            <a:ext cx="924560" cy="1089025"/>
          </a:xfrm>
          <a:custGeom>
            <a:avLst/>
            <a:gdLst/>
            <a:ahLst/>
            <a:cxnLst/>
            <a:rect l="l" t="t" r="r" b="b"/>
            <a:pathLst>
              <a:path w="924560" h="1089025">
                <a:moveTo>
                  <a:pt x="59817" y="839977"/>
                </a:moveTo>
                <a:lnTo>
                  <a:pt x="0" y="1088478"/>
                </a:lnTo>
                <a:lnTo>
                  <a:pt x="234696" y="987170"/>
                </a:lnTo>
                <a:lnTo>
                  <a:pt x="211006" y="967232"/>
                </a:lnTo>
                <a:lnTo>
                  <a:pt x="151892" y="967232"/>
                </a:lnTo>
                <a:lnTo>
                  <a:pt x="93599" y="918210"/>
                </a:lnTo>
                <a:lnTo>
                  <a:pt x="118129" y="889058"/>
                </a:lnTo>
                <a:lnTo>
                  <a:pt x="59817" y="839977"/>
                </a:lnTo>
                <a:close/>
              </a:path>
              <a:path w="924560" h="1089025">
                <a:moveTo>
                  <a:pt x="118129" y="889058"/>
                </a:moveTo>
                <a:lnTo>
                  <a:pt x="93599" y="918210"/>
                </a:lnTo>
                <a:lnTo>
                  <a:pt x="151892" y="967232"/>
                </a:lnTo>
                <a:lnTo>
                  <a:pt x="176401" y="938105"/>
                </a:lnTo>
                <a:lnTo>
                  <a:pt x="118129" y="889058"/>
                </a:lnTo>
                <a:close/>
              </a:path>
              <a:path w="924560" h="1089025">
                <a:moveTo>
                  <a:pt x="176401" y="938105"/>
                </a:moveTo>
                <a:lnTo>
                  <a:pt x="151892" y="967232"/>
                </a:lnTo>
                <a:lnTo>
                  <a:pt x="211006" y="967232"/>
                </a:lnTo>
                <a:lnTo>
                  <a:pt x="176401" y="938105"/>
                </a:lnTo>
                <a:close/>
              </a:path>
              <a:path w="924560" h="1089025">
                <a:moveTo>
                  <a:pt x="866267" y="0"/>
                </a:moveTo>
                <a:lnTo>
                  <a:pt x="118129" y="889058"/>
                </a:lnTo>
                <a:lnTo>
                  <a:pt x="176401" y="938105"/>
                </a:lnTo>
                <a:lnTo>
                  <a:pt x="924560" y="49021"/>
                </a:lnTo>
                <a:lnTo>
                  <a:pt x="866267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643368" y="4551807"/>
            <a:ext cx="770255" cy="903605"/>
          </a:xfrm>
          <a:custGeom>
            <a:avLst/>
            <a:gdLst/>
            <a:ahLst/>
            <a:cxnLst/>
            <a:rect l="l" t="t" r="r" b="b"/>
            <a:pathLst>
              <a:path w="770254" h="903604">
                <a:moveTo>
                  <a:pt x="593653" y="752923"/>
                </a:moveTo>
                <a:lnTo>
                  <a:pt x="535431" y="802005"/>
                </a:lnTo>
                <a:lnTo>
                  <a:pt x="770127" y="903097"/>
                </a:lnTo>
                <a:lnTo>
                  <a:pt x="740922" y="782066"/>
                </a:lnTo>
                <a:lnTo>
                  <a:pt x="618235" y="782066"/>
                </a:lnTo>
                <a:lnTo>
                  <a:pt x="593653" y="752923"/>
                </a:lnTo>
                <a:close/>
              </a:path>
              <a:path w="770254" h="903604">
                <a:moveTo>
                  <a:pt x="651878" y="703838"/>
                </a:moveTo>
                <a:lnTo>
                  <a:pt x="593653" y="752923"/>
                </a:lnTo>
                <a:lnTo>
                  <a:pt x="618235" y="782066"/>
                </a:lnTo>
                <a:lnTo>
                  <a:pt x="676401" y="732917"/>
                </a:lnTo>
                <a:lnTo>
                  <a:pt x="651878" y="703838"/>
                </a:lnTo>
                <a:close/>
              </a:path>
              <a:path w="770254" h="903604">
                <a:moveTo>
                  <a:pt x="710183" y="654685"/>
                </a:moveTo>
                <a:lnTo>
                  <a:pt x="651878" y="703838"/>
                </a:lnTo>
                <a:lnTo>
                  <a:pt x="676401" y="732917"/>
                </a:lnTo>
                <a:lnTo>
                  <a:pt x="618235" y="782066"/>
                </a:lnTo>
                <a:lnTo>
                  <a:pt x="740922" y="782066"/>
                </a:lnTo>
                <a:lnTo>
                  <a:pt x="710183" y="654685"/>
                </a:lnTo>
                <a:close/>
              </a:path>
              <a:path w="770254" h="903604">
                <a:moveTo>
                  <a:pt x="58292" y="0"/>
                </a:moveTo>
                <a:lnTo>
                  <a:pt x="0" y="49149"/>
                </a:lnTo>
                <a:lnTo>
                  <a:pt x="593653" y="752923"/>
                </a:lnTo>
                <a:lnTo>
                  <a:pt x="651878" y="703838"/>
                </a:lnTo>
                <a:lnTo>
                  <a:pt x="58292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8147304" y="2740786"/>
            <a:ext cx="473709" cy="360045"/>
          </a:xfrm>
          <a:custGeom>
            <a:avLst/>
            <a:gdLst/>
            <a:ahLst/>
            <a:cxnLst/>
            <a:rect l="l" t="t" r="r" b="b"/>
            <a:pathLst>
              <a:path w="473709" h="360044">
                <a:moveTo>
                  <a:pt x="266030" y="255682"/>
                </a:moveTo>
                <a:lnTo>
                  <a:pt x="221106" y="317246"/>
                </a:lnTo>
                <a:lnTo>
                  <a:pt x="473201" y="359663"/>
                </a:lnTo>
                <a:lnTo>
                  <a:pt x="431066" y="278129"/>
                </a:lnTo>
                <a:lnTo>
                  <a:pt x="296799" y="278129"/>
                </a:lnTo>
                <a:lnTo>
                  <a:pt x="266030" y="255682"/>
                </a:lnTo>
                <a:close/>
              </a:path>
              <a:path w="473709" h="360044">
                <a:moveTo>
                  <a:pt x="310981" y="194081"/>
                </a:moveTo>
                <a:lnTo>
                  <a:pt x="266030" y="255682"/>
                </a:lnTo>
                <a:lnTo>
                  <a:pt x="296799" y="278129"/>
                </a:lnTo>
                <a:lnTo>
                  <a:pt x="341756" y="216535"/>
                </a:lnTo>
                <a:lnTo>
                  <a:pt x="310981" y="194081"/>
                </a:lnTo>
                <a:close/>
              </a:path>
              <a:path w="473709" h="360044">
                <a:moveTo>
                  <a:pt x="355853" y="132587"/>
                </a:moveTo>
                <a:lnTo>
                  <a:pt x="310981" y="194081"/>
                </a:lnTo>
                <a:lnTo>
                  <a:pt x="341756" y="216535"/>
                </a:lnTo>
                <a:lnTo>
                  <a:pt x="296799" y="278129"/>
                </a:lnTo>
                <a:lnTo>
                  <a:pt x="431066" y="278129"/>
                </a:lnTo>
                <a:lnTo>
                  <a:pt x="355853" y="132587"/>
                </a:lnTo>
                <a:close/>
              </a:path>
              <a:path w="473709" h="360044">
                <a:moveTo>
                  <a:pt x="44957" y="0"/>
                </a:moveTo>
                <a:lnTo>
                  <a:pt x="0" y="61595"/>
                </a:lnTo>
                <a:lnTo>
                  <a:pt x="266030" y="255682"/>
                </a:lnTo>
                <a:lnTo>
                  <a:pt x="310981" y="194081"/>
                </a:lnTo>
                <a:lnTo>
                  <a:pt x="44957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67460" y="228600"/>
            <a:ext cx="10467340" cy="56143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31495" algn="just">
              <a:lnSpc>
                <a:spcPct val="100000"/>
              </a:lnSpc>
              <a:spcBef>
                <a:spcPts val="100"/>
              </a:spcBef>
              <a:tabLst>
                <a:tab pos="4197350" algn="l"/>
                <a:tab pos="4829175" algn="l"/>
              </a:tabLst>
            </a:pPr>
            <a:r>
              <a:rPr sz="2800" dirty="0">
                <a:latin typeface="Times New Roman"/>
                <a:cs typeface="Times New Roman"/>
              </a:rPr>
              <a:t>Дети </a:t>
            </a:r>
            <a:r>
              <a:rPr sz="2800" spc="-5" dirty="0">
                <a:latin typeface="Times New Roman"/>
                <a:cs typeface="Times New Roman"/>
              </a:rPr>
              <a:t>по </a:t>
            </a:r>
            <a:r>
              <a:rPr sz="2800" dirty="0">
                <a:latin typeface="Times New Roman"/>
                <a:cs typeface="Times New Roman"/>
              </a:rPr>
              <a:t>своей </a:t>
            </a:r>
            <a:r>
              <a:rPr sz="2800" spc="-15" dirty="0">
                <a:latin typeface="Times New Roman"/>
                <a:cs typeface="Times New Roman"/>
              </a:rPr>
              <a:t>природе пытливые исследователи окружающего </a:t>
            </a:r>
            <a:r>
              <a:rPr sz="2800" dirty="0">
                <a:latin typeface="Times New Roman"/>
                <a:cs typeface="Times New Roman"/>
              </a:rPr>
              <a:t>мира,  </a:t>
            </a:r>
            <a:r>
              <a:rPr sz="2800" spc="-15" dirty="0">
                <a:latin typeface="Times New Roman"/>
                <a:cs typeface="Times New Roman"/>
              </a:rPr>
              <a:t>поэтому </a:t>
            </a:r>
            <a:r>
              <a:rPr sz="2800" dirty="0">
                <a:latin typeface="Times New Roman"/>
                <a:cs typeface="Times New Roman"/>
              </a:rPr>
              <a:t>организация </a:t>
            </a:r>
            <a:r>
              <a:rPr sz="2800" spc="-25" dirty="0">
                <a:latin typeface="Times New Roman"/>
                <a:cs typeface="Times New Roman"/>
              </a:rPr>
              <a:t>детского </a:t>
            </a:r>
            <a:r>
              <a:rPr sz="2800" spc="-10" dirty="0">
                <a:latin typeface="Times New Roman"/>
                <a:cs typeface="Times New Roman"/>
              </a:rPr>
              <a:t>экспериментирования </a:t>
            </a:r>
            <a:r>
              <a:rPr sz="2800" spc="-15" dirty="0">
                <a:latin typeface="Times New Roman"/>
                <a:cs typeface="Times New Roman"/>
              </a:rPr>
              <a:t>направлена </a:t>
            </a:r>
            <a:r>
              <a:rPr sz="2800" spc="-5" dirty="0">
                <a:latin typeface="Times New Roman"/>
                <a:cs typeface="Times New Roman"/>
              </a:rPr>
              <a:t>на </a:t>
            </a:r>
            <a:r>
              <a:rPr sz="2800" spc="-10" dirty="0">
                <a:latin typeface="Times New Roman"/>
                <a:cs typeface="Times New Roman"/>
              </a:rPr>
              <a:t>создание  </a:t>
            </a:r>
            <a:r>
              <a:rPr sz="2800" dirty="0">
                <a:latin typeface="Times New Roman"/>
                <a:cs typeface="Times New Roman"/>
              </a:rPr>
              <a:t>таких условий, в</a:t>
            </a:r>
            <a:r>
              <a:rPr sz="2800" spc="35" dirty="0">
                <a:latin typeface="Times New Roman"/>
                <a:cs typeface="Times New Roman"/>
              </a:rPr>
              <a:t> </a:t>
            </a:r>
            <a:r>
              <a:rPr sz="2800" spc="-35">
                <a:latin typeface="Times New Roman"/>
                <a:cs typeface="Times New Roman"/>
              </a:rPr>
              <a:t>которых</a:t>
            </a:r>
            <a:r>
              <a:rPr sz="2800" spc="30">
                <a:latin typeface="Times New Roman"/>
                <a:cs typeface="Times New Roman"/>
              </a:rPr>
              <a:t> </a:t>
            </a:r>
            <a:r>
              <a:rPr sz="2800" spc="-10" smtClean="0">
                <a:latin typeface="Times New Roman"/>
                <a:cs typeface="Times New Roman"/>
              </a:rPr>
              <a:t>предмет</a:t>
            </a:r>
            <a:r>
              <a:rPr lang="ru-RU" sz="2800" spc="-10" dirty="0" smtClean="0">
                <a:latin typeface="Times New Roman"/>
                <a:cs typeface="Times New Roman"/>
              </a:rPr>
              <a:t> </a:t>
            </a:r>
            <a:r>
              <a:rPr sz="2800" spc="-10" smtClean="0">
                <a:latin typeface="Times New Roman"/>
                <a:cs typeface="Times New Roman"/>
              </a:rPr>
              <a:t>наиболее </a:t>
            </a:r>
            <a:r>
              <a:rPr sz="2800" spc="-35" dirty="0">
                <a:latin typeface="Times New Roman"/>
                <a:cs typeface="Times New Roman"/>
              </a:rPr>
              <a:t>ярко </a:t>
            </a:r>
            <a:r>
              <a:rPr sz="2800" spc="-15" dirty="0">
                <a:latin typeface="Times New Roman"/>
                <a:cs typeface="Times New Roman"/>
              </a:rPr>
              <a:t>обнаруживают </a:t>
            </a:r>
            <a:r>
              <a:rPr sz="2800" spc="-5" dirty="0">
                <a:latin typeface="Times New Roman"/>
                <a:cs typeface="Times New Roman"/>
              </a:rPr>
              <a:t>свою  </a:t>
            </a:r>
            <a:r>
              <a:rPr sz="2800" dirty="0">
                <a:latin typeface="Times New Roman"/>
                <a:cs typeface="Times New Roman"/>
              </a:rPr>
              <a:t>сущность, </a:t>
            </a:r>
            <a:r>
              <a:rPr sz="2800" spc="-5" dirty="0">
                <a:latin typeface="Times New Roman"/>
                <a:cs typeface="Times New Roman"/>
              </a:rPr>
              <a:t>скрытую</a:t>
            </a:r>
            <a:r>
              <a:rPr sz="2800" spc="-40" dirty="0">
                <a:latin typeface="Times New Roman"/>
                <a:cs typeface="Times New Roman"/>
              </a:rPr>
              <a:t> </a:t>
            </a:r>
            <a:r>
              <a:rPr sz="2800">
                <a:latin typeface="Times New Roman"/>
                <a:cs typeface="Times New Roman"/>
              </a:rPr>
              <a:t>в</a:t>
            </a:r>
            <a:r>
              <a:rPr sz="2800" spc="0">
                <a:latin typeface="Times New Roman"/>
                <a:cs typeface="Times New Roman"/>
              </a:rPr>
              <a:t> </a:t>
            </a:r>
            <a:r>
              <a:rPr sz="2800" smtClean="0">
                <a:latin typeface="Times New Roman"/>
                <a:cs typeface="Times New Roman"/>
              </a:rPr>
              <a:t>обычных</a:t>
            </a:r>
            <a:r>
              <a:rPr lang="ru-RU" sz="2800" dirty="0" smtClean="0">
                <a:latin typeface="Times New Roman"/>
                <a:cs typeface="Times New Roman"/>
              </a:rPr>
              <a:t> </a:t>
            </a:r>
            <a:r>
              <a:rPr sz="2800" spc="-10" smtClean="0">
                <a:latin typeface="Times New Roman"/>
                <a:cs typeface="Times New Roman"/>
              </a:rPr>
              <a:t>ситуациях</a:t>
            </a:r>
            <a:r>
              <a:rPr sz="2800" spc="-10" dirty="0">
                <a:latin typeface="Times New Roman"/>
                <a:cs typeface="Times New Roman"/>
              </a:rPr>
              <a:t>. </a:t>
            </a:r>
            <a:r>
              <a:rPr sz="2800" spc="-25">
                <a:latin typeface="Times New Roman"/>
                <a:cs typeface="Times New Roman"/>
              </a:rPr>
              <a:t>Поисковая</a:t>
            </a:r>
            <a:r>
              <a:rPr sz="2800">
                <a:latin typeface="Times New Roman"/>
                <a:cs typeface="Times New Roman"/>
              </a:rPr>
              <a:t> </a:t>
            </a:r>
            <a:r>
              <a:rPr sz="2800" spc="-5" smtClean="0">
                <a:latin typeface="Times New Roman"/>
                <a:cs typeface="Times New Roman"/>
              </a:rPr>
              <a:t>активность,</a:t>
            </a:r>
            <a:r>
              <a:rPr lang="ru-RU" sz="2800" spc="-5" dirty="0" smtClean="0">
                <a:latin typeface="Times New Roman"/>
                <a:cs typeface="Times New Roman"/>
              </a:rPr>
              <a:t> </a:t>
            </a:r>
            <a:r>
              <a:rPr sz="2800" spc="-10" smtClean="0">
                <a:latin typeface="Times New Roman"/>
                <a:cs typeface="Times New Roman"/>
              </a:rPr>
              <a:t>выраженная </a:t>
            </a:r>
            <a:r>
              <a:rPr sz="2800" dirty="0">
                <a:latin typeface="Times New Roman"/>
                <a:cs typeface="Times New Roman"/>
              </a:rPr>
              <a:t>в потребности </a:t>
            </a:r>
            <a:r>
              <a:rPr sz="2800" spc="-15" dirty="0">
                <a:latin typeface="Times New Roman"/>
                <a:cs typeface="Times New Roman"/>
              </a:rPr>
              <a:t>исследовать </a:t>
            </a:r>
            <a:r>
              <a:rPr sz="2800" spc="-10" dirty="0">
                <a:latin typeface="Times New Roman"/>
                <a:cs typeface="Times New Roman"/>
              </a:rPr>
              <a:t>окружающий </a:t>
            </a:r>
            <a:r>
              <a:rPr sz="2800" dirty="0">
                <a:latin typeface="Times New Roman"/>
                <a:cs typeface="Times New Roman"/>
              </a:rPr>
              <a:t>мир</a:t>
            </a:r>
            <a:r>
              <a:rPr sz="2800">
                <a:latin typeface="Times New Roman"/>
                <a:cs typeface="Times New Roman"/>
              </a:rPr>
              <a:t>,</a:t>
            </a:r>
            <a:r>
              <a:rPr sz="2800" spc="60">
                <a:latin typeface="Times New Roman"/>
                <a:cs typeface="Times New Roman"/>
              </a:rPr>
              <a:t> </a:t>
            </a:r>
            <a:r>
              <a:rPr sz="2800" spc="-15" smtClean="0">
                <a:latin typeface="Times New Roman"/>
                <a:cs typeface="Times New Roman"/>
              </a:rPr>
              <a:t>заложена</a:t>
            </a:r>
            <a:r>
              <a:rPr lang="ru-RU" sz="2800" spc="-15" dirty="0" smtClean="0">
                <a:latin typeface="Times New Roman"/>
                <a:cs typeface="Times New Roman"/>
              </a:rPr>
              <a:t> </a:t>
            </a:r>
            <a:r>
              <a:rPr sz="2800" smtClean="0">
                <a:latin typeface="Times New Roman"/>
                <a:cs typeface="Times New Roman"/>
              </a:rPr>
              <a:t>генетически</a:t>
            </a:r>
            <a:r>
              <a:rPr sz="2800" dirty="0">
                <a:latin typeface="Times New Roman"/>
                <a:cs typeface="Times New Roman"/>
              </a:rPr>
              <a:t>, </a:t>
            </a:r>
            <a:r>
              <a:rPr sz="2800" spc="-10" dirty="0">
                <a:latin typeface="Times New Roman"/>
                <a:cs typeface="Times New Roman"/>
              </a:rPr>
              <a:t>является </a:t>
            </a:r>
            <a:r>
              <a:rPr sz="2800" spc="-15" dirty="0">
                <a:latin typeface="Times New Roman"/>
                <a:cs typeface="Times New Roman"/>
              </a:rPr>
              <a:t>одним </a:t>
            </a:r>
            <a:r>
              <a:rPr sz="2800" spc="-5" dirty="0">
                <a:latin typeface="Times New Roman"/>
                <a:cs typeface="Times New Roman"/>
              </a:rPr>
              <a:t>из </a:t>
            </a:r>
            <a:r>
              <a:rPr sz="2800" spc="-25" dirty="0">
                <a:latin typeface="Times New Roman"/>
                <a:cs typeface="Times New Roman"/>
              </a:rPr>
              <a:t>главных </a:t>
            </a:r>
            <a:r>
              <a:rPr sz="2800" dirty="0">
                <a:latin typeface="Times New Roman"/>
                <a:cs typeface="Times New Roman"/>
              </a:rPr>
              <a:t>и </a:t>
            </a:r>
            <a:r>
              <a:rPr sz="2800" spc="0" dirty="0">
                <a:latin typeface="Times New Roman"/>
                <a:cs typeface="Times New Roman"/>
              </a:rPr>
              <a:t>естественных </a:t>
            </a:r>
            <a:r>
              <a:rPr sz="2800" spc="-15" dirty="0">
                <a:latin typeface="Times New Roman"/>
                <a:cs typeface="Times New Roman"/>
              </a:rPr>
              <a:t>проявлений детской  </a:t>
            </a:r>
            <a:r>
              <a:rPr sz="2800" spc="-5" dirty="0">
                <a:latin typeface="Times New Roman"/>
                <a:cs typeface="Times New Roman"/>
              </a:rPr>
              <a:t>психики.</a:t>
            </a:r>
            <a:endParaRPr sz="2800">
              <a:latin typeface="Times New Roman"/>
              <a:cs typeface="Times New Roman"/>
            </a:endParaRPr>
          </a:p>
          <a:p>
            <a:pPr marL="12700" marR="548005" indent="74295" algn="just">
              <a:lnSpc>
                <a:spcPct val="100000"/>
              </a:lnSpc>
            </a:pPr>
            <a:r>
              <a:rPr sz="2800" dirty="0">
                <a:latin typeface="Times New Roman"/>
                <a:cs typeface="Times New Roman"/>
              </a:rPr>
              <a:t>Важнейшим условием </a:t>
            </a:r>
            <a:r>
              <a:rPr sz="2800" spc="-10" dirty="0">
                <a:latin typeface="Times New Roman"/>
                <a:cs typeface="Times New Roman"/>
              </a:rPr>
              <a:t>формирования </a:t>
            </a:r>
            <a:r>
              <a:rPr sz="2800" spc="-5" dirty="0">
                <a:latin typeface="Times New Roman"/>
                <a:cs typeface="Times New Roman"/>
              </a:rPr>
              <a:t>знаний </a:t>
            </a:r>
            <a:r>
              <a:rPr sz="2800" dirty="0">
                <a:latin typeface="Times New Roman"/>
                <a:cs typeface="Times New Roman"/>
              </a:rPr>
              <a:t>о </a:t>
            </a:r>
            <a:r>
              <a:rPr sz="2800" spc="-5" dirty="0">
                <a:latin typeface="Times New Roman"/>
                <a:cs typeface="Times New Roman"/>
              </a:rPr>
              <a:t>взаимосвязях </a:t>
            </a:r>
            <a:r>
              <a:rPr sz="2800" dirty="0">
                <a:latin typeface="Times New Roman"/>
                <a:cs typeface="Times New Roman"/>
              </a:rPr>
              <a:t>в </a:t>
            </a:r>
            <a:r>
              <a:rPr sz="2800" spc="-15" dirty="0">
                <a:latin typeface="Times New Roman"/>
                <a:cs typeface="Times New Roman"/>
              </a:rPr>
              <a:t>природе  </a:t>
            </a:r>
            <a:r>
              <a:rPr sz="2800" spc="-10" dirty="0">
                <a:latin typeface="Times New Roman"/>
                <a:cs typeface="Times New Roman"/>
              </a:rPr>
              <a:t>является </a:t>
            </a:r>
            <a:r>
              <a:rPr sz="2800" spc="-5" dirty="0">
                <a:latin typeface="Times New Roman"/>
                <a:cs typeface="Times New Roman"/>
              </a:rPr>
              <a:t>наличие </a:t>
            </a:r>
            <a:r>
              <a:rPr sz="2800" dirty="0">
                <a:latin typeface="Times New Roman"/>
                <a:cs typeface="Times New Roman"/>
              </a:rPr>
              <a:t>у детей </a:t>
            </a:r>
            <a:r>
              <a:rPr sz="2800" spc="-10" dirty="0">
                <a:latin typeface="Times New Roman"/>
                <a:cs typeface="Times New Roman"/>
              </a:rPr>
              <a:t>определенного </a:t>
            </a:r>
            <a:r>
              <a:rPr sz="2800" spc="-5" dirty="0">
                <a:latin typeface="Times New Roman"/>
                <a:cs typeface="Times New Roman"/>
              </a:rPr>
              <a:t>запаса фактических </a:t>
            </a:r>
            <a:r>
              <a:rPr sz="2800" spc="-10" dirty="0">
                <a:latin typeface="Times New Roman"/>
                <a:cs typeface="Times New Roman"/>
              </a:rPr>
              <a:t>сведений,  </a:t>
            </a:r>
            <a:r>
              <a:rPr sz="2800" spc="-5" dirty="0">
                <a:latin typeface="Times New Roman"/>
                <a:cs typeface="Times New Roman"/>
              </a:rPr>
              <a:t>полученных </a:t>
            </a:r>
            <a:r>
              <a:rPr sz="2800" dirty="0">
                <a:latin typeface="Times New Roman"/>
                <a:cs typeface="Times New Roman"/>
              </a:rPr>
              <a:t>в </a:t>
            </a:r>
            <a:r>
              <a:rPr sz="2800" spc="-30" dirty="0">
                <a:latin typeface="Times New Roman"/>
                <a:cs typeface="Times New Roman"/>
              </a:rPr>
              <a:t>результате </a:t>
            </a:r>
            <a:r>
              <a:rPr sz="2800" spc="-5" dirty="0">
                <a:latin typeface="Times New Roman"/>
                <a:cs typeface="Times New Roman"/>
              </a:rPr>
              <a:t>ощущений </a:t>
            </a:r>
            <a:r>
              <a:rPr sz="2800" dirty="0">
                <a:latin typeface="Times New Roman"/>
                <a:cs typeface="Times New Roman"/>
              </a:rPr>
              <a:t>и восприятий </a:t>
            </a:r>
            <a:r>
              <a:rPr sz="2800" spc="-10" dirty="0">
                <a:latin typeface="Times New Roman"/>
                <a:cs typeface="Times New Roman"/>
              </a:rPr>
              <a:t>предметов </a:t>
            </a:r>
            <a:r>
              <a:rPr sz="2800" dirty="0">
                <a:latin typeface="Times New Roman"/>
                <a:cs typeface="Times New Roman"/>
              </a:rPr>
              <a:t>и </a:t>
            </a:r>
            <a:r>
              <a:rPr sz="2800" spc="-10" dirty="0">
                <a:latin typeface="Times New Roman"/>
                <a:cs typeface="Times New Roman"/>
              </a:rPr>
              <a:t>явлений.  </a:t>
            </a:r>
            <a:r>
              <a:rPr sz="2800" spc="-30" dirty="0">
                <a:latin typeface="Times New Roman"/>
                <a:cs typeface="Times New Roman"/>
              </a:rPr>
              <a:t>Установление </a:t>
            </a:r>
            <a:r>
              <a:rPr sz="2800" spc="-5" dirty="0">
                <a:latin typeface="Times New Roman"/>
                <a:cs typeface="Times New Roman"/>
              </a:rPr>
              <a:t>взаимосвязей </a:t>
            </a:r>
            <a:r>
              <a:rPr sz="2800" spc="-10" dirty="0">
                <a:latin typeface="Times New Roman"/>
                <a:cs typeface="Times New Roman"/>
              </a:rPr>
              <a:t>существующих </a:t>
            </a:r>
            <a:r>
              <a:rPr sz="2800" dirty="0">
                <a:latin typeface="Times New Roman"/>
                <a:cs typeface="Times New Roman"/>
              </a:rPr>
              <a:t>в </a:t>
            </a:r>
            <a:r>
              <a:rPr sz="2800" spc="-15" dirty="0">
                <a:latin typeface="Times New Roman"/>
                <a:cs typeface="Times New Roman"/>
              </a:rPr>
              <a:t>природе, </a:t>
            </a:r>
            <a:r>
              <a:rPr sz="2800" spc="-10" dirty="0">
                <a:latin typeface="Times New Roman"/>
                <a:cs typeface="Times New Roman"/>
              </a:rPr>
              <a:t>помогает ребенку  </a:t>
            </a:r>
            <a:r>
              <a:rPr sz="2800" spc="-15" dirty="0">
                <a:latin typeface="Times New Roman"/>
                <a:cs typeface="Times New Roman"/>
              </a:rPr>
              <a:t>объяснить </a:t>
            </a:r>
            <a:r>
              <a:rPr sz="2800" spc="-20" dirty="0">
                <a:latin typeface="Times New Roman"/>
                <a:cs typeface="Times New Roman"/>
              </a:rPr>
              <a:t>наблюдаемое </a:t>
            </a:r>
            <a:r>
              <a:rPr sz="2800" spc="-10" dirty="0">
                <a:latin typeface="Times New Roman"/>
                <a:cs typeface="Times New Roman"/>
              </a:rPr>
              <a:t>явление, </a:t>
            </a:r>
            <a:r>
              <a:rPr sz="2800" dirty="0">
                <a:latin typeface="Times New Roman"/>
                <a:cs typeface="Times New Roman"/>
              </a:rPr>
              <a:t>а </a:t>
            </a:r>
            <a:r>
              <a:rPr sz="2800" spc="-45" dirty="0">
                <a:latin typeface="Times New Roman"/>
                <a:cs typeface="Times New Roman"/>
              </a:rPr>
              <a:t>значит, </a:t>
            </a:r>
            <a:r>
              <a:rPr sz="2800" spc="-5" dirty="0">
                <a:latin typeface="Times New Roman"/>
                <a:cs typeface="Times New Roman"/>
              </a:rPr>
              <a:t>понять</a:t>
            </a:r>
            <a:r>
              <a:rPr sz="2800" spc="75" dirty="0">
                <a:latin typeface="Times New Roman"/>
                <a:cs typeface="Times New Roman"/>
              </a:rPr>
              <a:t> </a:t>
            </a:r>
            <a:r>
              <a:rPr sz="2800" spc="-15" dirty="0">
                <a:latin typeface="Times New Roman"/>
                <a:cs typeface="Times New Roman"/>
              </a:rPr>
              <a:t>его.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7929" y="225679"/>
            <a:ext cx="990600" cy="1428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04291" y="271729"/>
            <a:ext cx="11765280" cy="2952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Times New Roman"/>
                <a:cs typeface="Times New Roman"/>
              </a:rPr>
              <a:t>Для установления </a:t>
            </a:r>
            <a:r>
              <a:rPr sz="2400" dirty="0">
                <a:latin typeface="Times New Roman"/>
                <a:cs typeface="Times New Roman"/>
              </a:rPr>
              <a:t>детьми </a:t>
            </a:r>
            <a:r>
              <a:rPr sz="2400" spc="-5" dirty="0">
                <a:latin typeface="Times New Roman"/>
                <a:cs typeface="Times New Roman"/>
              </a:rPr>
              <a:t>причин </a:t>
            </a:r>
            <a:r>
              <a:rPr sz="2400" spc="-20" dirty="0">
                <a:latin typeface="Times New Roman"/>
                <a:cs typeface="Times New Roman"/>
              </a:rPr>
              <a:t>тех </a:t>
            </a:r>
            <a:r>
              <a:rPr sz="2400" spc="-5" dirty="0">
                <a:latin typeface="Times New Roman"/>
                <a:cs typeface="Times New Roman"/>
              </a:rPr>
              <a:t>или иных </a:t>
            </a:r>
            <a:r>
              <a:rPr sz="2400" spc="-10" dirty="0">
                <a:latin typeface="Times New Roman"/>
                <a:cs typeface="Times New Roman"/>
              </a:rPr>
              <a:t>явлений, связей </a:t>
            </a:r>
            <a:r>
              <a:rPr sz="2400" dirty="0">
                <a:latin typeface="Times New Roman"/>
                <a:cs typeface="Times New Roman"/>
              </a:rPr>
              <a:t>и </a:t>
            </a:r>
            <a:r>
              <a:rPr sz="2400" spc="-10" dirty="0">
                <a:latin typeface="Times New Roman"/>
                <a:cs typeface="Times New Roman"/>
              </a:rPr>
              <a:t>отношений</a:t>
            </a:r>
            <a:r>
              <a:rPr sz="2400" spc="9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между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spc="-5" dirty="0">
                <a:latin typeface="Times New Roman"/>
                <a:cs typeface="Times New Roman"/>
              </a:rPr>
              <a:t>предметами или </a:t>
            </a:r>
            <a:r>
              <a:rPr sz="2400" spc="-10" dirty="0">
                <a:latin typeface="Times New Roman"/>
                <a:cs typeface="Times New Roman"/>
              </a:rPr>
              <a:t>явлениями </a:t>
            </a:r>
            <a:r>
              <a:rPr sz="2400" spc="-15" dirty="0">
                <a:latin typeface="Times New Roman"/>
                <a:cs typeface="Times New Roman"/>
              </a:rPr>
              <a:t>используют </a:t>
            </a:r>
            <a:r>
              <a:rPr sz="2400" spc="-5" dirty="0">
                <a:latin typeface="Times New Roman"/>
                <a:cs typeface="Times New Roman"/>
              </a:rPr>
              <a:t>элементарные опыты. </a:t>
            </a:r>
            <a:r>
              <a:rPr sz="2400" spc="-35" dirty="0">
                <a:latin typeface="Times New Roman"/>
                <a:cs typeface="Times New Roman"/>
              </a:rPr>
              <a:t>Удовлетворяя </a:t>
            </a:r>
            <a:r>
              <a:rPr sz="2400" spc="-5" dirty="0">
                <a:latin typeface="Times New Roman"/>
                <a:cs typeface="Times New Roman"/>
              </a:rPr>
              <a:t>свою  любознательность </a:t>
            </a:r>
            <a:r>
              <a:rPr sz="2400" dirty="0">
                <a:latin typeface="Times New Roman"/>
                <a:cs typeface="Times New Roman"/>
              </a:rPr>
              <a:t>в </a:t>
            </a:r>
            <a:r>
              <a:rPr sz="2400" spc="0" dirty="0">
                <a:latin typeface="Times New Roman"/>
                <a:cs typeface="Times New Roman"/>
              </a:rPr>
              <a:t>процессе </a:t>
            </a:r>
            <a:r>
              <a:rPr sz="2400" spc="-10">
                <a:latin typeface="Times New Roman"/>
                <a:cs typeface="Times New Roman"/>
              </a:rPr>
              <a:t>активной </a:t>
            </a:r>
            <a:r>
              <a:rPr lang="ru-RU" sz="2400" spc="-15" dirty="0" smtClean="0">
                <a:latin typeface="Times New Roman"/>
                <a:cs typeface="Times New Roman"/>
              </a:rPr>
              <a:t>экспериментальной </a:t>
            </a:r>
            <a:r>
              <a:rPr sz="2400" smtClean="0">
                <a:latin typeface="Times New Roman"/>
                <a:cs typeface="Times New Roman"/>
              </a:rPr>
              <a:t>деятельности</a:t>
            </a:r>
            <a:r>
              <a:rPr sz="2400" dirty="0">
                <a:latin typeface="Times New Roman"/>
                <a:cs typeface="Times New Roman"/>
              </a:rPr>
              <a:t>,  </a:t>
            </a:r>
            <a:r>
              <a:rPr sz="2400" spc="-5" dirty="0">
                <a:latin typeface="Times New Roman"/>
                <a:cs typeface="Times New Roman"/>
              </a:rPr>
              <a:t>ребенок </a:t>
            </a:r>
            <a:r>
              <a:rPr sz="2400" dirty="0">
                <a:latin typeface="Times New Roman"/>
                <a:cs typeface="Times New Roman"/>
              </a:rPr>
              <a:t>расширяет </a:t>
            </a:r>
            <a:r>
              <a:rPr sz="2400" spc="-10" dirty="0">
                <a:latin typeface="Times New Roman"/>
                <a:cs typeface="Times New Roman"/>
              </a:rPr>
              <a:t>представления </a:t>
            </a:r>
            <a:r>
              <a:rPr sz="2400" dirty="0">
                <a:latin typeface="Times New Roman"/>
                <a:cs typeface="Times New Roman"/>
              </a:rPr>
              <a:t>о</a:t>
            </a:r>
            <a:r>
              <a:rPr sz="2400" spc="-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мире.</a:t>
            </a:r>
            <a:endParaRPr sz="2400">
              <a:latin typeface="Times New Roman"/>
              <a:cs typeface="Times New Roman"/>
            </a:endParaRPr>
          </a:p>
          <a:p>
            <a:pPr marL="12700" marR="592455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latin typeface="Times New Roman"/>
                <a:cs typeface="Times New Roman"/>
              </a:rPr>
              <a:t>Экспериментирование является важным </a:t>
            </a:r>
            <a:r>
              <a:rPr sz="2400" dirty="0">
                <a:latin typeface="Times New Roman"/>
                <a:cs typeface="Times New Roman"/>
              </a:rPr>
              <a:t>и </a:t>
            </a:r>
            <a:r>
              <a:rPr sz="2400" spc="-10" dirty="0">
                <a:latin typeface="Times New Roman"/>
                <a:cs typeface="Times New Roman"/>
              </a:rPr>
              <a:t>эффективным </a:t>
            </a:r>
            <a:r>
              <a:rPr sz="2400" spc="-15" dirty="0">
                <a:latin typeface="Times New Roman"/>
                <a:cs typeface="Times New Roman"/>
              </a:rPr>
              <a:t>средством </a:t>
            </a:r>
            <a:r>
              <a:rPr sz="2400" dirty="0">
                <a:latin typeface="Times New Roman"/>
                <a:cs typeface="Times New Roman"/>
              </a:rPr>
              <a:t>в </a:t>
            </a:r>
            <a:r>
              <a:rPr sz="2400" spc="-15" dirty="0">
                <a:latin typeface="Times New Roman"/>
                <a:cs typeface="Times New Roman"/>
              </a:rPr>
              <a:t>удовлетворении  детской </a:t>
            </a:r>
            <a:r>
              <a:rPr sz="2400" spc="-5" dirty="0">
                <a:latin typeface="Times New Roman"/>
                <a:cs typeface="Times New Roman"/>
              </a:rPr>
              <a:t>любознательности </a:t>
            </a:r>
            <a:r>
              <a:rPr sz="2400" dirty="0">
                <a:latin typeface="Times New Roman"/>
                <a:cs typeface="Times New Roman"/>
              </a:rPr>
              <a:t>и </a:t>
            </a:r>
            <a:r>
              <a:rPr sz="2400" spc="-10" dirty="0">
                <a:latin typeface="Times New Roman"/>
                <a:cs typeface="Times New Roman"/>
              </a:rPr>
              <a:t>рассматривается </a:t>
            </a:r>
            <a:r>
              <a:rPr sz="2400" spc="-15" dirty="0">
                <a:latin typeface="Times New Roman"/>
                <a:cs typeface="Times New Roman"/>
              </a:rPr>
              <a:t>как </a:t>
            </a:r>
            <a:r>
              <a:rPr sz="2400" spc="-10" dirty="0">
                <a:latin typeface="Times New Roman"/>
                <a:cs typeface="Times New Roman"/>
              </a:rPr>
              <a:t>элемент развивающего обучения. </a:t>
            </a:r>
            <a:r>
              <a:rPr sz="2400" dirty="0">
                <a:latin typeface="Times New Roman"/>
                <a:cs typeface="Times New Roman"/>
              </a:rPr>
              <a:t>В  </a:t>
            </a:r>
            <a:r>
              <a:rPr sz="2400" spc="0" dirty="0">
                <a:latin typeface="Times New Roman"/>
                <a:cs typeface="Times New Roman"/>
              </a:rPr>
              <a:t>процессе </a:t>
            </a:r>
            <a:r>
              <a:rPr sz="2400" spc="-10" dirty="0">
                <a:latin typeface="Times New Roman"/>
                <a:cs typeface="Times New Roman"/>
              </a:rPr>
              <a:t>экспериментирования </a:t>
            </a:r>
            <a:r>
              <a:rPr sz="2400" dirty="0">
                <a:latin typeface="Times New Roman"/>
                <a:cs typeface="Times New Roman"/>
              </a:rPr>
              <a:t>дети </a:t>
            </a:r>
            <a:r>
              <a:rPr sz="2400" spc="-5" dirty="0">
                <a:latin typeface="Times New Roman"/>
                <a:cs typeface="Times New Roman"/>
              </a:rPr>
              <a:t>учатся </a:t>
            </a:r>
            <a:r>
              <a:rPr sz="2400" spc="-15" dirty="0">
                <a:latin typeface="Times New Roman"/>
                <a:cs typeface="Times New Roman"/>
              </a:rPr>
              <a:t>рассуждать, </a:t>
            </a:r>
            <a:r>
              <a:rPr sz="2400" spc="-10" dirty="0">
                <a:latin typeface="Times New Roman"/>
                <a:cs typeface="Times New Roman"/>
              </a:rPr>
              <a:t>делать умозаключения </a:t>
            </a:r>
            <a:r>
              <a:rPr sz="2400" dirty="0">
                <a:latin typeface="Times New Roman"/>
                <a:cs typeface="Times New Roman"/>
              </a:rPr>
              <a:t>– </a:t>
            </a:r>
            <a:r>
              <a:rPr sz="2400" spc="-15" dirty="0">
                <a:latin typeface="Times New Roman"/>
                <a:cs typeface="Times New Roman"/>
              </a:rPr>
              <a:t>это  </a:t>
            </a:r>
            <a:r>
              <a:rPr sz="2400" spc="-5" dirty="0">
                <a:latin typeface="Times New Roman"/>
                <a:cs typeface="Times New Roman"/>
              </a:rPr>
              <a:t>развивает их </a:t>
            </a:r>
            <a:r>
              <a:rPr sz="2400" dirty="0">
                <a:latin typeface="Times New Roman"/>
                <a:cs typeface="Times New Roman"/>
              </a:rPr>
              <a:t>мыслительные</a:t>
            </a:r>
            <a:r>
              <a:rPr sz="2400" spc="15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Times New Roman"/>
                <a:cs typeface="Times New Roman"/>
              </a:rPr>
              <a:t>операции</a:t>
            </a:r>
            <a:r>
              <a:rPr sz="1800" dirty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02071" y="3296424"/>
            <a:ext cx="3586353" cy="29885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0732" y="270128"/>
            <a:ext cx="7487667" cy="1661993"/>
          </a:xfrm>
        </p:spPr>
        <p:txBody>
          <a:bodyPr/>
          <a:lstStyle/>
          <a:p>
            <a:pPr algn="ctr"/>
            <a:r>
              <a:rPr lang="ru-RU" dirty="0" smtClean="0"/>
              <a:t>Критерии необходимые в выборе темы экспериментирования: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Волна 4"/>
          <p:cNvSpPr/>
          <p:nvPr/>
        </p:nvSpPr>
        <p:spPr>
          <a:xfrm>
            <a:off x="762000" y="1600200"/>
            <a:ext cx="3429000" cy="1371600"/>
          </a:xfrm>
          <a:prstGeom prst="wav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Тема должна быть интересна ребенку и увлекать его</a:t>
            </a:r>
            <a:endParaRPr lang="ru-RU" sz="1600" dirty="0"/>
          </a:p>
        </p:txBody>
      </p:sp>
      <p:sp>
        <p:nvSpPr>
          <p:cNvPr id="6" name="Волна 5"/>
          <p:cNvSpPr/>
          <p:nvPr/>
        </p:nvSpPr>
        <p:spPr>
          <a:xfrm>
            <a:off x="3581400" y="3048000"/>
            <a:ext cx="3429000" cy="1371600"/>
          </a:xfrm>
          <a:prstGeom prst="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Задачи должны быть выполнимы, их решение должно принести реальную пользу участникам исследования</a:t>
            </a:r>
            <a:endParaRPr lang="ru-RU" sz="1600" dirty="0"/>
          </a:p>
        </p:txBody>
      </p:sp>
      <p:sp>
        <p:nvSpPr>
          <p:cNvPr id="7" name="Волна 6"/>
          <p:cNvSpPr/>
          <p:nvPr/>
        </p:nvSpPr>
        <p:spPr>
          <a:xfrm>
            <a:off x="6477000" y="4495800"/>
            <a:ext cx="3429000" cy="1371600"/>
          </a:xfrm>
          <a:prstGeom prst="wav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Тема должна быть оригинальной, в ней необходим элемент неожиданности, необычности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270128"/>
            <a:ext cx="9296399" cy="1107996"/>
          </a:xfrm>
        </p:spPr>
        <p:txBody>
          <a:bodyPr/>
          <a:lstStyle/>
          <a:p>
            <a:pPr algn="ctr"/>
            <a:r>
              <a:rPr lang="ru-RU" dirty="0" smtClean="0"/>
              <a:t>Экспериментальную деятельность я разделила на группы: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295400" y="1981200"/>
            <a:ext cx="3200400" cy="21336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Живая природа</a:t>
            </a:r>
            <a:endParaRPr lang="ru-RU" sz="3200" dirty="0"/>
          </a:p>
        </p:txBody>
      </p:sp>
      <p:sp>
        <p:nvSpPr>
          <p:cNvPr id="5" name="Овал 4"/>
          <p:cNvSpPr/>
          <p:nvPr/>
        </p:nvSpPr>
        <p:spPr>
          <a:xfrm>
            <a:off x="7315200" y="2057400"/>
            <a:ext cx="3200400" cy="213360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Неживая природа</a:t>
            </a:r>
            <a:endParaRPr lang="ru-RU" sz="3200" dirty="0"/>
          </a:p>
        </p:txBody>
      </p:sp>
      <p:sp>
        <p:nvSpPr>
          <p:cNvPr id="6" name="Овал 5"/>
          <p:cNvSpPr/>
          <p:nvPr/>
        </p:nvSpPr>
        <p:spPr>
          <a:xfrm>
            <a:off x="4419600" y="4038600"/>
            <a:ext cx="3200400" cy="21336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Человек</a:t>
            </a:r>
            <a:endParaRPr lang="ru-RU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9800" y="270128"/>
            <a:ext cx="8305799" cy="1107996"/>
          </a:xfrm>
        </p:spPr>
        <p:txBody>
          <a:bodyPr/>
          <a:lstStyle/>
          <a:p>
            <a:pPr algn="ctr"/>
            <a:r>
              <a:rPr lang="ru-RU" dirty="0" smtClean="0"/>
              <a:t>Уровни овладения детьми навыками экспериментирования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1968246"/>
            <a:ext cx="3352800" cy="2215991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Низкий;</a:t>
            </a:r>
          </a:p>
          <a:p>
            <a:pPr algn="l">
              <a:buFont typeface="Arial" pitchFamily="34" charset="0"/>
              <a:buChar char="•"/>
            </a:pPr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Средний;</a:t>
            </a:r>
          </a:p>
          <a:p>
            <a:pPr algn="l">
              <a:buFont typeface="Arial" pitchFamily="34" charset="0"/>
              <a:buChar char="•"/>
            </a:pPr>
            <a:r>
              <a:rPr lang="ru-RU" sz="4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Высокий.</a:t>
            </a:r>
            <a:endParaRPr lang="ru-RU" sz="4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986338" y="2405062"/>
            <a:ext cx="5183187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047" y="2768853"/>
            <a:ext cx="1142428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Times New Roman"/>
                <a:cs typeface="Times New Roman"/>
              </a:rPr>
              <a:t>В моей </a:t>
            </a:r>
            <a:r>
              <a:rPr sz="2400" spc="-10" dirty="0">
                <a:latin typeface="Times New Roman"/>
                <a:cs typeface="Times New Roman"/>
              </a:rPr>
              <a:t>группе создан </a:t>
            </a:r>
            <a:r>
              <a:rPr sz="2400" spc="-15" dirty="0">
                <a:latin typeface="Times New Roman"/>
                <a:cs typeface="Times New Roman"/>
              </a:rPr>
              <a:t>уголок </a:t>
            </a:r>
            <a:r>
              <a:rPr sz="2400">
                <a:latin typeface="Times New Roman"/>
                <a:cs typeface="Times New Roman"/>
              </a:rPr>
              <a:t>для </a:t>
            </a:r>
            <a:r>
              <a:rPr sz="2400" spc="-10" smtClean="0">
                <a:latin typeface="Times New Roman"/>
                <a:cs typeface="Times New Roman"/>
              </a:rPr>
              <a:t>экспериментирования. </a:t>
            </a:r>
            <a:r>
              <a:rPr sz="2400" dirty="0">
                <a:latin typeface="Times New Roman"/>
                <a:cs typeface="Times New Roman"/>
              </a:rPr>
              <a:t>В </a:t>
            </a:r>
            <a:r>
              <a:rPr sz="2400" spc="-25" dirty="0">
                <a:latin typeface="Times New Roman"/>
                <a:cs typeface="Times New Roman"/>
              </a:rPr>
              <a:t>этом </a:t>
            </a:r>
            <a:r>
              <a:rPr sz="2400" spc="-30" dirty="0">
                <a:latin typeface="Times New Roman"/>
                <a:cs typeface="Times New Roman"/>
              </a:rPr>
              <a:t>уголке  </a:t>
            </a:r>
            <a:r>
              <a:rPr sz="2400" spc="-10" dirty="0">
                <a:latin typeface="Times New Roman"/>
                <a:cs typeface="Times New Roman"/>
              </a:rPr>
              <a:t>имеются </a:t>
            </a:r>
            <a:r>
              <a:rPr sz="2400" spc="-5" dirty="0">
                <a:latin typeface="Times New Roman"/>
                <a:cs typeface="Times New Roman"/>
              </a:rPr>
              <a:t>различные </a:t>
            </a:r>
            <a:r>
              <a:rPr sz="2400" spc="-20" dirty="0">
                <a:latin typeface="Times New Roman"/>
                <a:cs typeface="Times New Roman"/>
              </a:rPr>
              <a:t>коллекции, </a:t>
            </a:r>
            <a:r>
              <a:rPr sz="2400" spc="-10" dirty="0">
                <a:latin typeface="Times New Roman"/>
                <a:cs typeface="Times New Roman"/>
              </a:rPr>
              <a:t>материалы </a:t>
            </a:r>
            <a:r>
              <a:rPr sz="2400" spc="-30" dirty="0">
                <a:latin typeface="Times New Roman"/>
                <a:cs typeface="Times New Roman"/>
              </a:rPr>
              <a:t>необходимые </a:t>
            </a:r>
            <a:r>
              <a:rPr sz="2400" dirty="0">
                <a:latin typeface="Times New Roman"/>
                <a:cs typeface="Times New Roman"/>
              </a:rPr>
              <a:t>для </a:t>
            </a:r>
            <a:r>
              <a:rPr sz="2400" spc="-10" dirty="0">
                <a:latin typeface="Times New Roman"/>
                <a:cs typeface="Times New Roman"/>
              </a:rPr>
              <a:t>проведения </a:t>
            </a:r>
            <a:r>
              <a:rPr sz="2400" spc="-5" dirty="0">
                <a:latin typeface="Times New Roman"/>
                <a:cs typeface="Times New Roman"/>
              </a:rPr>
              <a:t>элементарных  </a:t>
            </a:r>
            <a:r>
              <a:rPr sz="2400" spc="-10" dirty="0">
                <a:latin typeface="Times New Roman"/>
                <a:cs typeface="Times New Roman"/>
              </a:rPr>
              <a:t>опытов. </a:t>
            </a:r>
            <a:r>
              <a:rPr sz="2400" dirty="0">
                <a:latin typeface="Times New Roman"/>
                <a:cs typeface="Times New Roman"/>
              </a:rPr>
              <a:t>Дети в </a:t>
            </a:r>
            <a:r>
              <a:rPr sz="2400" spc="-10" dirty="0">
                <a:latin typeface="Times New Roman"/>
                <a:cs typeface="Times New Roman"/>
              </a:rPr>
              <a:t>свободной </a:t>
            </a:r>
            <a:r>
              <a:rPr sz="2400" spc="0" dirty="0">
                <a:latin typeface="Times New Roman"/>
                <a:cs typeface="Times New Roman"/>
              </a:rPr>
              <a:t>деятельности </a:t>
            </a:r>
            <a:r>
              <a:rPr sz="2400" dirty="0">
                <a:latin typeface="Times New Roman"/>
                <a:cs typeface="Times New Roman"/>
              </a:rPr>
              <a:t>с </a:t>
            </a:r>
            <a:r>
              <a:rPr sz="2400" spc="-20" dirty="0">
                <a:latin typeface="Times New Roman"/>
                <a:cs typeface="Times New Roman"/>
              </a:rPr>
              <a:t>удовольствием </a:t>
            </a:r>
            <a:r>
              <a:rPr sz="2400" spc="-10" dirty="0">
                <a:latin typeface="Times New Roman"/>
                <a:cs typeface="Times New Roman"/>
              </a:rPr>
              <a:t>рассматривают</a:t>
            </a:r>
            <a:r>
              <a:rPr sz="2400" spc="40" dirty="0">
                <a:latin typeface="Times New Roman"/>
                <a:cs typeface="Times New Roman"/>
              </a:rPr>
              <a:t> </a:t>
            </a:r>
            <a:r>
              <a:rPr sz="2400" spc="-15" dirty="0">
                <a:latin typeface="Times New Roman"/>
                <a:cs typeface="Times New Roman"/>
              </a:rPr>
              <a:t>экспонаты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lang="ru-RU" sz="2400" spc="-5" dirty="0" smtClean="0">
                <a:latin typeface="Times New Roman"/>
                <a:cs typeface="Times New Roman"/>
              </a:rPr>
              <a:t>находящиеся </a:t>
            </a:r>
            <a:r>
              <a:rPr sz="2400" smtClean="0">
                <a:latin typeface="Times New Roman"/>
                <a:cs typeface="Times New Roman"/>
              </a:rPr>
              <a:t>в </a:t>
            </a:r>
            <a:r>
              <a:rPr sz="2400" spc="-30" dirty="0">
                <a:latin typeface="Times New Roman"/>
                <a:cs typeface="Times New Roman"/>
              </a:rPr>
              <a:t>уголке </a:t>
            </a:r>
            <a:r>
              <a:rPr sz="2400">
                <a:latin typeface="Times New Roman"/>
                <a:cs typeface="Times New Roman"/>
              </a:rPr>
              <a:t>и </a:t>
            </a:r>
            <a:r>
              <a:rPr lang="ru-RU" sz="2400" spc="-15" dirty="0" smtClean="0">
                <a:latin typeface="Times New Roman"/>
                <a:cs typeface="Times New Roman"/>
              </a:rPr>
              <a:t>экспериментируют </a:t>
            </a:r>
            <a:r>
              <a:rPr sz="2400" smtClean="0">
                <a:latin typeface="Times New Roman"/>
                <a:cs typeface="Times New Roman"/>
              </a:rPr>
              <a:t>с</a:t>
            </a:r>
            <a:r>
              <a:rPr sz="2400" spc="-25" smtClean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ними.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78130" y="4338104"/>
            <a:ext cx="3119247" cy="23394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47329" y="4305058"/>
            <a:ext cx="2999486" cy="22496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76191" y="4338142"/>
            <a:ext cx="3141980" cy="235648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274050" y="274827"/>
            <a:ext cx="3146171" cy="23596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437126" y="226949"/>
            <a:ext cx="3121914" cy="23413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72097" y="226949"/>
            <a:ext cx="3299333" cy="24744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0733" y="270128"/>
            <a:ext cx="6901180" cy="1107996"/>
          </a:xfrm>
        </p:spPr>
        <p:txBody>
          <a:bodyPr/>
          <a:lstStyle/>
          <a:p>
            <a:pPr algn="ctr"/>
            <a:r>
              <a:rPr lang="ru-RU" dirty="0" smtClean="0"/>
              <a:t>Основное оборудование уголка экспериментирования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1152" y="1968246"/>
            <a:ext cx="11629694" cy="433965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Приборы – «помощники»: </a:t>
            </a:r>
            <a:r>
              <a:rPr lang="ru-RU" sz="2400" dirty="0" smtClean="0"/>
              <a:t>лабораторная посуда, весы, емкости для игр с водой разного объема и формы;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Природный материал</a:t>
            </a:r>
            <a:r>
              <a:rPr lang="ru-RU" sz="2400" dirty="0" smtClean="0"/>
              <a:t>: камешки, глина, песок, ракушки, птичьи перья, спил и листья деревьев, мох, семена и т.д.;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Бросовый материал:</a:t>
            </a:r>
            <a:r>
              <a:rPr lang="ru-RU" sz="2400" dirty="0" smtClean="0"/>
              <a:t> проволока, кусочки кожи, меха, ткани, пробки;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Разные виды бумаги;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Красители:</a:t>
            </a:r>
            <a:r>
              <a:rPr lang="ru-RU" sz="2400" dirty="0" smtClean="0"/>
              <a:t> гуашь, акварельные краски;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Медицинские материалы: </a:t>
            </a:r>
            <a:r>
              <a:rPr lang="ru-RU" sz="2400" dirty="0" smtClean="0"/>
              <a:t>пипетки, колбы, мерные ложки, резиновые груши, шприцы (без игл);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/>
              <a:t> Прочие материалы: </a:t>
            </a:r>
            <a:r>
              <a:rPr lang="ru-RU" sz="2400" dirty="0" smtClean="0"/>
              <a:t>зеркала, воздушные шары, масло, мука, соль, сахар, цветные и прозрачные стекла, сита, свечи.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9415" y="179908"/>
            <a:ext cx="1112012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В </a:t>
            </a:r>
            <a:r>
              <a:rPr sz="24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своей </a:t>
            </a:r>
            <a:r>
              <a:rPr sz="2400" b="0" spc="-10" dirty="0">
                <a:solidFill>
                  <a:srgbClr val="000000"/>
                </a:solidFill>
                <a:latin typeface="Times New Roman"/>
                <a:cs typeface="Times New Roman"/>
              </a:rPr>
              <a:t>работе </a:t>
            </a:r>
            <a:r>
              <a:rPr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стараюсь </a:t>
            </a:r>
            <a:r>
              <a:rPr sz="2400" b="0" spc="-15" dirty="0">
                <a:solidFill>
                  <a:srgbClr val="000000"/>
                </a:solidFill>
                <a:latin typeface="Times New Roman"/>
                <a:cs typeface="Times New Roman"/>
              </a:rPr>
              <a:t>использовать </a:t>
            </a:r>
            <a:r>
              <a:rPr sz="24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разные </a:t>
            </a:r>
            <a:r>
              <a:rPr sz="2400" b="0" spc="-10">
                <a:solidFill>
                  <a:srgbClr val="000000"/>
                </a:solidFill>
                <a:latin typeface="Times New Roman"/>
                <a:cs typeface="Times New Roman"/>
              </a:rPr>
              <a:t>форме</a:t>
            </a:r>
            <a:r>
              <a:rPr sz="2400" b="0" spc="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b="0" spc="-5" smtClean="0">
                <a:solidFill>
                  <a:srgbClr val="000000"/>
                </a:solidFill>
                <a:latin typeface="Times New Roman"/>
                <a:cs typeface="Times New Roman"/>
              </a:rPr>
              <a:t>экспериментально</a:t>
            </a:r>
            <a:r>
              <a:rPr lang="ru-RU" sz="2400" b="0" spc="-5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й</a:t>
            </a:r>
            <a:endParaRPr sz="2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2400" b="0" smtClean="0">
                <a:solidFill>
                  <a:srgbClr val="000000"/>
                </a:solidFill>
                <a:latin typeface="Times New Roman"/>
                <a:cs typeface="Times New Roman"/>
              </a:rPr>
              <a:t>деятельности</a:t>
            </a:r>
            <a:r>
              <a:rPr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: </a:t>
            </a:r>
            <a:r>
              <a:rPr sz="2400" b="0" spc="-20" dirty="0">
                <a:solidFill>
                  <a:srgbClr val="000000"/>
                </a:solidFill>
                <a:latin typeface="Times New Roman"/>
                <a:cs typeface="Times New Roman"/>
              </a:rPr>
              <a:t>наблюдения, </a:t>
            </a:r>
            <a:r>
              <a:rPr sz="2400" b="0" spc="-10" dirty="0">
                <a:solidFill>
                  <a:srgbClr val="000000"/>
                </a:solidFill>
                <a:latin typeface="Times New Roman"/>
                <a:cs typeface="Times New Roman"/>
              </a:rPr>
              <a:t>эксперименты, проблемные ситуации,  </a:t>
            </a:r>
            <a:r>
              <a:rPr sz="2400" b="0" spc="-25" dirty="0">
                <a:solidFill>
                  <a:srgbClr val="000000"/>
                </a:solidFill>
                <a:latin typeface="Times New Roman"/>
                <a:cs typeface="Times New Roman"/>
              </a:rPr>
              <a:t>комплексные </a:t>
            </a:r>
            <a:r>
              <a:rPr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и </a:t>
            </a:r>
            <a:r>
              <a:rPr sz="2400" b="0" spc="-10" dirty="0">
                <a:solidFill>
                  <a:srgbClr val="000000"/>
                </a:solidFill>
                <a:latin typeface="Times New Roman"/>
                <a:cs typeface="Times New Roman"/>
              </a:rPr>
              <a:t>интегрированные </a:t>
            </a:r>
            <a:r>
              <a:rPr sz="24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занятия,</a:t>
            </a:r>
            <a:r>
              <a:rPr sz="2400" b="0" spc="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беседы.</a:t>
            </a:r>
            <a:endParaRPr sz="2400">
              <a:latin typeface="Times New Roman"/>
              <a:cs typeface="Times New Roman"/>
            </a:endParaRPr>
          </a:p>
        </p:txBody>
      </p:sp>
      <p:pic>
        <p:nvPicPr>
          <p:cNvPr id="3074" name="Picture 2" descr="J:\Занятие лонгит. фото\2017-03-30 09-29-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891871" y="2492071"/>
            <a:ext cx="5136542" cy="3047999"/>
          </a:xfrm>
          <a:prstGeom prst="rect">
            <a:avLst/>
          </a:prstGeom>
          <a:noFill/>
        </p:spPr>
      </p:pic>
      <p:pic>
        <p:nvPicPr>
          <p:cNvPr id="3075" name="Picture 3" descr="J:\Занятие лонгит. фото\2017-03-30 09-30-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1447800"/>
            <a:ext cx="4320000" cy="2435294"/>
          </a:xfrm>
          <a:prstGeom prst="rect">
            <a:avLst/>
          </a:prstGeom>
          <a:noFill/>
        </p:spPr>
      </p:pic>
      <p:pic>
        <p:nvPicPr>
          <p:cNvPr id="3076" name="Picture 4" descr="J:\Занятие лонгит. фото\2017-03-30 09-30-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4114800"/>
            <a:ext cx="4325509" cy="2438400"/>
          </a:xfrm>
          <a:prstGeom prst="rect">
            <a:avLst/>
          </a:prstGeom>
          <a:noFill/>
        </p:spPr>
      </p:pic>
      <p:pic>
        <p:nvPicPr>
          <p:cNvPr id="3077" name="Picture 5" descr="J:\Занятие лонгит. фото\WP_20170202_09_44_20_P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030322" y="2637678"/>
            <a:ext cx="5105401" cy="28780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0733" y="270128"/>
            <a:ext cx="6901180" cy="1107996"/>
          </a:xfrm>
        </p:spPr>
        <p:txBody>
          <a:bodyPr/>
          <a:lstStyle/>
          <a:p>
            <a:pPr algn="ctr"/>
            <a:r>
              <a:rPr lang="ru-RU" dirty="0" smtClean="0"/>
              <a:t>Требования к объектам опытов и экспериментов</a:t>
            </a:r>
            <a:endParaRPr lang="ru-RU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457200" y="3505200"/>
            <a:ext cx="3048000" cy="198120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Максимальное соответствие избранного объекта целям и задачам, решаемым в ходе эксперимента</a:t>
            </a:r>
            <a:endParaRPr lang="ru-RU" sz="2000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8763000" y="3581400"/>
            <a:ext cx="3048000" cy="1981200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Безопасность объекта для детей</a:t>
            </a:r>
          </a:p>
          <a:p>
            <a:pPr algn="ctr"/>
            <a:endParaRPr lang="ru-RU" dirty="0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4495800" y="2133600"/>
            <a:ext cx="3733800" cy="4343400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Часто встречающиеся представления о том, что объекты наблюдения должны соответствовать возрастным особенностям детей, в подавляющем большинстве случаев несостоятельны. Программа экологического (воспитания) образования дошкольников построена по концентрическому принципу. Это значит, что к одному и тому же объекту можно возвращаться много раз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281152" y="1968246"/>
            <a:ext cx="11629694" cy="276999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0128"/>
            <a:ext cx="10210799" cy="1661993"/>
          </a:xfrm>
        </p:spPr>
        <p:txBody>
          <a:bodyPr/>
          <a:lstStyle/>
          <a:p>
            <a:pPr algn="ctr"/>
            <a:r>
              <a:rPr lang="ru-RU" dirty="0" smtClean="0"/>
              <a:t>Экспериментальная деятельность – это интегрирующийся </a:t>
            </a:r>
            <a:r>
              <a:rPr lang="ru-RU" smtClean="0"/>
              <a:t>вид деятельности</a:t>
            </a:r>
            <a:br>
              <a:rPr lang="ru-RU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1152" y="1968246"/>
            <a:ext cx="11629694" cy="369332"/>
          </a:xfrm>
        </p:spPr>
        <p:txBody>
          <a:bodyPr/>
          <a:lstStyle/>
          <a:p>
            <a:endParaRPr lang="ru-RU" sz="2400" dirty="0"/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4648200" y="2362200"/>
            <a:ext cx="2286000" cy="91440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Игра</a:t>
            </a:r>
            <a:endParaRPr lang="ru-RU" dirty="0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219200" y="3581400"/>
            <a:ext cx="2286000" cy="914400"/>
          </a:xfrm>
          <a:prstGeom prst="round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Математика</a:t>
            </a:r>
            <a:endParaRPr lang="ru-RU" dirty="0"/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8001000" y="3505200"/>
            <a:ext cx="2286000" cy="91440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Труд</a:t>
            </a:r>
            <a:endParaRPr lang="ru-RU" dirty="0"/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286000" y="5334000"/>
            <a:ext cx="2286000" cy="914400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Наблюдение</a:t>
            </a:r>
            <a:endParaRPr lang="ru-RU" dirty="0"/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7010400" y="5334000"/>
            <a:ext cx="2286000" cy="914400"/>
          </a:xfrm>
          <a:prstGeom prst="round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Речевое развитие </a:t>
            </a:r>
            <a:endParaRPr lang="ru-RU" dirty="0"/>
          </a:p>
        </p:txBody>
      </p:sp>
      <p:cxnSp>
        <p:nvCxnSpPr>
          <p:cNvPr id="10" name="Прямая со стрелкой 9"/>
          <p:cNvCxnSpPr>
            <a:stCxn id="4" idx="0"/>
            <a:endCxn id="6" idx="3"/>
          </p:cNvCxnSpPr>
          <p:nvPr/>
        </p:nvCxnSpPr>
        <p:spPr>
          <a:xfrm>
            <a:off x="6934200" y="2819400"/>
            <a:ext cx="2209800" cy="685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6" idx="1"/>
            <a:endCxn id="8" idx="3"/>
          </p:cNvCxnSpPr>
          <p:nvPr/>
        </p:nvCxnSpPr>
        <p:spPr>
          <a:xfrm rot="5400000">
            <a:off x="8191500" y="4381500"/>
            <a:ext cx="914400" cy="990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rot="10800000">
            <a:off x="4572000" y="5791200"/>
            <a:ext cx="23622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7" idx="3"/>
            <a:endCxn id="5" idx="1"/>
          </p:cNvCxnSpPr>
          <p:nvPr/>
        </p:nvCxnSpPr>
        <p:spPr>
          <a:xfrm rot="16200000" flipV="1">
            <a:off x="2476500" y="4381500"/>
            <a:ext cx="838200" cy="10668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3"/>
            <a:endCxn id="4" idx="2"/>
          </p:cNvCxnSpPr>
          <p:nvPr/>
        </p:nvCxnSpPr>
        <p:spPr>
          <a:xfrm rot="5400000" flipH="1" flipV="1">
            <a:off x="3124200" y="2057400"/>
            <a:ext cx="762000" cy="22860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09372" y="228600"/>
            <a:ext cx="11903710" cy="64761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spcBef>
                <a:spcPts val="100"/>
              </a:spcBef>
              <a:tabLst>
                <a:tab pos="1804670" algn="l"/>
                <a:tab pos="3023870" algn="l"/>
                <a:tab pos="4833620" algn="l"/>
                <a:tab pos="6040120" algn="l"/>
                <a:tab pos="6355715" algn="l"/>
                <a:tab pos="8185150" algn="l"/>
                <a:tab pos="8924290" algn="l"/>
                <a:tab pos="9482455" algn="l"/>
              </a:tabLst>
            </a:pPr>
            <a:r>
              <a:rPr lang="ru-RU" sz="2200" dirty="0" smtClean="0">
                <a:latin typeface="Times New Roman"/>
                <a:cs typeface="Times New Roman"/>
              </a:rPr>
              <a:t>Чем разнообразнее и </a:t>
            </a:r>
            <a:r>
              <a:rPr lang="ru-RU" sz="2200" spc="-5" dirty="0" smtClean="0">
                <a:latin typeface="Times New Roman"/>
                <a:cs typeface="Times New Roman"/>
              </a:rPr>
              <a:t>интенсивнее экспериментальная деятельность тем больше новой </a:t>
            </a:r>
            <a:r>
              <a:rPr sz="2200" spc="-10" smtClean="0">
                <a:latin typeface="Times New Roman"/>
                <a:cs typeface="Times New Roman"/>
              </a:rPr>
              <a:t>информации</a:t>
            </a:r>
            <a:r>
              <a:rPr lang="ru-RU" sz="2200" spc="-10" dirty="0" smtClean="0">
                <a:latin typeface="Times New Roman"/>
                <a:cs typeface="Times New Roman"/>
              </a:rPr>
              <a:t> </a:t>
            </a:r>
            <a:r>
              <a:rPr sz="2200" spc="-5" smtClean="0">
                <a:latin typeface="Times New Roman"/>
                <a:cs typeface="Times New Roman"/>
              </a:rPr>
              <a:t>получит</a:t>
            </a:r>
            <a:r>
              <a:rPr lang="ru-RU" sz="2200" spc="-5" dirty="0" smtClean="0">
                <a:latin typeface="Times New Roman"/>
                <a:cs typeface="Times New Roman"/>
              </a:rPr>
              <a:t> </a:t>
            </a:r>
            <a:r>
              <a:rPr sz="2200" smtClean="0">
                <a:latin typeface="Times New Roman"/>
                <a:cs typeface="Times New Roman"/>
              </a:rPr>
              <a:t>ребѐнок,</a:t>
            </a:r>
            <a:r>
              <a:rPr sz="2200" spc="0" smtClean="0">
                <a:latin typeface="Times New Roman"/>
                <a:cs typeface="Times New Roman"/>
              </a:rPr>
              <a:t> </a:t>
            </a:r>
            <a:r>
              <a:rPr sz="2200" spc="-5" smtClean="0">
                <a:latin typeface="Times New Roman"/>
                <a:cs typeface="Times New Roman"/>
              </a:rPr>
              <a:t>тем</a:t>
            </a:r>
            <a:r>
              <a:rPr lang="ru-RU" sz="2200" spc="-5" dirty="0" smtClean="0">
                <a:latin typeface="Times New Roman"/>
                <a:cs typeface="Times New Roman"/>
              </a:rPr>
              <a:t> </a:t>
            </a:r>
            <a:r>
              <a:rPr sz="2200" smtClean="0">
                <a:latin typeface="Times New Roman"/>
                <a:cs typeface="Times New Roman"/>
              </a:rPr>
              <a:t>быстрее</a:t>
            </a:r>
            <a:r>
              <a:rPr lang="ru-RU" sz="2200" dirty="0" smtClean="0">
                <a:latin typeface="Times New Roman"/>
                <a:cs typeface="Times New Roman"/>
              </a:rPr>
              <a:t> </a:t>
            </a:r>
            <a:r>
              <a:rPr sz="2200" smtClean="0">
                <a:latin typeface="Times New Roman"/>
                <a:cs typeface="Times New Roman"/>
              </a:rPr>
              <a:t>и</a:t>
            </a:r>
            <a:r>
              <a:rPr lang="ru-RU" sz="2200" dirty="0" smtClean="0">
                <a:latin typeface="Times New Roman"/>
                <a:cs typeface="Times New Roman"/>
              </a:rPr>
              <a:t> </a:t>
            </a:r>
            <a:r>
              <a:rPr sz="2200" spc="-10" smtClean="0">
                <a:latin typeface="Times New Roman"/>
                <a:cs typeface="Times New Roman"/>
              </a:rPr>
              <a:t>полноценнее</a:t>
            </a:r>
            <a:r>
              <a:rPr lang="ru-RU" sz="2200" spc="-10" dirty="0" smtClean="0">
                <a:latin typeface="Times New Roman"/>
                <a:cs typeface="Times New Roman"/>
              </a:rPr>
              <a:t> </a:t>
            </a:r>
            <a:r>
              <a:rPr sz="2200" spc="-5" smtClean="0">
                <a:latin typeface="Times New Roman"/>
                <a:cs typeface="Times New Roman"/>
              </a:rPr>
              <a:t>идѐт	</a:t>
            </a:r>
            <a:r>
              <a:rPr lang="ru-RU" sz="2200" spc="-5" dirty="0" smtClean="0">
                <a:latin typeface="Times New Roman"/>
                <a:cs typeface="Times New Roman"/>
              </a:rPr>
              <a:t> </a:t>
            </a:r>
            <a:r>
              <a:rPr sz="2200" spc="-20" smtClean="0">
                <a:latin typeface="Times New Roman"/>
                <a:cs typeface="Times New Roman"/>
              </a:rPr>
              <a:t>его</a:t>
            </a:r>
            <a:r>
              <a:rPr lang="ru-RU" sz="2200" spc="-20" dirty="0" smtClean="0">
                <a:latin typeface="Times New Roman"/>
                <a:cs typeface="Times New Roman"/>
              </a:rPr>
              <a:t> </a:t>
            </a:r>
            <a:r>
              <a:rPr sz="2200" spc="-5" smtClean="0">
                <a:latin typeface="Times New Roman"/>
                <a:cs typeface="Times New Roman"/>
              </a:rPr>
              <a:t>развитие.</a:t>
            </a:r>
            <a:endParaRPr sz="2200" smtClean="0">
              <a:latin typeface="Times New Roman"/>
              <a:cs typeface="Times New Roman"/>
            </a:endParaRPr>
          </a:p>
          <a:p>
            <a:pPr marL="12700" marR="5080" indent="76200" algn="just">
              <a:lnSpc>
                <a:spcPct val="100000"/>
              </a:lnSpc>
            </a:pPr>
            <a:r>
              <a:rPr sz="2200" smtClean="0">
                <a:latin typeface="Times New Roman"/>
                <a:cs typeface="Times New Roman"/>
              </a:rPr>
              <a:t>Известно</a:t>
            </a:r>
            <a:r>
              <a:rPr sz="2200" dirty="0">
                <a:latin typeface="Times New Roman"/>
                <a:cs typeface="Times New Roman"/>
              </a:rPr>
              <a:t>, </a:t>
            </a:r>
            <a:r>
              <a:rPr sz="2200" spc="-15" dirty="0">
                <a:latin typeface="Times New Roman"/>
                <a:cs typeface="Times New Roman"/>
              </a:rPr>
              <a:t>что </a:t>
            </a:r>
            <a:r>
              <a:rPr sz="2200" spc="-20" dirty="0">
                <a:latin typeface="Times New Roman"/>
                <a:cs typeface="Times New Roman"/>
              </a:rPr>
              <a:t>ознакомление </a:t>
            </a:r>
            <a:r>
              <a:rPr sz="2200" dirty="0">
                <a:latin typeface="Times New Roman"/>
                <a:cs typeface="Times New Roman"/>
              </a:rPr>
              <a:t>с </a:t>
            </a:r>
            <a:r>
              <a:rPr sz="2200" spc="-10" dirty="0">
                <a:latin typeface="Times New Roman"/>
                <a:cs typeface="Times New Roman"/>
              </a:rPr>
              <a:t>каким </a:t>
            </a:r>
            <a:r>
              <a:rPr sz="2200" dirty="0">
                <a:latin typeface="Times New Roman"/>
                <a:cs typeface="Times New Roman"/>
              </a:rPr>
              <a:t>– </a:t>
            </a:r>
            <a:r>
              <a:rPr sz="2200" spc="-5" dirty="0">
                <a:latin typeface="Times New Roman"/>
                <a:cs typeface="Times New Roman"/>
              </a:rPr>
              <a:t>либо </a:t>
            </a:r>
            <a:r>
              <a:rPr sz="2200" spc="-15" dirty="0">
                <a:latin typeface="Times New Roman"/>
                <a:cs typeface="Times New Roman"/>
              </a:rPr>
              <a:t>предметом </a:t>
            </a:r>
            <a:r>
              <a:rPr sz="2200" spc="-5" dirty="0">
                <a:latin typeface="Times New Roman"/>
                <a:cs typeface="Times New Roman"/>
              </a:rPr>
              <a:t>или явлением </a:t>
            </a:r>
            <a:r>
              <a:rPr sz="2200" dirty="0">
                <a:latin typeface="Times New Roman"/>
                <a:cs typeface="Times New Roman"/>
              </a:rPr>
              <a:t>дает </a:t>
            </a:r>
            <a:r>
              <a:rPr sz="2200" spc="-10" dirty="0">
                <a:latin typeface="Times New Roman"/>
                <a:cs typeface="Times New Roman"/>
              </a:rPr>
              <a:t>наиболее  </a:t>
            </a:r>
            <a:r>
              <a:rPr sz="2200" spc="-5" dirty="0">
                <a:latin typeface="Times New Roman"/>
                <a:cs typeface="Times New Roman"/>
              </a:rPr>
              <a:t>оптимальный </a:t>
            </a:r>
            <a:r>
              <a:rPr sz="2200" spc="-50" dirty="0">
                <a:latin typeface="Times New Roman"/>
                <a:cs typeface="Times New Roman"/>
              </a:rPr>
              <a:t>результат, </a:t>
            </a:r>
            <a:r>
              <a:rPr sz="2200" spc="5" dirty="0">
                <a:latin typeface="Times New Roman"/>
                <a:cs typeface="Times New Roman"/>
              </a:rPr>
              <a:t>если </a:t>
            </a:r>
            <a:r>
              <a:rPr sz="2200" dirty="0">
                <a:latin typeface="Times New Roman"/>
                <a:cs typeface="Times New Roman"/>
              </a:rPr>
              <a:t>оно </a:t>
            </a:r>
            <a:r>
              <a:rPr sz="2200" spc="0" dirty="0">
                <a:latin typeface="Times New Roman"/>
                <a:cs typeface="Times New Roman"/>
              </a:rPr>
              <a:t>носит </a:t>
            </a:r>
            <a:r>
              <a:rPr sz="2200" spc="-5" dirty="0">
                <a:latin typeface="Times New Roman"/>
                <a:cs typeface="Times New Roman"/>
              </a:rPr>
              <a:t>действенный </a:t>
            </a:r>
            <a:r>
              <a:rPr sz="2200" spc="-10" dirty="0">
                <a:latin typeface="Times New Roman"/>
                <a:cs typeface="Times New Roman"/>
              </a:rPr>
              <a:t>характер. </a:t>
            </a:r>
            <a:r>
              <a:rPr sz="2200" spc="-5" dirty="0">
                <a:latin typeface="Times New Roman"/>
                <a:cs typeface="Times New Roman"/>
              </a:rPr>
              <a:t>Нужно </a:t>
            </a:r>
            <a:r>
              <a:rPr sz="2200" dirty="0">
                <a:latin typeface="Times New Roman"/>
                <a:cs typeface="Times New Roman"/>
              </a:rPr>
              <a:t>предоставить </a:t>
            </a:r>
            <a:r>
              <a:rPr sz="2200" spc="-10" dirty="0">
                <a:latin typeface="Times New Roman"/>
                <a:cs typeface="Times New Roman"/>
              </a:rPr>
              <a:t>детям  возможность </a:t>
            </a:r>
            <a:r>
              <a:rPr sz="2200" spc="-15" dirty="0">
                <a:latin typeface="Times New Roman"/>
                <a:cs typeface="Times New Roman"/>
              </a:rPr>
              <a:t>«действовать» </a:t>
            </a:r>
            <a:r>
              <a:rPr sz="2200" dirty="0">
                <a:latin typeface="Times New Roman"/>
                <a:cs typeface="Times New Roman"/>
              </a:rPr>
              <a:t>с </a:t>
            </a:r>
            <a:r>
              <a:rPr sz="2200" spc="-5" dirty="0">
                <a:latin typeface="Times New Roman"/>
                <a:cs typeface="Times New Roman"/>
              </a:rPr>
              <a:t>изучаемыми </a:t>
            </a:r>
            <a:r>
              <a:rPr sz="2200" spc="-15" dirty="0">
                <a:latin typeface="Times New Roman"/>
                <a:cs typeface="Times New Roman"/>
              </a:rPr>
              <a:t>объектами окружающего</a:t>
            </a:r>
            <a:r>
              <a:rPr sz="2200" spc="6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мира.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Принципы построения </a:t>
            </a:r>
            <a:r>
              <a:rPr sz="2200" b="1" spc="-20" dirty="0">
                <a:solidFill>
                  <a:srgbClr val="FF0000"/>
                </a:solidFill>
                <a:latin typeface="Times New Roman"/>
                <a:cs typeface="Times New Roman"/>
              </a:rPr>
              <a:t>работы </a:t>
            </a:r>
            <a:r>
              <a:rPr sz="2200" b="1" dirty="0">
                <a:solidFill>
                  <a:srgbClr val="FF0000"/>
                </a:solidFill>
                <a:latin typeface="Times New Roman"/>
                <a:cs typeface="Times New Roman"/>
              </a:rPr>
              <a:t>с детьми </a:t>
            </a:r>
            <a:r>
              <a:rPr sz="22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по</a:t>
            </a:r>
            <a:r>
              <a:rPr sz="2200" b="1" spc="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200" b="1" spc="-10" dirty="0">
                <a:solidFill>
                  <a:srgbClr val="FF0000"/>
                </a:solidFill>
                <a:latin typeface="Times New Roman"/>
                <a:cs typeface="Times New Roman"/>
              </a:rPr>
              <a:t>экспериментированию:</a:t>
            </a:r>
            <a:endParaRPr sz="2200">
              <a:latin typeface="Times New Roman"/>
              <a:cs typeface="Times New Roman"/>
            </a:endParaRPr>
          </a:p>
          <a:p>
            <a:pPr marL="469900" indent="-457200">
              <a:lnSpc>
                <a:spcPct val="100000"/>
              </a:lnSpc>
              <a:buFont typeface="+mj-lt"/>
              <a:buAutoNum type="arabicPeriod"/>
            </a:pPr>
            <a:r>
              <a:rPr sz="3200" b="1" i="1" spc="-5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</a:t>
            </a:r>
            <a:r>
              <a:rPr sz="3200" b="1" i="1" spc="-1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научности</a:t>
            </a:r>
            <a:endParaRPr sz="3200" b="1">
              <a:latin typeface="Times New Roman"/>
              <a:cs typeface="Times New Roman"/>
            </a:endParaRP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sz="3200" b="1" i="1" spc="-5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</a:t>
            </a:r>
            <a:r>
              <a:rPr sz="3200" b="1" i="1" spc="-15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200" b="1" i="1" spc="-1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доступности</a:t>
            </a:r>
            <a:endParaRPr lang="ru-RU" sz="3200" b="1" i="1" spc="-10" dirty="0" smtClean="0">
              <a:uFill>
                <a:solidFill>
                  <a:srgbClr val="000000"/>
                </a:solidFill>
              </a:uFill>
              <a:latin typeface="Times New Roman"/>
              <a:cs typeface="Times New Roman"/>
            </a:endParaRP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</a:t>
            </a:r>
            <a:r>
              <a:rPr lang="ru-RU" sz="3200" b="1" i="1" spc="-1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ru-RU" sz="3200" b="1" i="1" spc="-1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систематичности </a:t>
            </a:r>
            <a:r>
              <a:rPr lang="ru-RU" sz="3200" b="1" i="1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и</a:t>
            </a:r>
            <a:r>
              <a:rPr lang="ru-RU" sz="3200" b="1" i="1" spc="1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ru-RU" sz="3200" b="1" i="1" spc="-1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последовательности</a:t>
            </a: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 индивидуально-личностной </a:t>
            </a:r>
            <a:r>
              <a:rPr lang="ru-RU" sz="3200" b="1" i="1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ориентации </a:t>
            </a: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воспитания</a:t>
            </a: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</a:t>
            </a:r>
            <a:r>
              <a:rPr lang="ru-RU" sz="3200" b="1" i="1" spc="-1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целостности</a:t>
            </a: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 </a:t>
            </a:r>
            <a:r>
              <a:rPr lang="ru-RU" sz="3200" b="1" i="1" spc="-1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активного обучения</a:t>
            </a: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</a:t>
            </a:r>
            <a:r>
              <a:rPr lang="ru-RU" sz="3200" b="1" i="1" spc="-1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ru-RU" sz="3200" b="1" i="1" spc="-5" dirty="0" err="1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креативности</a:t>
            </a:r>
            <a:endParaRPr lang="ru-RU" sz="3200" b="1" i="1" spc="-5" dirty="0" smtClean="0">
              <a:uFill>
                <a:solidFill>
                  <a:srgbClr val="000000"/>
                </a:solidFill>
              </a:uFill>
              <a:latin typeface="Times New Roman"/>
              <a:cs typeface="Times New Roman"/>
            </a:endParaRPr>
          </a:p>
          <a:p>
            <a:pPr marL="469900" marR="1548765" indent="-457200">
              <a:lnSpc>
                <a:spcPct val="100000"/>
              </a:lnSpc>
              <a:buFont typeface="+mj-lt"/>
              <a:buAutoNum type="arabicPeriod"/>
              <a:tabLst>
                <a:tab pos="265430" algn="l"/>
                <a:tab pos="7015480" algn="l"/>
              </a:tabLst>
            </a:pPr>
            <a:r>
              <a:rPr lang="ru-RU" sz="3200" b="1" i="1" spc="-5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Принцип</a:t>
            </a:r>
            <a:r>
              <a:rPr lang="ru-RU" sz="3200" b="1" i="1" spc="-10" dirty="0" smtClean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результативности</a:t>
            </a:r>
            <a:endParaRPr sz="3200" b="1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:\Занятие лонгит. фото\2017-03-30 09-28-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28600"/>
            <a:ext cx="3600000" cy="2029412"/>
          </a:xfrm>
          <a:prstGeom prst="rect">
            <a:avLst/>
          </a:prstGeom>
          <a:noFill/>
        </p:spPr>
      </p:pic>
      <p:pic>
        <p:nvPicPr>
          <p:cNvPr id="4099" name="Picture 3" descr="J:\Занятие лонгит. фото\WP_20170202_09_38_05_P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0" y="304800"/>
            <a:ext cx="3600000" cy="2029412"/>
          </a:xfrm>
          <a:prstGeom prst="rect">
            <a:avLst/>
          </a:prstGeom>
          <a:noFill/>
        </p:spPr>
      </p:pic>
      <p:pic>
        <p:nvPicPr>
          <p:cNvPr id="4100" name="Picture 4" descr="J:\Занятие лонгит. фото\WP_20170202_09_39_29_P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572000"/>
            <a:ext cx="3600000" cy="2029412"/>
          </a:xfrm>
          <a:prstGeom prst="rect">
            <a:avLst/>
          </a:prstGeom>
          <a:noFill/>
        </p:spPr>
      </p:pic>
      <p:pic>
        <p:nvPicPr>
          <p:cNvPr id="4101" name="Picture 5" descr="J:\Занятие лонгит. фото\WP_20170202_09_45_58_Pr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82000" y="4648200"/>
            <a:ext cx="3600000" cy="2029412"/>
          </a:xfrm>
          <a:prstGeom prst="rect">
            <a:avLst/>
          </a:prstGeom>
          <a:noFill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500" y="1714500"/>
            <a:ext cx="5207000" cy="342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Методы и приемы работы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1219200" y="2209800"/>
            <a:ext cx="3276600" cy="3124200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Традиционные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6629400" y="2286000"/>
            <a:ext cx="3276600" cy="3124200"/>
          </a:xfrm>
          <a:prstGeom prst="vertic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Инновационные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Профессиональная</a:t>
            </a:r>
            <a:r>
              <a:rPr spc="-20" dirty="0"/>
              <a:t> </a:t>
            </a:r>
            <a:r>
              <a:rPr spc="-5" dirty="0"/>
              <a:t>деятельность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8739" y="823340"/>
            <a:ext cx="11708765" cy="5183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Воспитателям детского сада представила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перспективное планирование «Экспериментальная  деятельность детей дошкольного возраста»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НОД "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Игровой час"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тему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Волшебница вода 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(для детей 4-5 лет).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Консультация для воспитателей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i="1" dirty="0" smtClean="0"/>
              <a:t>Учение с увлечением»,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Распространила материал из опыта работы на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курсах повышения квалификации воспитателей 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Участвовала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во Всероссийском конкурсе "Призвание" в номинации "Методические разработки педагогов",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Участвовала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во Всероссийском конкурсе "Призвание" в номинации "Педагогические проекты",</a:t>
            </a:r>
          </a:p>
          <a:p>
            <a:pPr algn="just"/>
            <a:r>
              <a:rPr lang="ru-RU" sz="2400" i="1" dirty="0" smtClean="0"/>
              <a:t>Родительское собрание "Растим любознательных»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Участвую в реализации проекта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Лонгитюдное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исследование качества дошкольного образования».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01288" y="866089"/>
            <a:ext cx="498856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dirty="0" smtClean="0"/>
              <a:t>Выводы</a:t>
            </a:r>
            <a:endParaRPr spc="-40" dirty="0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04800" y="762000"/>
            <a:ext cx="11430000" cy="5867400"/>
          </a:xfrm>
          <a:prstGeom prst="horizontalScrol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Проанализировав результаты своей педагогической деятельности я пришла к выводу, что опыт работы в данном направлении очень эффективен. Такой инновационный метод обучения как экспериментальная деятельность, достаточно мощно направляет свою работу в строну усвоения детьми необходимых навыков. Убеждена, что в экспериментальной деятельности дошкольник получает возможность напрямую удовлетворить присущую ему любознательность, упорядочить свои представления о мире. Поэтому необходимо стараться учить не всему, а главному, не сумме фактов, а целостности их понимания, не столько предлагать максимум информации, сколько научить ориентироваться в ее потоке. Подводя итог, хочу сказать, что поощряя детскую любознательность, утоляя жажду познания и направляя их активную двигательную деятельность мы способствуем развитию детских способностей в процессе экспериментальной деятельности. Только через действие ребенок сможет познать многообразие окружающего мира и определить собственное место в нем.</a:t>
            </a:r>
          </a:p>
          <a:p>
            <a:pPr algn="ctr"/>
            <a:endParaRPr lang="ru-RU" sz="2000" dirty="0"/>
          </a:p>
        </p:txBody>
      </p:sp>
      <p:pic>
        <p:nvPicPr>
          <p:cNvPr id="5122" name="Picture 2" descr="https://botan.cc/prepod/_bloks/pic/cmrnsav-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5200" y="0"/>
            <a:ext cx="1066800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0128"/>
            <a:ext cx="10744200" cy="1107996"/>
          </a:xfrm>
        </p:spPr>
        <p:txBody>
          <a:bodyPr/>
          <a:lstStyle/>
          <a:p>
            <a:pPr algn="ctr"/>
            <a:r>
              <a:rPr lang="ru-RU" smtClean="0"/>
              <a:t>В заключение </a:t>
            </a:r>
            <a:r>
              <a:rPr lang="ru-RU" dirty="0" smtClean="0"/>
              <a:t>хотелось бы произнести слова В.А.Сухомлинского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4800" y="1524000"/>
            <a:ext cx="11629694" cy="1477328"/>
          </a:xfrm>
        </p:spPr>
        <p:txBody>
          <a:bodyPr/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«Умейте открыть перед ребенком в окружающем мире что-то одно, но открыть так, чтобы кусочек жизни заиграл перед детьми всеми красками радуги. Оставляйте всегда что-то недосказанное, чтобы ребенку захотелось еще и еще раз возвращаться к тому, что он узнал».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22223" y="2154377"/>
            <a:ext cx="3600000" cy="538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3048000"/>
            <a:ext cx="5283373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281152" y="1968246"/>
            <a:ext cx="4367048" cy="441579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" name="Picture 2" descr="http://ds04.infourok.ru/uploads/ex/1023/00041b4a-96a65901/img15.jpg"/>
          <p:cNvPicPr>
            <a:picLocks noChangeAspect="1" noChangeArrowheads="1"/>
          </p:cNvPicPr>
          <p:nvPr/>
        </p:nvPicPr>
        <p:blipFill>
          <a:blip r:embed="rId2" cstate="print"/>
          <a:srcRect l="19167" t="10000" r="12500" b="10000"/>
          <a:stretch>
            <a:fillRect/>
          </a:stretch>
        </p:blipFill>
        <p:spPr bwMode="auto">
          <a:xfrm>
            <a:off x="1" y="-228600"/>
            <a:ext cx="12192000" cy="7239000"/>
          </a:xfrm>
          <a:prstGeom prst="rect">
            <a:avLst/>
          </a:prstGeom>
          <a:noFill/>
        </p:spPr>
      </p:pic>
      <p:pic>
        <p:nvPicPr>
          <p:cNvPr id="1028" name="Picture 4" descr="https://ds03.infourok.ru/uploads/ex/0c2a/000528c1-52ff9d43/img25.jpg"/>
          <p:cNvPicPr>
            <a:picLocks noChangeAspect="1" noChangeArrowheads="1"/>
          </p:cNvPicPr>
          <p:nvPr/>
        </p:nvPicPr>
        <p:blipFill>
          <a:blip r:embed="rId3" cstate="print"/>
          <a:srcRect l="6667" t="20000" r="62500" b="42222"/>
          <a:stretch>
            <a:fillRect/>
          </a:stretch>
        </p:blipFill>
        <p:spPr bwMode="auto">
          <a:xfrm>
            <a:off x="533400" y="4953000"/>
            <a:ext cx="2073088" cy="1905000"/>
          </a:xfrm>
          <a:prstGeom prst="rect">
            <a:avLst/>
          </a:prstGeom>
          <a:noFill/>
        </p:spPr>
      </p:pic>
      <p:pic>
        <p:nvPicPr>
          <p:cNvPr id="1030" name="Picture 6" descr="https://fs00.infourok.ru/images/doc/154/177822/img6.jpg"/>
          <p:cNvPicPr>
            <a:picLocks noChangeAspect="1" noChangeArrowheads="1"/>
          </p:cNvPicPr>
          <p:nvPr/>
        </p:nvPicPr>
        <p:blipFill>
          <a:blip r:embed="rId4" cstate="print"/>
          <a:srcRect l="9166" t="23333" r="50000" b="15556"/>
          <a:stretch>
            <a:fillRect/>
          </a:stretch>
        </p:blipFill>
        <p:spPr bwMode="auto">
          <a:xfrm>
            <a:off x="10834255" y="-228600"/>
            <a:ext cx="1357745" cy="1524000"/>
          </a:xfrm>
          <a:prstGeom prst="rect">
            <a:avLst/>
          </a:prstGeom>
          <a:noFill/>
        </p:spPr>
      </p:pic>
      <p:pic>
        <p:nvPicPr>
          <p:cNvPr id="1032" name="Picture 8" descr="https://ds03.infourok.ru/uploads/ex/0c2a/000528c1-52ff9d43/img25.jpg"/>
          <p:cNvPicPr>
            <a:picLocks noChangeAspect="1" noChangeArrowheads="1"/>
          </p:cNvPicPr>
          <p:nvPr/>
        </p:nvPicPr>
        <p:blipFill>
          <a:blip r:embed="rId3" cstate="print"/>
          <a:srcRect l="60833" t="37778"/>
          <a:stretch>
            <a:fillRect/>
          </a:stretch>
        </p:blipFill>
        <p:spPr bwMode="auto">
          <a:xfrm>
            <a:off x="10210800" y="4876800"/>
            <a:ext cx="1662793" cy="1981200"/>
          </a:xfrm>
          <a:prstGeom prst="rect">
            <a:avLst/>
          </a:prstGeom>
          <a:noFill/>
        </p:spPr>
      </p:pic>
      <p:pic>
        <p:nvPicPr>
          <p:cNvPr id="1034" name="Picture 10" descr="https://ds03.infourok.ru/uploads/ex/0c2a/000528c1-52ff9d43/img25.jpg"/>
          <p:cNvPicPr>
            <a:picLocks noChangeAspect="1" noChangeArrowheads="1"/>
          </p:cNvPicPr>
          <p:nvPr/>
        </p:nvPicPr>
        <p:blipFill>
          <a:blip r:embed="rId3" cstate="print"/>
          <a:srcRect l="76667" t="13333" r="833" b="62222"/>
          <a:stretch>
            <a:fillRect/>
          </a:stretch>
        </p:blipFill>
        <p:spPr bwMode="auto">
          <a:xfrm>
            <a:off x="304800" y="-152400"/>
            <a:ext cx="1589809" cy="129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418</TotalTime>
  <Words>1302</Words>
  <Application>Microsoft Office PowerPoint</Application>
  <PresentationFormat>Произвольный</PresentationFormat>
  <Paragraphs>124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Обобщение опыта работы воспитателя МБДОУ «Детский сад комбинированного вида № 3» Барановой Светланы Ивановны</vt:lpstr>
      <vt:lpstr>Слайд 2</vt:lpstr>
      <vt:lpstr>Слайд 3</vt:lpstr>
      <vt:lpstr>Тема самообразования: «Экспериментальная деятельность детей дошкольного возраста». Актуальность:</vt:lpstr>
      <vt:lpstr>Слайд 5</vt:lpstr>
      <vt:lpstr>Цель: формировать познавательную активность,  создавать условия для развития познавательных и  психических процессов детей через экспериментальную деятельность</vt:lpstr>
      <vt:lpstr>Слайд 7</vt:lpstr>
      <vt:lpstr>Слайд 8</vt:lpstr>
      <vt:lpstr>Слайд 9</vt:lpstr>
      <vt:lpstr>Слайд 10</vt:lpstr>
      <vt:lpstr>Критерии необходимые в выборе темы экспериментирования:</vt:lpstr>
      <vt:lpstr>Экспериментальную деятельность я разделила на группы:</vt:lpstr>
      <vt:lpstr>Уровни овладения детьми навыками экспериментирования</vt:lpstr>
      <vt:lpstr>Слайд 14</vt:lpstr>
      <vt:lpstr>Основное оборудование уголка экспериментирования</vt:lpstr>
      <vt:lpstr>В своей работе стараюсь использовать разные форме экспериментальной деятельности: наблюдения, эксперименты, проблемные ситуации,  комплексные и интегрированные занятия, беседы.</vt:lpstr>
      <vt:lpstr>Требования к объектам опытов и экспериментов</vt:lpstr>
      <vt:lpstr>Экспериментальная деятельность – это интегрирующийся вид деятельности </vt:lpstr>
      <vt:lpstr>Слайд 19</vt:lpstr>
      <vt:lpstr>Слайд 20</vt:lpstr>
      <vt:lpstr>Методы и приемы работы</vt:lpstr>
      <vt:lpstr>Профессиональная деятельность</vt:lpstr>
      <vt:lpstr>Выводы</vt:lpstr>
      <vt:lpstr>В заключение хотелось бы произнести слова В.А.Сухомлинского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QWE</cp:lastModifiedBy>
  <cp:revision>36</cp:revision>
  <dcterms:created xsi:type="dcterms:W3CDTF">2017-10-13T13:57:50Z</dcterms:created>
  <dcterms:modified xsi:type="dcterms:W3CDTF">2018-03-12T19:15:27Z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2015-04-15T00:00:00Z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2017-10-13T00:00:00Z</vt:filetime>
  </property>
</Properties>
</file>