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319" r:id="rId10"/>
    <p:sldId id="327" r:id="rId11"/>
    <p:sldId id="333" r:id="rId12"/>
    <p:sldId id="329" r:id="rId13"/>
    <p:sldId id="330" r:id="rId14"/>
    <p:sldId id="331" r:id="rId15"/>
    <p:sldId id="323" r:id="rId16"/>
    <p:sldId id="326" r:id="rId17"/>
    <p:sldId id="324" r:id="rId18"/>
    <p:sldId id="304" r:id="rId19"/>
    <p:sldId id="308" r:id="rId20"/>
    <p:sldId id="321" r:id="rId21"/>
    <p:sldId id="322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1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5F96BB6-E736-49D9-B3FD-B7CF481FF498}" type="datetimeFigureOut">
              <a:rPr lang="ru-RU"/>
              <a:pPr>
                <a:defRPr/>
              </a:pPr>
              <a:t>16.01.2015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89B2355-C7B1-48A3-AD0A-BE978695BB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E2E82A6-B11B-4506-999A-6A24CD54CFB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A5F81F1-9A94-437A-9546-F038ABEC90F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A06FE45-EB09-4BE0-9363-8A9F9BD2780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150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C793DF5-683B-43CC-8E2B-3181DB40D04C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355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DD28D61-CB10-4E0B-8896-24345705964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864FEA5-6654-42BF-8BD9-C1D18F4EFC5A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812F2B1-F708-45FE-AA96-E72C29CD714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969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E0DD36B-331B-4745-8273-A966ECF1308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409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951F6AA-2BE0-4396-85C0-8CD69288D83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4301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B5485CD-6C66-4AB5-86A4-473AC3C3F688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226DD-327C-424A-81E0-A3E849A48204}" type="datetimeFigureOut">
              <a:rPr lang="ru-RU"/>
              <a:pPr>
                <a:defRPr/>
              </a:pPr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51269-C42B-4243-95EB-F92D18D106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EFCB1-F938-4D53-B1C0-4FB5AFEEBB1A}" type="datetimeFigureOut">
              <a:rPr lang="ru-RU"/>
              <a:pPr>
                <a:defRPr/>
              </a:pPr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42DE5-B8CC-4D5B-B009-552128EF1F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80EFE-6424-4BD2-ABB1-D82F3C244F6D}" type="datetimeFigureOut">
              <a:rPr lang="ru-RU"/>
              <a:pPr>
                <a:defRPr/>
              </a:pPr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C687A-B8B7-4986-9070-DC5D529B8E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9311C-EE17-4434-951E-58AF7C7135BE}" type="datetimeFigureOut">
              <a:rPr lang="ru-RU"/>
              <a:pPr>
                <a:defRPr/>
              </a:pPr>
              <a:t>16.01.2015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08EDB-16FC-44BE-ABC7-1773260B12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AA739-B37A-4D7C-97CB-7D3CA509B569}" type="datetimeFigureOut">
              <a:rPr lang="ru-RU"/>
              <a:pPr>
                <a:defRPr/>
              </a:pPr>
              <a:t>16.01.2015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DB7AF-4A55-45E1-8EBF-8356559994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C6B0F-8D3D-49B3-B9A0-530144AA39DB}" type="datetimeFigureOut">
              <a:rPr lang="ru-RU"/>
              <a:pPr>
                <a:defRPr/>
              </a:pPr>
              <a:t>16.01.2015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37CF0-1F52-452B-9F19-192A4ECFDF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8EEFA-6DA2-4551-8235-3258733796CF}" type="datetimeFigureOut">
              <a:rPr lang="ru-RU"/>
              <a:pPr>
                <a:defRPr/>
              </a:pPr>
              <a:t>16.01.2015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8EFB9-48C9-4EAF-950D-0069611D58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736EB-9516-484B-982B-438ADFB32539}" type="datetimeFigureOut">
              <a:rPr lang="ru-RU"/>
              <a:pPr>
                <a:defRPr/>
              </a:pPr>
              <a:t>16.01.2015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DDE2D-4B8C-4001-BA8A-54CDCE7E8B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41F1-5995-44E9-AE1A-2B7A6E42972F}" type="datetimeFigureOut">
              <a:rPr lang="ru-RU"/>
              <a:pPr>
                <a:defRPr/>
              </a:pPr>
              <a:t>16.01.2015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E3AA3-012C-458B-ACD3-D427B74400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CA000-9EFA-4D53-81D1-84011942E282}" type="datetimeFigureOut">
              <a:rPr lang="ru-RU"/>
              <a:pPr>
                <a:defRPr/>
              </a:pPr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BADC4-D804-4089-A95A-5FB564B3EB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0F8FF-F0D9-4D19-A020-6C552480366C}" type="datetimeFigureOut">
              <a:rPr lang="ru-RU"/>
              <a:pPr>
                <a:defRPr/>
              </a:pPr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3FD1C-7114-4C33-A829-78B62F39BF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AB5B08C-7C7C-41E0-8C2E-9503ABE803D4}" type="datetimeFigureOut">
              <a:rPr lang="ru-RU"/>
              <a:pPr>
                <a:defRPr/>
              </a:pPr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67EF089-EC19-4CA5-B903-CD1F8A982D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88" y="357188"/>
            <a:ext cx="8429625" cy="3571875"/>
          </a:xfrm>
        </p:spPr>
        <p:txBody>
          <a:bodyPr/>
          <a:lstStyle/>
          <a:p>
            <a:r>
              <a:rPr lang="ru-RU" sz="3100" b="1" smtClean="0">
                <a:latin typeface="Constantia" pitchFamily="18" charset="0"/>
              </a:rPr>
              <a:t>ПЕДАГОГИЧЕСКИЙ СОВЕТ</a:t>
            </a:r>
            <a:r>
              <a:rPr lang="ru-RU" sz="3100" smtClean="0"/>
              <a:t> </a:t>
            </a:r>
            <a:r>
              <a:rPr lang="ru-RU" sz="4800" smtClean="0"/>
              <a:t/>
            </a:r>
            <a:br>
              <a:rPr lang="ru-RU" sz="4800" smtClean="0"/>
            </a:br>
            <a:r>
              <a:rPr lang="ru-RU" sz="4800" smtClean="0">
                <a:solidFill>
                  <a:srgbClr val="990000"/>
                </a:solidFill>
              </a:rPr>
              <a:t>«</a:t>
            </a:r>
            <a:r>
              <a:rPr lang="ru-RU" sz="4000" b="1" i="1" smtClean="0">
                <a:solidFill>
                  <a:srgbClr val="990000"/>
                </a:solidFill>
              </a:rPr>
              <a:t>Психологический комфорт  на уроке как условие развития личности  ребёнка в сфере модернизации образования»</a:t>
            </a:r>
          </a:p>
        </p:txBody>
      </p:sp>
      <p:pic>
        <p:nvPicPr>
          <p:cNvPr id="3074" name="Picture 2" descr="E:\Мое\Конфликты\2523210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13" y="3786188"/>
            <a:ext cx="28575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latin typeface="Segoe Print" pitchFamily="2" charset="0"/>
              </a:rPr>
              <a:t>Обоснование темы педсовета</a:t>
            </a:r>
            <a:endParaRPr lang="ru-RU" b="1" dirty="0">
              <a:latin typeface="Segoe Print" pitchFamily="2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50" y="1600200"/>
            <a:ext cx="4000500" cy="4525963"/>
          </a:xfrm>
        </p:spPr>
        <p:txBody>
          <a:bodyPr rtlCol="0">
            <a:normAutofit fontScale="925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dirty="0" smtClean="0"/>
              <a:t> Миссия школы может быть реализована только в условиях личностного подхода в образовании:</a:t>
            </a:r>
          </a:p>
          <a:p>
            <a:pPr marL="355600" indent="-35560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А) ученик – основной объект заботы учителя;</a:t>
            </a:r>
          </a:p>
          <a:p>
            <a:pPr marL="355600" indent="-35560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Б) воспитание и обучение без уважения к ученику – подавление;</a:t>
            </a:r>
          </a:p>
          <a:p>
            <a:pPr marL="355600" indent="-35560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В) школа хороша, если в ней хорошо каждому ребенку.</a:t>
            </a:r>
            <a:endParaRPr lang="ru-RU" dirty="0"/>
          </a:p>
        </p:txBody>
      </p:sp>
      <p:pic>
        <p:nvPicPr>
          <p:cNvPr id="9" name="Содержимое 8" descr="612658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357688" y="1714500"/>
            <a:ext cx="4572000" cy="3429000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latin typeface="Segoe Print" pitchFamily="2" charset="0"/>
              </a:rPr>
              <a:t>Обоснование темы педсовета</a:t>
            </a:r>
            <a:endParaRPr lang="ru-RU" b="1" dirty="0">
              <a:latin typeface="Segoe Print" pitchFamily="2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ru-RU" smtClean="0"/>
              <a:t>2. В сегодняшнем мире ребёнок не чувствует себя безопасно и комфортно; школа должна создать условия для развития личности.</a:t>
            </a:r>
          </a:p>
        </p:txBody>
      </p:sp>
      <p:pic>
        <p:nvPicPr>
          <p:cNvPr id="5" name="Содержимое 4" descr="s4138_1258551639_1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786313" y="1785938"/>
            <a:ext cx="3929062" cy="3929062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latin typeface="Segoe Print" pitchFamily="2" charset="0"/>
              </a:rPr>
              <a:t>Обоснование темы педсовета</a:t>
            </a:r>
            <a:endParaRPr lang="ru-RU" b="1" dirty="0">
              <a:latin typeface="Segoe Print" pitchFamily="2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ru-RU" smtClean="0"/>
              <a:t>3. Негативные тенденции в образовательном процессе: падение интереса к знаниям, снижение познавательной активности, пропуски уроков учащимися.</a:t>
            </a:r>
          </a:p>
        </p:txBody>
      </p:sp>
      <p:pic>
        <p:nvPicPr>
          <p:cNvPr id="5" name="Содержимое 4" descr="1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071938" y="1714500"/>
            <a:ext cx="4857750" cy="3643313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latin typeface="Segoe Print" pitchFamily="2" charset="0"/>
              </a:rPr>
              <a:t>Обоснование темы педсовета</a:t>
            </a:r>
            <a:endParaRPr lang="ru-RU" b="1" dirty="0">
              <a:latin typeface="Segoe Print" pitchFamily="2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ru-RU" smtClean="0"/>
              <a:t>4. Негативные явления: жалобы со стороны родителей и учащихся на некоторое поведение учителей, конфликтные ситуации, возникающие в школе.</a:t>
            </a:r>
          </a:p>
        </p:txBody>
      </p:sp>
      <p:pic>
        <p:nvPicPr>
          <p:cNvPr id="5" name="Содержимое 4" descr="581518-21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714875" y="1677988"/>
            <a:ext cx="4071938" cy="4537075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latin typeface="Segoe Print" pitchFamily="2" charset="0"/>
              </a:rPr>
              <a:t>Обоснование темы педсовета</a:t>
            </a:r>
            <a:endParaRPr lang="ru-RU" b="1" dirty="0">
              <a:latin typeface="Segoe Print" pitchFamily="2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ru-RU" smtClean="0"/>
              <a:t>5. Постоянное состояние повышенной тревожности учащихся на уроках и, как следствие, их нервные срывы.</a:t>
            </a:r>
          </a:p>
        </p:txBody>
      </p:sp>
      <p:pic>
        <p:nvPicPr>
          <p:cNvPr id="5" name="Содержимое 4" descr="1228662103_15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714875" y="1785938"/>
            <a:ext cx="4071938" cy="3643312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latin typeface="Segoe Print" pitchFamily="2" charset="0"/>
              </a:rPr>
              <a:t>Обоснование темы педсовета</a:t>
            </a:r>
            <a:endParaRPr lang="ru-RU" b="1" dirty="0">
              <a:latin typeface="Segoe Print" pitchFamily="2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ru-RU" smtClean="0"/>
              <a:t>6. Проблема: при отсутствии благоприятного психологического климата школа не сможет решать успешно поставленные задачи и выполнить миссию.</a:t>
            </a:r>
          </a:p>
        </p:txBody>
      </p:sp>
      <p:pic>
        <p:nvPicPr>
          <p:cNvPr id="5" name="Содержимое 4" descr="f9909c5a31c2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786313" y="1785938"/>
            <a:ext cx="4071937" cy="4286250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latin typeface="Segoe Print" pitchFamily="2" charset="0"/>
              </a:rPr>
              <a:t>Обоснование темы педсовета</a:t>
            </a:r>
            <a:endParaRPr lang="ru-RU" b="1" dirty="0">
              <a:latin typeface="Segoe Print" pitchFamily="2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Tx/>
              <a:buChar char="-"/>
            </a:pPr>
            <a:r>
              <a:rPr lang="ru-RU" smtClean="0"/>
              <a:t>Каково же сегодня состояние психологического климата на уроках?</a:t>
            </a:r>
          </a:p>
          <a:p>
            <a:pPr marL="514350" indent="-514350">
              <a:buFontTx/>
              <a:buChar char="-"/>
            </a:pPr>
            <a:r>
              <a:rPr lang="ru-RU" smtClean="0"/>
              <a:t>Что мы можем сделать, чтобы школа не подавляла, чтобы в ней было хорошо каждому ребёнку?</a:t>
            </a:r>
          </a:p>
        </p:txBody>
      </p:sp>
      <p:pic>
        <p:nvPicPr>
          <p:cNvPr id="5" name="Содержимое 4" descr="%F3%F7%E8%F2%20%E8%20%F3%F7%E5%ED%E8%EA%E8.gif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786313" y="1714500"/>
            <a:ext cx="4000500" cy="3929063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i="1" dirty="0" smtClean="0">
                <a:solidFill>
                  <a:srgbClr val="A50021"/>
                </a:solidFill>
              </a:rPr>
              <a:t/>
            </a:r>
            <a:br>
              <a:rPr lang="en-US" b="1" i="1" dirty="0" smtClean="0">
                <a:solidFill>
                  <a:srgbClr val="A50021"/>
                </a:solidFill>
              </a:rPr>
            </a:br>
            <a:r>
              <a:rPr lang="en-US" b="1" i="1" dirty="0" smtClean="0">
                <a:solidFill>
                  <a:srgbClr val="A50021"/>
                </a:solidFill>
              </a:rPr>
              <a:t/>
            </a:r>
            <a:br>
              <a:rPr lang="en-US" b="1" i="1" dirty="0" smtClean="0">
                <a:solidFill>
                  <a:srgbClr val="A50021"/>
                </a:solidFill>
              </a:rPr>
            </a:br>
            <a:r>
              <a:rPr lang="en-US" b="1" i="1" dirty="0" smtClean="0">
                <a:solidFill>
                  <a:srgbClr val="A50021"/>
                </a:solidFill>
              </a:rPr>
              <a:t/>
            </a:r>
            <a:br>
              <a:rPr lang="en-US" b="1" i="1" dirty="0" smtClean="0">
                <a:solidFill>
                  <a:srgbClr val="A50021"/>
                </a:solidFill>
              </a:rPr>
            </a:br>
            <a:r>
              <a:rPr lang="ru-RU" b="1" i="1" dirty="0" smtClean="0">
                <a:solidFill>
                  <a:srgbClr val="A50021"/>
                </a:solidFill>
              </a:rPr>
              <a:t>Хорошая школа – это когда ученики и учителя понимают друг друга и относятся </a:t>
            </a:r>
            <a:r>
              <a:rPr lang="ru-RU" b="1" i="1" smtClean="0">
                <a:solidFill>
                  <a:srgbClr val="A50021"/>
                </a:solidFill>
              </a:rPr>
              <a:t>с уважением</a:t>
            </a:r>
            <a:r>
              <a:rPr lang="en-US" b="1" i="1" dirty="0" smtClean="0">
                <a:solidFill>
                  <a:srgbClr val="A50021"/>
                </a:solidFill>
              </a:rPr>
              <a:t/>
            </a:r>
            <a:br>
              <a:rPr lang="en-US" b="1" i="1" dirty="0" smtClean="0">
                <a:solidFill>
                  <a:srgbClr val="A50021"/>
                </a:solidFill>
              </a:rPr>
            </a:br>
            <a:r>
              <a:rPr lang="ru-RU" sz="2700" b="1" dirty="0" smtClean="0"/>
              <a:t>(из анкеты для учащихся)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30722" name="Содержимое 2"/>
          <p:cNvSpPr>
            <a:spLocks noGrp="1"/>
          </p:cNvSpPr>
          <p:nvPr>
            <p:ph idx="1"/>
          </p:nvPr>
        </p:nvSpPr>
        <p:spPr>
          <a:xfrm>
            <a:off x="457200" y="2571750"/>
            <a:ext cx="8229600" cy="3554413"/>
          </a:xfrm>
        </p:spPr>
        <p:txBody>
          <a:bodyPr/>
          <a:lstStyle/>
          <a:p>
            <a:pPr>
              <a:buFont typeface="Arial" charset="0"/>
              <a:buNone/>
            </a:pPr>
            <a:endParaRPr lang="ru-RU" smtClean="0"/>
          </a:p>
        </p:txBody>
      </p:sp>
      <p:pic>
        <p:nvPicPr>
          <p:cNvPr id="30723" name="i-main-pic" descr="Картинка 38 из 9398"/>
          <p:cNvPicPr>
            <a:picLocks noChangeAspect="1" noChangeArrowheads="1"/>
          </p:cNvPicPr>
          <p:nvPr/>
        </p:nvPicPr>
        <p:blipFill>
          <a:blip r:embed="rId2"/>
          <a:srcRect l="3192" t="20660" r="4524" b="18871"/>
          <a:stretch>
            <a:fillRect/>
          </a:stretch>
        </p:blipFill>
        <p:spPr bwMode="auto">
          <a:xfrm>
            <a:off x="500063" y="2571750"/>
            <a:ext cx="8286750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17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8900" y="0"/>
            <a:ext cx="9055100" cy="68580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Что такое комфорт?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4840288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ru-RU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Комфорт</a:t>
            </a:r>
            <a:r>
              <a:rPr lang="ru-RU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</a:t>
            </a: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от </a:t>
            </a:r>
            <a:r>
              <a:rPr lang="ru-RU" b="1" i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анг</a:t>
            </a: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 слова- поддержка, укрепление.</a:t>
            </a:r>
          </a:p>
          <a:p>
            <a:pPr fontAlgn="auto">
              <a:spcAft>
                <a:spcPts val="0"/>
              </a:spcAft>
              <a:buFontTx/>
              <a:buNone/>
              <a:defRPr/>
            </a:pPr>
            <a:endParaRPr lang="ru-RU" b="1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ru-RU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Комфорт </a:t>
            </a: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– это условия жизни,             </a:t>
            </a: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пребывания, обстановка, обеспечивающая </a:t>
            </a: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удобство, спокойствие и уют.</a:t>
            </a:r>
          </a:p>
          <a:p>
            <a:pPr fontAlgn="auto">
              <a:spcAft>
                <a:spcPts val="0"/>
              </a:spcAft>
              <a:buFontTx/>
              <a:buNone/>
              <a:defRPr/>
            </a:pPr>
            <a:endParaRPr lang="ru-RU" b="1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ru-RU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Психологический комфорт </a:t>
            </a: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</a:t>
            </a:r>
            <a:r>
              <a:rPr lang="ru-RU" b="1" i="1" dirty="0" smtClean="0">
                <a:solidFill>
                  <a:srgbClr val="FF0000"/>
                </a:solidFill>
              </a:rPr>
              <a:t>  </a:t>
            </a:r>
            <a:r>
              <a:rPr lang="ru-RU" b="1" i="1" dirty="0" smtClean="0"/>
              <a:t>это прежде всего взаимопонимание, взаимодействие, </a:t>
            </a:r>
            <a:r>
              <a:rPr lang="ru-RU" b="1" i="1" dirty="0" err="1" smtClean="0"/>
              <a:t>взаимотерпимость</a:t>
            </a:r>
            <a:r>
              <a:rPr lang="ru-RU" b="1" i="1" dirty="0" smtClean="0"/>
              <a:t>,  когда учитель и ученик понимают друг друга с одного слова, одного взгляда, когда ученик занимает достойный статус в классном коллективе. </a:t>
            </a:r>
            <a:endParaRPr lang="ru-RU" b="1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379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3379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13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z="1400" smtClean="0"/>
          </a:p>
        </p:txBody>
      </p:sp>
      <p:pic>
        <p:nvPicPr>
          <p:cNvPr id="368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8929688" cy="68580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78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214313"/>
            <a:ext cx="9144000" cy="7072313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4"/>
          <p:cNvSpPr>
            <a:spLocks noChangeArrowheads="1"/>
          </p:cNvSpPr>
          <p:nvPr/>
        </p:nvSpPr>
        <p:spPr bwMode="auto">
          <a:xfrm>
            <a:off x="179388" y="38100"/>
            <a:ext cx="8964612" cy="673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400" b="1" i="1">
                <a:solidFill>
                  <a:srgbClr val="A50021"/>
                </a:solidFill>
                <a:latin typeface="Calibri" pitchFamily="34" charset="0"/>
              </a:rPr>
              <a:t>Золотые правила психологического </a:t>
            </a:r>
          </a:p>
          <a:p>
            <a:pPr algn="ctr"/>
            <a:r>
              <a:rPr lang="ru-RU" sz="2400" b="1" i="1">
                <a:solidFill>
                  <a:srgbClr val="A50021"/>
                </a:solidFill>
                <a:latin typeface="Calibri" pitchFamily="34" charset="0"/>
              </a:rPr>
              <a:t>комфорта на уроке</a:t>
            </a:r>
          </a:p>
          <a:p>
            <a:pPr algn="ctr"/>
            <a:endParaRPr lang="ru-RU" sz="2800" b="1" i="1">
              <a:solidFill>
                <a:srgbClr val="A50021"/>
              </a:solidFill>
              <a:latin typeface="Times New Roman" pitchFamily="18" charset="0"/>
            </a:endParaRPr>
          </a:p>
          <a:p>
            <a:pPr>
              <a:buFontTx/>
              <a:buChar char="•"/>
            </a:pPr>
            <a:r>
              <a:rPr lang="ru-RU" sz="2000" b="1" i="1">
                <a:solidFill>
                  <a:srgbClr val="A50021"/>
                </a:solidFill>
                <a:latin typeface="Calibri" pitchFamily="34" charset="0"/>
              </a:rPr>
              <a:t>Тщательно</a:t>
            </a:r>
            <a:r>
              <a:rPr lang="ru-RU" sz="2000" b="1">
                <a:latin typeface="Calibri" pitchFamily="34" charset="0"/>
              </a:rPr>
              <a:t> готовьтесь к уроку, не допускайте даже малейшей некомпетентности в преподавании своего предмета.</a:t>
            </a:r>
          </a:p>
          <a:p>
            <a:pPr>
              <a:buFontTx/>
              <a:buChar char="•"/>
            </a:pPr>
            <a:endParaRPr lang="ru-RU" sz="2000" b="1">
              <a:latin typeface="Calibri" pitchFamily="34" charset="0"/>
            </a:endParaRPr>
          </a:p>
          <a:p>
            <a:pPr>
              <a:buFontTx/>
              <a:buChar char="•"/>
            </a:pPr>
            <a:r>
              <a:rPr lang="ru-RU" sz="2000" b="1" i="1">
                <a:solidFill>
                  <a:srgbClr val="A50021"/>
                </a:solidFill>
                <a:latin typeface="Calibri" pitchFamily="34" charset="0"/>
              </a:rPr>
              <a:t>Школьники склонны</a:t>
            </a:r>
            <a:r>
              <a:rPr lang="ru-RU" sz="2000" b="1">
                <a:latin typeface="Calibri" pitchFamily="34" charset="0"/>
              </a:rPr>
              <a:t> охотнее выполнять распоряжения учителей при опосредованном способе воздействия.</a:t>
            </a:r>
          </a:p>
          <a:p>
            <a:pPr>
              <a:buFontTx/>
              <a:buChar char="•"/>
            </a:pPr>
            <a:endParaRPr lang="ru-RU" sz="2000" b="1">
              <a:latin typeface="Calibri" pitchFamily="34" charset="0"/>
            </a:endParaRPr>
          </a:p>
          <a:p>
            <a:pPr>
              <a:buFontTx/>
              <a:buChar char="•"/>
            </a:pPr>
            <a:r>
              <a:rPr lang="ru-RU" sz="2000" b="1" i="1">
                <a:solidFill>
                  <a:srgbClr val="A50021"/>
                </a:solidFill>
                <a:latin typeface="Calibri" pitchFamily="34" charset="0"/>
              </a:rPr>
              <a:t>Школьника можно</a:t>
            </a:r>
            <a:r>
              <a:rPr lang="ru-RU" sz="2000" b="1">
                <a:latin typeface="Calibri" pitchFamily="34" charset="0"/>
              </a:rPr>
              <a:t> изменить к лучшему с помощью специальных приемов оценки его личности. </a:t>
            </a:r>
          </a:p>
          <a:p>
            <a:pPr>
              <a:buFontTx/>
              <a:buChar char="•"/>
            </a:pPr>
            <a:endParaRPr lang="ru-RU" sz="2000" b="1">
              <a:latin typeface="Calibri" pitchFamily="34" charset="0"/>
            </a:endParaRPr>
          </a:p>
          <a:p>
            <a:pPr>
              <a:buFontTx/>
              <a:buChar char="•"/>
            </a:pPr>
            <a:r>
              <a:rPr lang="ru-RU" sz="2000" b="1" i="1">
                <a:solidFill>
                  <a:srgbClr val="A50021"/>
                </a:solidFill>
                <a:latin typeface="Calibri" pitchFamily="34" charset="0"/>
              </a:rPr>
              <a:t>Совместная деятельность</a:t>
            </a:r>
            <a:r>
              <a:rPr lang="ru-RU" sz="2000" b="1">
                <a:latin typeface="Calibri" pitchFamily="34" charset="0"/>
              </a:rPr>
              <a:t> сближает людей и повышает их авторитет (если она хорошо организована).</a:t>
            </a:r>
          </a:p>
          <a:p>
            <a:pPr>
              <a:buFontTx/>
              <a:buChar char="•"/>
            </a:pPr>
            <a:endParaRPr lang="ru-RU" sz="2000" b="1">
              <a:latin typeface="Calibri" pitchFamily="34" charset="0"/>
            </a:endParaRPr>
          </a:p>
          <a:p>
            <a:pPr>
              <a:buFontTx/>
              <a:buChar char="•"/>
            </a:pPr>
            <a:r>
              <a:rPr lang="ru-RU" sz="2000" b="1" i="1">
                <a:solidFill>
                  <a:srgbClr val="A50021"/>
                </a:solidFill>
                <a:latin typeface="Calibri" pitchFamily="34" charset="0"/>
              </a:rPr>
              <a:t>Предусмотрительность</a:t>
            </a:r>
            <a:r>
              <a:rPr lang="ru-RU" sz="2000" b="1">
                <a:latin typeface="Calibri" pitchFamily="34" charset="0"/>
              </a:rPr>
              <a:t> и корректность поведения учителя снижают напряжение в общении. </a:t>
            </a:r>
          </a:p>
          <a:p>
            <a:pPr>
              <a:buFontTx/>
              <a:buChar char="•"/>
            </a:pPr>
            <a:endParaRPr lang="ru-RU" sz="2000" b="1">
              <a:latin typeface="Calibri" pitchFamily="34" charset="0"/>
            </a:endParaRPr>
          </a:p>
          <a:p>
            <a:pPr>
              <a:buFontTx/>
              <a:buChar char="•"/>
            </a:pPr>
            <a:r>
              <a:rPr lang="ru-RU" sz="2000" b="1" i="1">
                <a:solidFill>
                  <a:srgbClr val="A50021"/>
                </a:solidFill>
                <a:latin typeface="Calibri" pitchFamily="34" charset="0"/>
              </a:rPr>
              <a:t>Не пытайтесь</a:t>
            </a:r>
            <a:r>
              <a:rPr lang="ru-RU" sz="2000" b="1">
                <a:latin typeface="Calibri" pitchFamily="34" charset="0"/>
              </a:rPr>
              <a:t> за каждым отрицательным поступком школьника видеть только отрицательные мотивы. </a:t>
            </a:r>
          </a:p>
          <a:p>
            <a:pPr eaLnBrk="0" hangingPunct="0"/>
            <a:endParaRPr lang="ru-RU" sz="20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latin typeface="Segoe Print" pitchFamily="2" charset="0"/>
              </a:rPr>
              <a:t>Профессиональные заповеди учителя</a:t>
            </a:r>
            <a:endParaRPr lang="ru-RU" b="1" dirty="0">
              <a:latin typeface="Segoe Print" pitchFamily="2" charset="0"/>
            </a:endParaRPr>
          </a:p>
        </p:txBody>
      </p:sp>
      <p:pic>
        <p:nvPicPr>
          <p:cNvPr id="2051" name="Picture 3" descr="E:\Мое\Конфликты\03-04-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63" y="1285875"/>
            <a:ext cx="3121025" cy="209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E:\Мое\Конфликты\5_1_~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0" y="3714750"/>
            <a:ext cx="3071813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E:\Мое\Конфликты\9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8" y="3786188"/>
            <a:ext cx="294005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E:\Мое\Конфликты\1060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625" y="1214438"/>
            <a:ext cx="2857500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D:\Мат-лы к ПС-псих. комф\1191269027_c4112.jpg"/>
          <p:cNvPicPr>
            <a:picLocks noGrp="1" noChangeAspect="1" noChangeArrowheads="1"/>
          </p:cNvPicPr>
          <p:nvPr>
            <p:ph idx="1"/>
          </p:nvPr>
        </p:nvPicPr>
        <p:blipFill>
          <a:blip r:embed="rId7"/>
          <a:srcRect/>
          <a:stretch>
            <a:fillRect/>
          </a:stretch>
        </p:blipFill>
        <p:spPr>
          <a:xfrm>
            <a:off x="2928938" y="1857375"/>
            <a:ext cx="3055937" cy="3714750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214313"/>
            <a:ext cx="8229600" cy="1143000"/>
          </a:xfrm>
        </p:spPr>
        <p:txBody>
          <a:bodyPr/>
          <a:lstStyle/>
          <a:p>
            <a:r>
              <a:rPr lang="ru-RU" b="1" smtClean="0">
                <a:latin typeface="Segoe Print" pitchFamily="2" charset="0"/>
                <a:ea typeface="JasmineUPC"/>
                <a:cs typeface="JasmineUPC"/>
              </a:rPr>
              <a:t>Из свода правил учителей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1214438"/>
            <a:ext cx="8572500" cy="4829175"/>
          </a:xfrm>
        </p:spPr>
        <p:txBody>
          <a:bodyPr/>
          <a:lstStyle/>
          <a:p>
            <a:r>
              <a:rPr lang="ru-RU" sz="2600" b="1" smtClean="0">
                <a:solidFill>
                  <a:srgbClr val="FF0000"/>
                </a:solidFill>
                <a:latin typeface="Monotype Corsiva" pitchFamily="66" charset="0"/>
              </a:rPr>
              <a:t>Улыбайтесь! Умудритесь быть счастливыми и красивыми!</a:t>
            </a:r>
          </a:p>
          <a:p>
            <a:r>
              <a:rPr lang="ru-RU" sz="2600" b="1" smtClean="0">
                <a:solidFill>
                  <a:srgbClr val="FF0000"/>
                </a:solidFill>
                <a:latin typeface="Monotype Corsiva" pitchFamily="66" charset="0"/>
              </a:rPr>
              <a:t>Будьте терпеливы!</a:t>
            </a:r>
          </a:p>
          <a:p>
            <a:r>
              <a:rPr lang="ru-RU" sz="2600" b="1" smtClean="0">
                <a:solidFill>
                  <a:srgbClr val="FF0000"/>
                </a:solidFill>
                <a:latin typeface="Monotype Corsiva" pitchFamily="66" charset="0"/>
              </a:rPr>
              <a:t>Внушайте каждому веру в свои силы.</a:t>
            </a:r>
          </a:p>
          <a:p>
            <a:r>
              <a:rPr lang="ru-RU" sz="2600" b="1" smtClean="0">
                <a:solidFill>
                  <a:srgbClr val="FF0000"/>
                </a:solidFill>
                <a:latin typeface="Monotype Corsiva" pitchFamily="66" charset="0"/>
              </a:rPr>
              <a:t>Учитесь создавать ситуацию успеха.</a:t>
            </a:r>
          </a:p>
          <a:p>
            <a:r>
              <a:rPr lang="ru-RU" sz="2600" b="1" smtClean="0">
                <a:solidFill>
                  <a:srgbClr val="FF0000"/>
                </a:solidFill>
                <a:latin typeface="Monotype Corsiva" pitchFamily="66" charset="0"/>
              </a:rPr>
              <a:t>Учите ребят дарить радость людям, отдавать каждому делу частицу сердца.</a:t>
            </a:r>
          </a:p>
          <a:p>
            <a:r>
              <a:rPr lang="ru-RU" sz="2600" b="1" smtClean="0">
                <a:solidFill>
                  <a:srgbClr val="FF0000"/>
                </a:solidFill>
                <a:latin typeface="Monotype Corsiva" pitchFamily="66" charset="0"/>
              </a:rPr>
              <a:t>Учитесь у ребят! Вместе переживайте радость познания, а неудачи делайте стартом для новой работы.</a:t>
            </a:r>
          </a:p>
          <a:p>
            <a:r>
              <a:rPr lang="ru-RU" sz="2600" b="1" smtClean="0">
                <a:solidFill>
                  <a:srgbClr val="FF0000"/>
                </a:solidFill>
                <a:latin typeface="Monotype Corsiva" pitchFamily="66" charset="0"/>
              </a:rPr>
              <a:t>Цените каждый миг совместного бытия. Вместе с детьми радуйтесь красоте: восходу и закату, картине художника, голосам птиц, изумляйтесь счастью подаренной жизни.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862</TotalTime>
  <Words>397</Words>
  <Application>Microsoft Office PowerPoint</Application>
  <PresentationFormat>Экран (4:3)</PresentationFormat>
  <Paragraphs>61</Paragraphs>
  <Slides>21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Calibri</vt:lpstr>
      <vt:lpstr>Arial</vt:lpstr>
      <vt:lpstr>Constantia</vt:lpstr>
      <vt:lpstr>Segoe Print</vt:lpstr>
      <vt:lpstr>Times New Roman</vt:lpstr>
      <vt:lpstr>JasmineUPC</vt:lpstr>
      <vt:lpstr>Monotype Corsiva</vt:lpstr>
      <vt:lpstr>Тема Office</vt:lpstr>
      <vt:lpstr>ПЕДАГОГИЧЕСКИЙ СОВЕТ  «Психологический комфорт  на уроке как условие развития личности  ребёнка в сфере модернизации образования»</vt:lpstr>
      <vt:lpstr>Обоснование темы педсовета</vt:lpstr>
      <vt:lpstr>Обоснование темы педсовета</vt:lpstr>
      <vt:lpstr>Обоснование темы педсовета</vt:lpstr>
      <vt:lpstr>Обоснование темы педсовета</vt:lpstr>
      <vt:lpstr>Обоснование темы педсовета</vt:lpstr>
      <vt:lpstr>Обоснование темы педсовета</vt:lpstr>
      <vt:lpstr>Обоснование темы педсовета</vt:lpstr>
      <vt:lpstr>   Хорошая школа – это когда ученики и учителя понимают друг друга и относятся с уважением (из анкеты для учащихся) </vt:lpstr>
      <vt:lpstr>Слайд 10</vt:lpstr>
      <vt:lpstr>Что такое комфорт?</vt:lpstr>
      <vt:lpstr>Слайд 12</vt:lpstr>
      <vt:lpstr>Слайд 13</vt:lpstr>
      <vt:lpstr>Слайд 14</vt:lpstr>
      <vt:lpstr>Слайд 15</vt:lpstr>
      <vt:lpstr>Слайд 16</vt:lpstr>
      <vt:lpstr>Слайд 17</vt:lpstr>
      <vt:lpstr>Профессиональные заповеди учителя</vt:lpstr>
      <vt:lpstr>Из свода правил учителей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ПСИХОЛОГИЧЕСКИЙ КОМФОРТ НА УРОКЕ  КАК УСЛОВИЕ РАЗВИТИЯ ЛИЧНОСТИ ШКОЛЬНИКА</dc:title>
  <dc:creator>Марина</dc:creator>
  <cp:lastModifiedBy>1</cp:lastModifiedBy>
  <cp:revision>136</cp:revision>
  <dcterms:created xsi:type="dcterms:W3CDTF">2010-01-17T18:30:19Z</dcterms:created>
  <dcterms:modified xsi:type="dcterms:W3CDTF">2015-01-16T07:03:49Z</dcterms:modified>
</cp:coreProperties>
</file>