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75" r:id="rId8"/>
    <p:sldId id="276" r:id="rId9"/>
    <p:sldId id="278" r:id="rId10"/>
    <p:sldId id="262" r:id="rId11"/>
    <p:sldId id="272" r:id="rId12"/>
    <p:sldId id="280" r:id="rId13"/>
    <p:sldId id="271" r:id="rId14"/>
    <p:sldId id="270" r:id="rId15"/>
    <p:sldId id="281" r:id="rId16"/>
    <p:sldId id="267" r:id="rId17"/>
    <p:sldId id="266" r:id="rId18"/>
    <p:sldId id="263"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1" d="100"/>
          <a:sy n="31" d="100"/>
        </p:scale>
        <p:origin x="-134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249572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162846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888987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25.04.2014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825820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25.04.2014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525191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25.04.2014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4077054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25.04.2014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85131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25.04.2014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564546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25.04.2014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894960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40293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25.04.2014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87614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3000">
              <a:srgbClr val="FC9FCB"/>
            </a:gs>
            <a:gs pos="25000">
              <a:srgbClr val="F8B049"/>
            </a:gs>
            <a:gs pos="51000">
              <a:srgbClr val="F8B049"/>
            </a:gs>
            <a:gs pos="63000">
              <a:srgbClr val="FEE7F2"/>
            </a:gs>
            <a:gs pos="67000">
              <a:srgbClr val="F952A0"/>
            </a:gs>
            <a:gs pos="73000">
              <a:srgbClr val="C50849"/>
            </a:gs>
            <a:gs pos="82001">
              <a:srgbClr val="B43E85"/>
            </a:gs>
            <a:gs pos="93000">
              <a:srgbClr val="F8B049">
                <a:lumMod val="82000"/>
                <a:lumOff val="18000"/>
                <a:alpha val="91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25.04.2014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extLst>
      <p:ext uri="{BB962C8B-B14F-4D97-AF65-F5344CB8AC3E}">
        <p14:creationId xmlns:p14="http://schemas.microsoft.com/office/powerpoint/2010/main" val="35904134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19.jpeg"/><Relationship Id="rId7" Type="http://schemas.openxmlformats.org/officeDocument/2006/relationships/image" Target="../media/image23.jpg"/><Relationship Id="rId2" Type="http://schemas.openxmlformats.org/officeDocument/2006/relationships/image" Target="../media/image18.jpeg"/><Relationship Id="rId1" Type="http://schemas.openxmlformats.org/officeDocument/2006/relationships/slideLayout" Target="../slideLayouts/slideLayout4.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g"/><Relationship Id="rId1" Type="http://schemas.openxmlformats.org/officeDocument/2006/relationships/slideLayout" Target="../slideLayouts/slideLayout4.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 Id="rId5" Type="http://schemas.openxmlformats.org/officeDocument/2006/relationships/image" Target="../media/image34.png"/><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Horizontal Scroll 4"/>
          <p:cNvSpPr/>
          <p:nvPr/>
        </p:nvSpPr>
        <p:spPr>
          <a:xfrm>
            <a:off x="395536" y="0"/>
            <a:ext cx="8352928" cy="4221088"/>
          </a:xfrm>
          <a:prstGeom prst="horizontalScroll">
            <a:avLst/>
          </a:prstGeom>
          <a:solidFill>
            <a:schemeClr val="accent6">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C:\Users\zIz\Desktop\картинки\мультгерои\7173795_bel20.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5296" y="2636912"/>
            <a:ext cx="3467224" cy="4221088"/>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a:off x="827584" y="476672"/>
            <a:ext cx="7772400" cy="2880320"/>
          </a:xfrm>
        </p:spPr>
        <p:txBody>
          <a:bodyPr>
            <a:normAutofit fontScale="90000"/>
          </a:bodyPr>
          <a:lstStyle/>
          <a:p>
            <a:pPr>
              <a:lnSpc>
                <a:spcPct val="115000"/>
              </a:lnSpc>
              <a:spcAft>
                <a:spcPts val="1000"/>
              </a:spcAft>
            </a:pPr>
            <a:r>
              <a:rPr lang="ru-RU" b="1" i="1" kern="1800" dirty="0" smtClean="0">
                <a:solidFill>
                  <a:schemeClr val="accent2">
                    <a:lumMod val="75000"/>
                  </a:schemeClr>
                </a:solidFill>
                <a:effectLst/>
                <a:latin typeface="Times New Roman"/>
                <a:ea typeface="Times New Roman"/>
                <a:cs typeface="Times New Roman"/>
              </a:rPr>
              <a:t>Роль дидактических </a:t>
            </a:r>
            <a:r>
              <a:rPr lang="ru-RU" b="1" i="1" kern="1800" dirty="0" smtClean="0">
                <a:solidFill>
                  <a:schemeClr val="accent2">
                    <a:lumMod val="75000"/>
                  </a:schemeClr>
                </a:solidFill>
                <a:latin typeface="Times New Roman"/>
                <a:ea typeface="Times New Roman"/>
                <a:cs typeface="Times New Roman"/>
              </a:rPr>
              <a:t>игр </a:t>
            </a:r>
            <a:r>
              <a:rPr lang="ru-RU" b="1" i="1" kern="1800" dirty="0" smtClean="0">
                <a:solidFill>
                  <a:schemeClr val="accent2">
                    <a:lumMod val="75000"/>
                  </a:schemeClr>
                </a:solidFill>
                <a:effectLst/>
                <a:latin typeface="Times New Roman"/>
                <a:ea typeface="Times New Roman"/>
                <a:cs typeface="Times New Roman"/>
              </a:rPr>
              <a:t>в формировании грамматически правильной речи у детей с ОНР.</a:t>
            </a:r>
            <a:endParaRPr lang="ru-RU" sz="2000" i="1" dirty="0">
              <a:solidFill>
                <a:schemeClr val="accent2">
                  <a:lumMod val="75000"/>
                </a:schemeClr>
              </a:solidFill>
              <a:ea typeface="Calibri"/>
              <a:cs typeface="Times New Roman"/>
            </a:endParaRPr>
          </a:p>
        </p:txBody>
      </p:sp>
      <p:sp>
        <p:nvSpPr>
          <p:cNvPr id="3" name="Подзаголовок 2"/>
          <p:cNvSpPr>
            <a:spLocks noGrp="1"/>
          </p:cNvSpPr>
          <p:nvPr>
            <p:ph type="subTitle" idx="1"/>
          </p:nvPr>
        </p:nvSpPr>
        <p:spPr>
          <a:xfrm>
            <a:off x="539552" y="4149080"/>
            <a:ext cx="6120680" cy="2016224"/>
          </a:xfrm>
          <a:ln>
            <a:noFill/>
          </a:ln>
        </p:spPr>
        <p:txBody>
          <a:bodyPr>
            <a:normAutofit/>
          </a:bodyPr>
          <a:lstStyle/>
          <a:p>
            <a:r>
              <a:rPr lang="ru-RU" sz="2400" dirty="0" smtClean="0">
                <a:solidFill>
                  <a:schemeClr val="tx1"/>
                </a:solidFill>
              </a:rPr>
              <a:t>Подготовила </a:t>
            </a:r>
            <a:r>
              <a:rPr lang="ru-RU" sz="2400" dirty="0" err="1" smtClean="0">
                <a:solidFill>
                  <a:schemeClr val="tx1"/>
                </a:solidFill>
              </a:rPr>
              <a:t>Якуничева</a:t>
            </a:r>
            <a:r>
              <a:rPr lang="ru-RU" sz="2400" dirty="0" smtClean="0">
                <a:solidFill>
                  <a:schemeClr val="tx1"/>
                </a:solidFill>
              </a:rPr>
              <a:t> А.И. воспитатель МДОУ центра развития ребенка детского сада № 15 «</a:t>
            </a:r>
            <a:r>
              <a:rPr lang="ru-RU" sz="2400" dirty="0" err="1" smtClean="0">
                <a:solidFill>
                  <a:schemeClr val="tx1"/>
                </a:solidFill>
              </a:rPr>
              <a:t>Межвежонок</a:t>
            </a:r>
            <a:r>
              <a:rPr lang="ru-RU" sz="2400" dirty="0" smtClean="0">
                <a:solidFill>
                  <a:schemeClr val="tx1"/>
                </a:solidFill>
              </a:rPr>
              <a:t>» </a:t>
            </a:r>
          </a:p>
          <a:p>
            <a:r>
              <a:rPr lang="ru-RU" sz="2400" dirty="0" err="1" smtClean="0">
                <a:solidFill>
                  <a:schemeClr val="tx1"/>
                </a:solidFill>
              </a:rPr>
              <a:t>г.Подольска</a:t>
            </a:r>
            <a:endParaRPr lang="ru-RU" sz="2400" dirty="0">
              <a:solidFill>
                <a:schemeClr val="tx1"/>
              </a:solidFill>
            </a:endParaRPr>
          </a:p>
        </p:txBody>
      </p:sp>
    </p:spTree>
    <p:extLst>
      <p:ext uri="{BB962C8B-B14F-4D97-AF65-F5344CB8AC3E}">
        <p14:creationId xmlns:p14="http://schemas.microsoft.com/office/powerpoint/2010/main" val="3317931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1520" y="260648"/>
            <a:ext cx="8640960" cy="4104456"/>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098" name="Picture 2" descr="C:\Users\zIz\Desktop\картинки\мультгерои\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0170" y="3717032"/>
            <a:ext cx="3952310" cy="314096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95536" y="674400"/>
            <a:ext cx="8496944" cy="3539430"/>
          </a:xfrm>
          <a:prstGeom prst="rect">
            <a:avLst/>
          </a:prstGeom>
        </p:spPr>
        <p:txBody>
          <a:bodyPr wrap="square">
            <a:spAutoFit/>
          </a:bodyPr>
          <a:lstStyle/>
          <a:p>
            <a:pPr lvl="0" fontAlgn="base">
              <a:spcBef>
                <a:spcPct val="0"/>
              </a:spcBef>
              <a:spcAft>
                <a:spcPct val="0"/>
              </a:spcAft>
            </a:pPr>
            <a:r>
              <a:rPr lang="ru-RU" sz="2800" dirty="0" smtClean="0">
                <a:solidFill>
                  <a:srgbClr val="000000"/>
                </a:solidFill>
                <a:latin typeface="Arial" charset="0"/>
              </a:rPr>
              <a:t>У детей с общим недоразвитием речи нарушено формирование всех компонентов речевой системы:</a:t>
            </a:r>
          </a:p>
          <a:p>
            <a:pPr lvl="0" fontAlgn="base">
              <a:spcBef>
                <a:spcPct val="0"/>
              </a:spcBef>
              <a:spcAft>
                <a:spcPct val="0"/>
              </a:spcAft>
            </a:pPr>
            <a:r>
              <a:rPr lang="ru-RU" sz="2800" dirty="0" smtClean="0">
                <a:solidFill>
                  <a:srgbClr val="000000"/>
                </a:solidFill>
                <a:latin typeface="Arial" charset="0"/>
              </a:rPr>
              <a:t> -нарушено </a:t>
            </a:r>
            <a:r>
              <a:rPr lang="ru-RU" sz="2800" dirty="0">
                <a:solidFill>
                  <a:srgbClr val="000000"/>
                </a:solidFill>
                <a:latin typeface="Arial" charset="0"/>
              </a:rPr>
              <a:t>звукопроизношение</a:t>
            </a:r>
          </a:p>
          <a:p>
            <a:pPr lvl="0" fontAlgn="base">
              <a:spcBef>
                <a:spcPct val="0"/>
              </a:spcBef>
              <a:spcAft>
                <a:spcPct val="0"/>
              </a:spcAft>
            </a:pPr>
            <a:r>
              <a:rPr lang="ru-RU" sz="2800" dirty="0">
                <a:solidFill>
                  <a:srgbClr val="000000"/>
                </a:solidFill>
                <a:latin typeface="Arial" charset="0"/>
              </a:rPr>
              <a:t>- нарушен лексико-грамматический строй - отмечается бедность словаря</a:t>
            </a:r>
          </a:p>
          <a:p>
            <a:pPr lvl="0" fontAlgn="base">
              <a:spcBef>
                <a:spcPct val="0"/>
              </a:spcBef>
              <a:spcAft>
                <a:spcPct val="0"/>
              </a:spcAft>
            </a:pPr>
            <a:r>
              <a:rPr lang="ru-RU" sz="2800" dirty="0">
                <a:solidFill>
                  <a:srgbClr val="000000"/>
                </a:solidFill>
                <a:latin typeface="Arial" charset="0"/>
              </a:rPr>
              <a:t>- имеются нарушения слоговой структуры слова</a:t>
            </a:r>
          </a:p>
          <a:p>
            <a:pPr lvl="0" fontAlgn="base">
              <a:spcBef>
                <a:spcPct val="0"/>
              </a:spcBef>
              <a:spcAft>
                <a:spcPct val="0"/>
              </a:spcAft>
            </a:pPr>
            <a:r>
              <a:rPr lang="ru-RU" sz="2800" dirty="0">
                <a:solidFill>
                  <a:srgbClr val="000000"/>
                </a:solidFill>
                <a:latin typeface="Arial" charset="0"/>
              </a:rPr>
              <a:t>- связная речь не развита</a:t>
            </a:r>
          </a:p>
        </p:txBody>
      </p:sp>
    </p:spTree>
    <p:extLst>
      <p:ext uri="{BB962C8B-B14F-4D97-AF65-F5344CB8AC3E}">
        <p14:creationId xmlns:p14="http://schemas.microsoft.com/office/powerpoint/2010/main" val="35144811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51520" y="332656"/>
            <a:ext cx="8640960" cy="6268770"/>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611560" y="476672"/>
            <a:ext cx="7992888" cy="6124754"/>
          </a:xfrm>
          <a:prstGeom prst="rect">
            <a:avLst/>
          </a:prstGeom>
        </p:spPr>
        <p:txBody>
          <a:bodyPr wrap="square">
            <a:spAutoFit/>
          </a:bodyPr>
          <a:lstStyle/>
          <a:p>
            <a:pPr lvl="0" fontAlgn="base">
              <a:spcBef>
                <a:spcPct val="20000"/>
              </a:spcBef>
              <a:spcAft>
                <a:spcPct val="0"/>
              </a:spcAft>
            </a:pPr>
            <a:r>
              <a:rPr lang="ru-RU" sz="2800" dirty="0">
                <a:solidFill>
                  <a:srgbClr val="000000"/>
                </a:solidFill>
                <a:latin typeface="Arial" charset="0"/>
              </a:rPr>
              <a:t>При относительно сохранной смысловой, логической памяти у детей заметно снижена </a:t>
            </a:r>
            <a:r>
              <a:rPr lang="ru-RU" sz="2800" i="1" dirty="0">
                <a:solidFill>
                  <a:srgbClr val="000000"/>
                </a:solidFill>
                <a:latin typeface="Arial" charset="0"/>
              </a:rPr>
              <a:t>вербальная </a:t>
            </a:r>
            <a:r>
              <a:rPr lang="ru-RU" sz="2800" dirty="0">
                <a:solidFill>
                  <a:srgbClr val="000000"/>
                </a:solidFill>
                <a:latin typeface="Arial" charset="0"/>
              </a:rPr>
              <a:t>(СЛОВЕСНАЯ) память, </a:t>
            </a:r>
          </a:p>
          <a:p>
            <a:pPr lvl="0" fontAlgn="base">
              <a:spcBef>
                <a:spcPct val="20000"/>
              </a:spcBef>
              <a:spcAft>
                <a:spcPct val="0"/>
              </a:spcAft>
              <a:buFontTx/>
              <a:buChar char="•"/>
            </a:pPr>
            <a:r>
              <a:rPr lang="ru-RU" sz="2800" dirty="0">
                <a:solidFill>
                  <a:srgbClr val="000000"/>
                </a:solidFill>
                <a:latin typeface="Arial" charset="0"/>
              </a:rPr>
              <a:t>страдает </a:t>
            </a:r>
            <a:r>
              <a:rPr lang="ru-RU" sz="2400" dirty="0">
                <a:solidFill>
                  <a:srgbClr val="000000"/>
                </a:solidFill>
                <a:latin typeface="Arial" charset="0"/>
              </a:rPr>
              <a:t>продуктивность</a:t>
            </a:r>
            <a:r>
              <a:rPr lang="ru-RU" sz="2800" dirty="0">
                <a:solidFill>
                  <a:srgbClr val="000000"/>
                </a:solidFill>
                <a:latin typeface="Arial" charset="0"/>
              </a:rPr>
              <a:t> запоминания </a:t>
            </a:r>
          </a:p>
          <a:p>
            <a:pPr lvl="0" fontAlgn="base">
              <a:spcBef>
                <a:spcPct val="20000"/>
              </a:spcBef>
              <a:spcAft>
                <a:spcPct val="0"/>
              </a:spcAft>
              <a:buFontTx/>
              <a:buChar char="•"/>
            </a:pPr>
            <a:r>
              <a:rPr lang="ru-RU" sz="2800" dirty="0">
                <a:solidFill>
                  <a:srgbClr val="000000"/>
                </a:solidFill>
                <a:latin typeface="Arial" charset="0"/>
              </a:rPr>
              <a:t>у ряда детей отмечается низкая активность </a:t>
            </a:r>
            <a:r>
              <a:rPr lang="ru-RU" sz="2800" dirty="0" smtClean="0">
                <a:solidFill>
                  <a:srgbClr val="000000"/>
                </a:solidFill>
                <a:latin typeface="Arial" charset="0"/>
              </a:rPr>
              <a:t>припоминания</a:t>
            </a:r>
            <a:r>
              <a:rPr lang="ru-RU" sz="2800" dirty="0">
                <a:solidFill>
                  <a:srgbClr val="000000"/>
                </a:solidFill>
                <a:latin typeface="Arial" charset="0"/>
              </a:rPr>
              <a:t>, которая сочетается с ограниченными </a:t>
            </a:r>
            <a:r>
              <a:rPr lang="ru-RU" sz="2800" dirty="0" smtClean="0">
                <a:solidFill>
                  <a:srgbClr val="000000"/>
                </a:solidFill>
                <a:latin typeface="Arial" charset="0"/>
              </a:rPr>
              <a:t>возможностями </a:t>
            </a:r>
            <a:r>
              <a:rPr lang="ru-RU" sz="2800" dirty="0">
                <a:solidFill>
                  <a:srgbClr val="000000"/>
                </a:solidFill>
                <a:latin typeface="Arial" charset="0"/>
              </a:rPr>
              <a:t>развития познавательной деятельности</a:t>
            </a:r>
          </a:p>
          <a:p>
            <a:pPr lvl="0" fontAlgn="base">
              <a:spcBef>
                <a:spcPct val="20000"/>
              </a:spcBef>
              <a:spcAft>
                <a:spcPct val="0"/>
              </a:spcAft>
              <a:buFontTx/>
              <a:buChar char="•"/>
            </a:pPr>
            <a:r>
              <a:rPr lang="ru-RU" sz="2800" dirty="0">
                <a:solidFill>
                  <a:srgbClr val="000000"/>
                </a:solidFill>
                <a:latin typeface="Arial" charset="0"/>
              </a:rPr>
              <a:t>повторное называние предметов, картинок. </a:t>
            </a:r>
          </a:p>
          <a:p>
            <a:pPr lvl="0" fontAlgn="base">
              <a:spcBef>
                <a:spcPct val="20000"/>
              </a:spcBef>
              <a:spcAft>
                <a:spcPct val="0"/>
              </a:spcAft>
              <a:buFontTx/>
              <a:buChar char="•"/>
            </a:pPr>
            <a:r>
              <a:rPr lang="ru-RU" sz="2800" dirty="0">
                <a:solidFill>
                  <a:srgbClr val="000000"/>
                </a:solidFill>
                <a:latin typeface="Arial" charset="0"/>
              </a:rPr>
              <a:t>дети забывают сложные инструкции </a:t>
            </a:r>
          </a:p>
          <a:p>
            <a:pPr lvl="0" fontAlgn="base">
              <a:spcBef>
                <a:spcPct val="20000"/>
              </a:spcBef>
              <a:spcAft>
                <a:spcPct val="0"/>
              </a:spcAft>
            </a:pPr>
            <a:r>
              <a:rPr lang="ru-RU" sz="2800" dirty="0">
                <a:solidFill>
                  <a:srgbClr val="000000"/>
                </a:solidFill>
                <a:latin typeface="Arial" charset="0"/>
              </a:rPr>
              <a:t>(трех-четырехступенчатые), опускают некоторые их элементы, меняют последовательность предложенных заданий </a:t>
            </a:r>
          </a:p>
        </p:txBody>
      </p:sp>
    </p:spTree>
    <p:extLst>
      <p:ext uri="{BB962C8B-B14F-4D97-AF65-F5344CB8AC3E}">
        <p14:creationId xmlns:p14="http://schemas.microsoft.com/office/powerpoint/2010/main" val="17572146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1520" y="188640"/>
            <a:ext cx="8640960" cy="5400600"/>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C:\Users\Анна\Desktop\обои\Новая папка\0_7828b_a9fcafe5_X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5996" y="2852936"/>
            <a:ext cx="4419004" cy="3869903"/>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95536" y="476672"/>
            <a:ext cx="8280920" cy="4832092"/>
          </a:xfrm>
          <a:prstGeom prst="rect">
            <a:avLst/>
          </a:prstGeom>
        </p:spPr>
        <p:txBody>
          <a:bodyPr wrap="square">
            <a:spAutoFit/>
          </a:bodyPr>
          <a:lstStyle/>
          <a:p>
            <a:pPr lvl="0" algn="just" fontAlgn="base">
              <a:spcBef>
                <a:spcPct val="0"/>
              </a:spcBef>
              <a:spcAft>
                <a:spcPct val="0"/>
              </a:spcAft>
            </a:pPr>
            <a:r>
              <a:rPr lang="ru-RU" sz="2800" dirty="0">
                <a:solidFill>
                  <a:srgbClr val="000000"/>
                </a:solidFill>
                <a:latin typeface="Arial" charset="0"/>
              </a:rPr>
              <a:t>Дети с ОНР затрудняются</a:t>
            </a:r>
          </a:p>
          <a:p>
            <a:pPr lvl="0" algn="just" fontAlgn="base">
              <a:spcBef>
                <a:spcPct val="0"/>
              </a:spcBef>
              <a:spcAft>
                <a:spcPct val="0"/>
              </a:spcAft>
            </a:pPr>
            <a:r>
              <a:rPr lang="ru-RU" sz="2800" dirty="0">
                <a:solidFill>
                  <a:srgbClr val="000000"/>
                </a:solidFill>
                <a:latin typeface="Arial" charset="0"/>
              </a:rPr>
              <a:t>-  в определении правой, левой стороны</a:t>
            </a:r>
          </a:p>
          <a:p>
            <a:pPr lvl="0" algn="just" fontAlgn="base">
              <a:spcBef>
                <a:spcPct val="0"/>
              </a:spcBef>
              <a:spcAft>
                <a:spcPct val="0"/>
              </a:spcAft>
            </a:pPr>
            <a:r>
              <a:rPr lang="ru-RU" sz="2800" dirty="0">
                <a:solidFill>
                  <a:srgbClr val="000000"/>
                </a:solidFill>
                <a:latin typeface="Arial" charset="0"/>
              </a:rPr>
              <a:t>- путают понятия вверху, внизу, спереди, сзади, далеко, близко, день, ночь, утро, вечер, сегодня, завтра</a:t>
            </a:r>
          </a:p>
          <a:p>
            <a:pPr marL="457200" lvl="0" indent="-457200" algn="just" fontAlgn="base">
              <a:spcBef>
                <a:spcPct val="0"/>
              </a:spcBef>
              <a:spcAft>
                <a:spcPct val="0"/>
              </a:spcAft>
              <a:buFontTx/>
              <a:buChar char="-"/>
            </a:pPr>
            <a:r>
              <a:rPr lang="ru-RU" sz="2800" dirty="0" smtClean="0">
                <a:solidFill>
                  <a:srgbClr val="000000"/>
                </a:solidFill>
                <a:latin typeface="Arial" charset="0"/>
              </a:rPr>
              <a:t>в </a:t>
            </a:r>
            <a:r>
              <a:rPr lang="ru-RU" sz="2800" dirty="0">
                <a:solidFill>
                  <a:srgbClr val="000000"/>
                </a:solidFill>
                <a:latin typeface="Arial" charset="0"/>
              </a:rPr>
              <a:t>выполнении </a:t>
            </a:r>
            <a:endParaRPr lang="ru-RU" sz="2800" dirty="0" smtClean="0">
              <a:solidFill>
                <a:srgbClr val="000000"/>
              </a:solidFill>
              <a:latin typeface="Arial" charset="0"/>
            </a:endParaRPr>
          </a:p>
          <a:p>
            <a:pPr lvl="0" algn="just" fontAlgn="base">
              <a:spcBef>
                <a:spcPct val="0"/>
              </a:spcBef>
              <a:spcAft>
                <a:spcPct val="0"/>
              </a:spcAft>
            </a:pPr>
            <a:r>
              <a:rPr lang="ru-RU" sz="2800" dirty="0" smtClean="0">
                <a:solidFill>
                  <a:srgbClr val="000000"/>
                </a:solidFill>
                <a:latin typeface="Arial" charset="0"/>
              </a:rPr>
              <a:t>действий</a:t>
            </a:r>
            <a:r>
              <a:rPr lang="ru-RU" sz="2800" dirty="0">
                <a:solidFill>
                  <a:srgbClr val="000000"/>
                </a:solidFill>
                <a:latin typeface="Arial" charset="0"/>
              </a:rPr>
              <a:t>, изменяющих </a:t>
            </a:r>
            <a:endParaRPr lang="ru-RU" sz="2800" dirty="0" smtClean="0">
              <a:solidFill>
                <a:srgbClr val="000000"/>
              </a:solidFill>
              <a:latin typeface="Arial" charset="0"/>
            </a:endParaRPr>
          </a:p>
          <a:p>
            <a:pPr lvl="0" algn="just" fontAlgn="base">
              <a:spcBef>
                <a:spcPct val="0"/>
              </a:spcBef>
              <a:spcAft>
                <a:spcPct val="0"/>
              </a:spcAft>
            </a:pPr>
            <a:r>
              <a:rPr lang="ru-RU" sz="2800" dirty="0" smtClean="0">
                <a:solidFill>
                  <a:srgbClr val="000000"/>
                </a:solidFill>
                <a:latin typeface="Arial" charset="0"/>
              </a:rPr>
              <a:t>положение </a:t>
            </a:r>
            <a:r>
              <a:rPr lang="ru-RU" sz="2800" dirty="0">
                <a:solidFill>
                  <a:srgbClr val="000000"/>
                </a:solidFill>
                <a:latin typeface="Arial" charset="0"/>
              </a:rPr>
              <a:t>того </a:t>
            </a:r>
            <a:r>
              <a:rPr lang="ru-RU" sz="2800" dirty="0" smtClean="0">
                <a:solidFill>
                  <a:srgbClr val="000000"/>
                </a:solidFill>
                <a:latin typeface="Arial" charset="0"/>
              </a:rPr>
              <a:t>или</a:t>
            </a:r>
          </a:p>
          <a:p>
            <a:pPr lvl="0" algn="just" fontAlgn="base">
              <a:spcBef>
                <a:spcPct val="0"/>
              </a:spcBef>
              <a:spcAft>
                <a:spcPct val="0"/>
              </a:spcAft>
            </a:pPr>
            <a:r>
              <a:rPr lang="ru-RU" sz="2800" dirty="0" smtClean="0">
                <a:solidFill>
                  <a:srgbClr val="000000"/>
                </a:solidFill>
                <a:latin typeface="Arial" charset="0"/>
              </a:rPr>
              <a:t> </a:t>
            </a:r>
            <a:r>
              <a:rPr lang="ru-RU" sz="2800" dirty="0">
                <a:solidFill>
                  <a:srgbClr val="000000"/>
                </a:solidFill>
                <a:latin typeface="Arial" charset="0"/>
              </a:rPr>
              <a:t>иного предмета по </a:t>
            </a:r>
            <a:endParaRPr lang="ru-RU" sz="2800" dirty="0" smtClean="0">
              <a:solidFill>
                <a:srgbClr val="000000"/>
              </a:solidFill>
              <a:latin typeface="Arial" charset="0"/>
            </a:endParaRPr>
          </a:p>
          <a:p>
            <a:pPr lvl="0" algn="just" fontAlgn="base">
              <a:spcBef>
                <a:spcPct val="0"/>
              </a:spcBef>
              <a:spcAft>
                <a:spcPct val="0"/>
              </a:spcAft>
            </a:pPr>
            <a:r>
              <a:rPr lang="ru-RU" sz="2800" dirty="0" smtClean="0">
                <a:solidFill>
                  <a:srgbClr val="000000"/>
                </a:solidFill>
                <a:latin typeface="Arial" charset="0"/>
              </a:rPr>
              <a:t>отношению </a:t>
            </a:r>
            <a:r>
              <a:rPr lang="ru-RU" sz="2800" dirty="0">
                <a:solidFill>
                  <a:srgbClr val="000000"/>
                </a:solidFill>
                <a:latin typeface="Arial" charset="0"/>
              </a:rPr>
              <a:t>к </a:t>
            </a:r>
            <a:r>
              <a:rPr lang="ru-RU" sz="2800" dirty="0" smtClean="0">
                <a:solidFill>
                  <a:srgbClr val="000000"/>
                </a:solidFill>
                <a:latin typeface="Arial" charset="0"/>
              </a:rPr>
              <a:t>другому</a:t>
            </a:r>
          </a:p>
          <a:p>
            <a:pPr lvl="0" algn="just" fontAlgn="base">
              <a:spcBef>
                <a:spcPct val="0"/>
              </a:spcBef>
              <a:spcAft>
                <a:spcPct val="0"/>
              </a:spcAft>
            </a:pPr>
            <a:r>
              <a:rPr lang="ru-RU" sz="2800" dirty="0" smtClean="0">
                <a:solidFill>
                  <a:srgbClr val="000000"/>
                </a:solidFill>
                <a:latin typeface="Arial" charset="0"/>
              </a:rPr>
              <a:t> </a:t>
            </a:r>
            <a:r>
              <a:rPr lang="ru-RU" sz="2800" dirty="0">
                <a:solidFill>
                  <a:srgbClr val="000000"/>
                </a:solidFill>
                <a:latin typeface="Arial" charset="0"/>
              </a:rPr>
              <a:t>(справа от шкафа стул)</a:t>
            </a:r>
          </a:p>
        </p:txBody>
      </p:sp>
    </p:spTree>
    <p:extLst>
      <p:ext uri="{BB962C8B-B14F-4D97-AF65-F5344CB8AC3E}">
        <p14:creationId xmlns:p14="http://schemas.microsoft.com/office/powerpoint/2010/main" val="9028703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Users\Анна\Desktop\обои\Работа\дети\Didakticheskie-igryi-v-detskom-sad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69666">
            <a:off x="5116040" y="3120066"/>
            <a:ext cx="3751002" cy="246732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Анна\Desktop\обои\Работа\дети\tyd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455793">
            <a:off x="299913" y="3108541"/>
            <a:ext cx="3531955" cy="2223237"/>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le 1"/>
          <p:cNvSpPr/>
          <p:nvPr/>
        </p:nvSpPr>
        <p:spPr>
          <a:xfrm>
            <a:off x="323528" y="476672"/>
            <a:ext cx="8424936" cy="2448272"/>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323528" y="620688"/>
            <a:ext cx="8424936" cy="2246769"/>
          </a:xfrm>
          <a:prstGeom prst="rect">
            <a:avLst/>
          </a:prstGeom>
        </p:spPr>
        <p:txBody>
          <a:bodyPr wrap="square">
            <a:spAutoFit/>
          </a:bodyPr>
          <a:lstStyle/>
          <a:p>
            <a:r>
              <a:rPr lang="ru-RU" sz="2800" dirty="0">
                <a:latin typeface="Arial" panose="020B0604020202020204" pitchFamily="34" charset="0"/>
                <a:ea typeface="Times New Roman"/>
                <a:cs typeface="Arial" panose="020B0604020202020204" pitchFamily="34" charset="0"/>
              </a:rPr>
              <a:t>Основные виды дидактических игр: </a:t>
            </a:r>
            <a:endParaRPr lang="ru-RU" sz="2800" dirty="0" smtClean="0">
              <a:latin typeface="Arial" panose="020B0604020202020204" pitchFamily="34" charset="0"/>
              <a:ea typeface="Times New Roman"/>
              <a:cs typeface="Arial" panose="020B0604020202020204" pitchFamily="34" charset="0"/>
            </a:endParaRPr>
          </a:p>
          <a:p>
            <a:pPr marL="457200" indent="-457200">
              <a:buFontTx/>
              <a:buChar char="-"/>
            </a:pPr>
            <a:r>
              <a:rPr lang="ru-RU" sz="2800" dirty="0" smtClean="0">
                <a:latin typeface="Arial" panose="020B0604020202020204" pitchFamily="34" charset="0"/>
                <a:ea typeface="Times New Roman"/>
                <a:cs typeface="Arial" panose="020B0604020202020204" pitchFamily="34" charset="0"/>
              </a:rPr>
              <a:t>игры </a:t>
            </a:r>
            <a:r>
              <a:rPr lang="ru-RU" sz="2800" dirty="0">
                <a:latin typeface="Arial" panose="020B0604020202020204" pitchFamily="34" charset="0"/>
                <a:ea typeface="Times New Roman"/>
                <a:cs typeface="Arial" panose="020B0604020202020204" pitchFamily="34" charset="0"/>
              </a:rPr>
              <a:t>с предметами (игрушки, природный материал и т.д.); </a:t>
            </a:r>
            <a:endParaRPr lang="ru-RU" sz="2800" dirty="0" smtClean="0">
              <a:latin typeface="Arial" panose="020B0604020202020204" pitchFamily="34" charset="0"/>
              <a:ea typeface="Times New Roman"/>
              <a:cs typeface="Arial" panose="020B0604020202020204" pitchFamily="34" charset="0"/>
            </a:endParaRPr>
          </a:p>
          <a:p>
            <a:pPr marL="457200" indent="-457200">
              <a:buFontTx/>
              <a:buChar char="-"/>
            </a:pPr>
            <a:r>
              <a:rPr lang="ru-RU" sz="2800" dirty="0" smtClean="0">
                <a:latin typeface="Arial" panose="020B0604020202020204" pitchFamily="34" charset="0"/>
                <a:ea typeface="Times New Roman"/>
                <a:cs typeface="Arial" panose="020B0604020202020204" pitchFamily="34" charset="0"/>
              </a:rPr>
              <a:t>настольно-печатные </a:t>
            </a:r>
            <a:r>
              <a:rPr lang="ru-RU" sz="2800" dirty="0">
                <a:latin typeface="Arial" panose="020B0604020202020204" pitchFamily="34" charset="0"/>
                <a:ea typeface="Times New Roman"/>
                <a:cs typeface="Arial" panose="020B0604020202020204" pitchFamily="34" charset="0"/>
              </a:rPr>
              <a:t>игры; </a:t>
            </a:r>
            <a:endParaRPr lang="ru-RU" sz="2800" dirty="0" smtClean="0">
              <a:latin typeface="Arial" panose="020B0604020202020204" pitchFamily="34" charset="0"/>
              <a:ea typeface="Times New Roman"/>
              <a:cs typeface="Arial" panose="020B0604020202020204" pitchFamily="34" charset="0"/>
            </a:endParaRPr>
          </a:p>
          <a:p>
            <a:pPr marL="457200" indent="-457200">
              <a:buFontTx/>
              <a:buChar char="-"/>
            </a:pPr>
            <a:r>
              <a:rPr lang="ru-RU" sz="2800" dirty="0" smtClean="0">
                <a:latin typeface="Arial" panose="020B0604020202020204" pitchFamily="34" charset="0"/>
                <a:ea typeface="Times New Roman"/>
                <a:cs typeface="Arial" panose="020B0604020202020204" pitchFamily="34" charset="0"/>
              </a:rPr>
              <a:t>словесные </a:t>
            </a:r>
            <a:r>
              <a:rPr lang="ru-RU" sz="2800" dirty="0">
                <a:latin typeface="Arial" panose="020B0604020202020204" pitchFamily="34" charset="0"/>
                <a:ea typeface="Times New Roman"/>
                <a:cs typeface="Arial" panose="020B0604020202020204" pitchFamily="34" charset="0"/>
              </a:rPr>
              <a:t>игры. </a:t>
            </a:r>
            <a:endParaRPr lang="ru-RU" sz="2800" dirty="0">
              <a:latin typeface="Arial" panose="020B0604020202020204" pitchFamily="34" charset="0"/>
              <a:cs typeface="Arial" panose="020B0604020202020204" pitchFamily="34" charset="0"/>
            </a:endParaRPr>
          </a:p>
        </p:txBody>
      </p:sp>
      <p:pic>
        <p:nvPicPr>
          <p:cNvPr id="1030" name="Picture 6" descr="C:\Users\Анна\Desktop\обои\Работа\дети\bz712Ji26S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1758" y="4347508"/>
            <a:ext cx="2988476" cy="2399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2251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1520" y="620688"/>
            <a:ext cx="8424936" cy="4392488"/>
          </a:xfrm>
          <a:prstGeom prst="roundRect">
            <a:avLst/>
          </a:prstGeom>
          <a:solidFill>
            <a:schemeClr val="accent2">
              <a:lumMod val="20000"/>
              <a:lumOff val="80000"/>
            </a:schemeClr>
          </a:solidFill>
          <a:ln w="57150">
            <a:solidFill>
              <a:srgbClr val="C00000"/>
            </a:solidFill>
          </a:ln>
          <a:effectLst>
            <a:glow rad="228600">
              <a:schemeClr val="accent2">
                <a:satMod val="175000"/>
                <a:alpha val="40000"/>
              </a:schemeClr>
            </a:glo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50" name="Picture 2" descr="C:\Users\Анна\Desktop\обои\Работа\дети\rol-igri-v-razvitii-rechi.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442" y="4077072"/>
            <a:ext cx="3104456" cy="3284984"/>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457200" y="274638"/>
            <a:ext cx="8229600" cy="5602634"/>
          </a:xfrm>
        </p:spPr>
        <p:txBody>
          <a:bodyPr>
            <a:normAutofit fontScale="90000"/>
          </a:bodyPr>
          <a:lstStyle/>
          <a:p>
            <a:pPr lvl="0" algn="l">
              <a:spcBef>
                <a:spcPts val="0"/>
              </a:spcBef>
            </a:pPr>
            <a:r>
              <a:rPr lang="ru-RU" sz="2800" dirty="0">
                <a:solidFill>
                  <a:prstClr val="black"/>
                </a:solidFill>
                <a:latin typeface="Arial" panose="020B0604020202020204" pitchFamily="34" charset="0"/>
                <a:ea typeface="Times New Roman"/>
                <a:cs typeface="Arial" panose="020B0604020202020204" pitchFamily="34" charset="0"/>
              </a:rPr>
              <a:t>Структурой дидактической игры являются</a:t>
            </a:r>
            <a:r>
              <a:rPr lang="ru-RU" sz="2800" dirty="0" smtClean="0">
                <a:solidFill>
                  <a:prstClr val="black"/>
                </a:solidFill>
                <a:latin typeface="Arial" panose="020B0604020202020204" pitchFamily="34" charset="0"/>
                <a:ea typeface="Times New Roman"/>
                <a:cs typeface="Arial" panose="020B0604020202020204" pitchFamily="34" charset="0"/>
              </a:rPr>
              <a:t>:</a:t>
            </a:r>
            <a:br>
              <a:rPr lang="ru-RU" sz="2800" dirty="0" smtClean="0">
                <a:solidFill>
                  <a:prstClr val="black"/>
                </a:solidFill>
                <a:latin typeface="Arial" panose="020B0604020202020204" pitchFamily="34" charset="0"/>
                <a:ea typeface="Times New Roman"/>
                <a:cs typeface="Arial" panose="020B0604020202020204" pitchFamily="34" charset="0"/>
              </a:rPr>
            </a:br>
            <a:r>
              <a:rPr lang="ru-RU" sz="2800" dirty="0" smtClean="0">
                <a:solidFill>
                  <a:prstClr val="black"/>
                </a:solidFill>
                <a:latin typeface="Arial" panose="020B0604020202020204" pitchFamily="34" charset="0"/>
                <a:ea typeface="Times New Roman"/>
                <a:cs typeface="Arial" panose="020B0604020202020204" pitchFamily="34" charset="0"/>
              </a:rPr>
              <a:t>1. </a:t>
            </a:r>
            <a:r>
              <a:rPr lang="ru-RU" sz="2800" dirty="0">
                <a:solidFill>
                  <a:prstClr val="black"/>
                </a:solidFill>
                <a:latin typeface="Arial" panose="020B0604020202020204" pitchFamily="34" charset="0"/>
                <a:ea typeface="Times New Roman"/>
                <a:cs typeface="Arial" panose="020B0604020202020204" pitchFamily="34" charset="0"/>
              </a:rPr>
              <a:t>Дидактическая задача (нужно знать уровень подготовленности воспитанников, т.к. они должны оперировать уже имеющимися знаниями и представлениями). </a:t>
            </a:r>
            <a:r>
              <a:rPr lang="ru-RU" sz="2800" dirty="0" smtClean="0">
                <a:solidFill>
                  <a:prstClr val="black"/>
                </a:solidFill>
                <a:latin typeface="Arial" panose="020B0604020202020204" pitchFamily="34" charset="0"/>
                <a:ea typeface="Times New Roman"/>
                <a:cs typeface="Arial" panose="020B0604020202020204" pitchFamily="34" charset="0"/>
              </a:rPr>
              <a:t/>
            </a:r>
            <a:br>
              <a:rPr lang="ru-RU" sz="2800" dirty="0" smtClean="0">
                <a:solidFill>
                  <a:prstClr val="black"/>
                </a:solidFill>
                <a:latin typeface="Arial" panose="020B0604020202020204" pitchFamily="34" charset="0"/>
                <a:ea typeface="Times New Roman"/>
                <a:cs typeface="Arial" panose="020B0604020202020204" pitchFamily="34" charset="0"/>
              </a:rPr>
            </a:br>
            <a:r>
              <a:rPr lang="ru-RU" sz="2800" dirty="0" smtClean="0">
                <a:solidFill>
                  <a:prstClr val="black"/>
                </a:solidFill>
                <a:latin typeface="Arial" panose="020B0604020202020204" pitchFamily="34" charset="0"/>
                <a:ea typeface="Times New Roman"/>
                <a:cs typeface="Arial" panose="020B0604020202020204" pitchFamily="34" charset="0"/>
              </a:rPr>
              <a:t>2.Игровые </a:t>
            </a:r>
            <a:r>
              <a:rPr lang="ru-RU" sz="2800" dirty="0">
                <a:solidFill>
                  <a:prstClr val="black"/>
                </a:solidFill>
                <a:latin typeface="Arial" panose="020B0604020202020204" pitchFamily="34" charset="0"/>
                <a:ea typeface="Times New Roman"/>
                <a:cs typeface="Arial" panose="020B0604020202020204" pitchFamily="34" charset="0"/>
              </a:rPr>
              <a:t>правила (цель: организовать действия, поведение детей. Могут разрешать, запрещать, предписывать, делая игру занимательной, напряженной). </a:t>
            </a:r>
            <a:r>
              <a:rPr lang="ru-RU" sz="2800" dirty="0" smtClean="0">
                <a:solidFill>
                  <a:prstClr val="black"/>
                </a:solidFill>
                <a:latin typeface="Arial" panose="020B0604020202020204" pitchFamily="34" charset="0"/>
                <a:ea typeface="Times New Roman"/>
                <a:cs typeface="Arial" panose="020B0604020202020204" pitchFamily="34" charset="0"/>
              </a:rPr>
              <a:t/>
            </a:r>
            <a:br>
              <a:rPr lang="ru-RU" sz="2800" dirty="0" smtClean="0">
                <a:solidFill>
                  <a:prstClr val="black"/>
                </a:solidFill>
                <a:latin typeface="Arial" panose="020B0604020202020204" pitchFamily="34" charset="0"/>
                <a:ea typeface="Times New Roman"/>
                <a:cs typeface="Arial" panose="020B0604020202020204" pitchFamily="34" charset="0"/>
              </a:rPr>
            </a:br>
            <a:r>
              <a:rPr lang="ru-RU" sz="2800" dirty="0" smtClean="0">
                <a:solidFill>
                  <a:prstClr val="black"/>
                </a:solidFill>
                <a:latin typeface="Arial" panose="020B0604020202020204" pitchFamily="34" charset="0"/>
                <a:ea typeface="Times New Roman"/>
                <a:cs typeface="Arial" panose="020B0604020202020204" pitchFamily="34" charset="0"/>
              </a:rPr>
              <a:t>3. Игровые </a:t>
            </a:r>
            <a:r>
              <a:rPr lang="ru-RU" sz="2800" dirty="0">
                <a:solidFill>
                  <a:prstClr val="black"/>
                </a:solidFill>
                <a:latin typeface="Arial" panose="020B0604020202020204" pitchFamily="34" charset="0"/>
                <a:ea typeface="Times New Roman"/>
                <a:cs typeface="Arial" panose="020B0604020202020204" pitchFamily="34" charset="0"/>
              </a:rPr>
              <a:t>действия или ход игры (ими направляется, контролируется выполнение правил). </a:t>
            </a:r>
            <a:r>
              <a:rPr lang="ru-RU" sz="2800" dirty="0">
                <a:solidFill>
                  <a:prstClr val="black"/>
                </a:solidFill>
                <a:latin typeface="Arial" panose="020B0604020202020204" pitchFamily="34" charset="0"/>
                <a:ea typeface="+mn-ea"/>
                <a:cs typeface="Arial" panose="020B0604020202020204" pitchFamily="34" charset="0"/>
              </a:rPr>
              <a:t/>
            </a:r>
            <a:br>
              <a:rPr lang="ru-RU" sz="2800" dirty="0">
                <a:solidFill>
                  <a:prstClr val="black"/>
                </a:solidFill>
                <a:latin typeface="Arial" panose="020B0604020202020204" pitchFamily="34" charset="0"/>
                <a:ea typeface="+mn-ea"/>
                <a:cs typeface="Arial" panose="020B0604020202020204" pitchFamily="34" charset="0"/>
              </a:rPr>
            </a:br>
            <a:endParaRPr lang="ru-RU" dirty="0"/>
          </a:p>
        </p:txBody>
      </p:sp>
    </p:spTree>
    <p:extLst>
      <p:ext uri="{BB962C8B-B14F-4D97-AF65-F5344CB8AC3E}">
        <p14:creationId xmlns:p14="http://schemas.microsoft.com/office/powerpoint/2010/main" val="28498012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1520" y="620688"/>
            <a:ext cx="8424936" cy="5616624"/>
          </a:xfrm>
          <a:prstGeom prst="roundRect">
            <a:avLst/>
          </a:prstGeom>
          <a:solidFill>
            <a:schemeClr val="accent2">
              <a:lumMod val="20000"/>
              <a:lumOff val="80000"/>
            </a:schemeClr>
          </a:solidFill>
          <a:ln w="57150">
            <a:solidFill>
              <a:srgbClr val="C00000"/>
            </a:solidFill>
          </a:ln>
          <a:effectLst>
            <a:glow rad="228600">
              <a:schemeClr val="accent2">
                <a:satMod val="175000"/>
                <a:alpha val="40000"/>
              </a:schemeClr>
            </a:glo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ru-RU" altLang="ru-RU" sz="2400" dirty="0">
                <a:solidFill>
                  <a:srgbClr val="000000"/>
                </a:solidFill>
                <a:latin typeface="Arial" charset="0"/>
              </a:rPr>
              <a:t>Дидактические игры являются мощнейшим средством для развития речи у детей и имеют большое значение для воспитания . </a:t>
            </a:r>
          </a:p>
          <a:p>
            <a:pPr lvl="0" algn="ctr" fontAlgn="base">
              <a:spcBef>
                <a:spcPct val="0"/>
              </a:spcBef>
              <a:spcAft>
                <a:spcPct val="0"/>
              </a:spcAft>
            </a:pPr>
            <a:r>
              <a:rPr lang="ru-RU" altLang="ru-RU" sz="2400" dirty="0">
                <a:solidFill>
                  <a:srgbClr val="000000"/>
                </a:solidFill>
                <a:latin typeface="Arial" charset="0"/>
              </a:rPr>
              <a:t>Они способствуют глубокому познанию детьми окружающей действительности – предметов, действий, отношений между людьми, совершенствованию внимания, памяти, наблюдательности и мышления. </a:t>
            </a:r>
          </a:p>
          <a:p>
            <a:pPr lvl="0" algn="ctr" fontAlgn="base">
              <a:spcBef>
                <a:spcPct val="0"/>
              </a:spcBef>
              <a:spcAft>
                <a:spcPct val="0"/>
              </a:spcAft>
            </a:pPr>
            <a:endParaRPr lang="ru-RU" altLang="ru-RU" sz="2400" dirty="0">
              <a:solidFill>
                <a:srgbClr val="000000"/>
              </a:solidFill>
              <a:latin typeface="Arial" charset="0"/>
            </a:endParaRPr>
          </a:p>
          <a:p>
            <a:pPr lvl="0" algn="ctr" fontAlgn="base">
              <a:spcBef>
                <a:spcPct val="0"/>
              </a:spcBef>
              <a:spcAft>
                <a:spcPct val="0"/>
              </a:spcAft>
            </a:pPr>
            <a:r>
              <a:rPr lang="ru-RU" altLang="ru-RU" sz="2400" dirty="0">
                <a:solidFill>
                  <a:srgbClr val="000000"/>
                </a:solidFill>
                <a:latin typeface="Arial" charset="0"/>
              </a:rPr>
              <a:t>Главное назначение игр – развитие ребёнка, коррекция того, что в нем заложено и проявлено, вывод ребёнка на творческое, экспериментальное поведение</a:t>
            </a:r>
            <a:r>
              <a:rPr lang="ru-RU" altLang="ru-RU" dirty="0">
                <a:solidFill>
                  <a:srgbClr val="000000"/>
                </a:solidFill>
                <a:latin typeface="Arial" charset="0"/>
              </a:rPr>
              <a:t>.</a:t>
            </a:r>
          </a:p>
        </p:txBody>
      </p:sp>
      <p:sp>
        <p:nvSpPr>
          <p:cNvPr id="2" name="Заголовок 1"/>
          <p:cNvSpPr>
            <a:spLocks noGrp="1"/>
          </p:cNvSpPr>
          <p:nvPr>
            <p:ph type="title"/>
          </p:nvPr>
        </p:nvSpPr>
        <p:spPr>
          <a:xfrm>
            <a:off x="457200" y="274638"/>
            <a:ext cx="8229600" cy="5602634"/>
          </a:xfrm>
        </p:spPr>
        <p:txBody>
          <a:bodyPr>
            <a:normAutofit/>
          </a:bodyPr>
          <a:lstStyle/>
          <a:p>
            <a:pPr lvl="0" algn="l">
              <a:spcBef>
                <a:spcPts val="0"/>
              </a:spcBef>
            </a:pPr>
            <a:r>
              <a:rPr lang="ru-RU" sz="2800" dirty="0">
                <a:solidFill>
                  <a:prstClr val="black"/>
                </a:solidFill>
                <a:latin typeface="Arial" panose="020B0604020202020204" pitchFamily="34" charset="0"/>
                <a:ea typeface="+mn-ea"/>
                <a:cs typeface="Arial" panose="020B0604020202020204" pitchFamily="34" charset="0"/>
              </a:rPr>
              <a:t/>
            </a:r>
            <a:br>
              <a:rPr lang="ru-RU" sz="2800" dirty="0">
                <a:solidFill>
                  <a:prstClr val="black"/>
                </a:solidFill>
                <a:latin typeface="Arial" panose="020B0604020202020204" pitchFamily="34" charset="0"/>
                <a:ea typeface="+mn-ea"/>
                <a:cs typeface="Arial" panose="020B0604020202020204" pitchFamily="34" charset="0"/>
              </a:rPr>
            </a:br>
            <a:endParaRPr lang="ru-RU" dirty="0"/>
          </a:p>
        </p:txBody>
      </p:sp>
    </p:spTree>
    <p:extLst>
      <p:ext uri="{BB962C8B-B14F-4D97-AF65-F5344CB8AC3E}">
        <p14:creationId xmlns:p14="http://schemas.microsoft.com/office/powerpoint/2010/main" val="18771814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Users\Анна\Desktop\обои\Работа\дети\banner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4869160"/>
            <a:ext cx="6629400" cy="1986428"/>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le 2"/>
          <p:cNvSpPr/>
          <p:nvPr/>
        </p:nvSpPr>
        <p:spPr>
          <a:xfrm>
            <a:off x="251520" y="404664"/>
            <a:ext cx="8424936" cy="4464496"/>
          </a:xfrm>
          <a:prstGeom prst="roundRect">
            <a:avLst/>
          </a:prstGeom>
          <a:solidFill>
            <a:schemeClr val="accent2">
              <a:lumMod val="20000"/>
              <a:lumOff val="80000"/>
            </a:schemeClr>
          </a:solidFill>
          <a:ln w="57150">
            <a:solidFill>
              <a:srgbClr val="C00000"/>
            </a:solidFill>
          </a:ln>
          <a:effectLst>
            <a:glow rad="228600">
              <a:schemeClr val="accent2">
                <a:satMod val="175000"/>
                <a:alpha val="40000"/>
              </a:schemeClr>
            </a:glo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ru-RU" altLang="ru-RU" sz="2000" dirty="0">
                <a:solidFill>
                  <a:srgbClr val="FF0000"/>
                </a:solidFill>
                <a:effectLst>
                  <a:outerShdw blurRad="38100" dist="38100" dir="2700000" algn="tl">
                    <a:srgbClr val="000000"/>
                  </a:outerShdw>
                </a:effectLst>
                <a:latin typeface="Arial" charset="0"/>
              </a:rPr>
              <a:t>Использование дидактических игр способствует решению следующих задач:</a:t>
            </a:r>
            <a:endParaRPr lang="ru-RU" altLang="ru-RU" sz="2000" dirty="0">
              <a:solidFill>
                <a:srgbClr val="FF0000"/>
              </a:solidFill>
              <a:latin typeface="Arial" charset="0"/>
            </a:endParaRPr>
          </a:p>
          <a:p>
            <a:pPr lvl="0" algn="ctr" fontAlgn="base">
              <a:spcBef>
                <a:spcPct val="0"/>
              </a:spcBef>
              <a:spcAft>
                <a:spcPct val="0"/>
              </a:spcAft>
            </a:pPr>
            <a:endParaRPr lang="ru-RU" altLang="ru-RU" sz="2000" dirty="0">
              <a:solidFill>
                <a:srgbClr val="000000"/>
              </a:solidFill>
              <a:latin typeface="Arial" charset="0"/>
            </a:endParaRPr>
          </a:p>
          <a:p>
            <a:pPr lvl="0" algn="ctr" fontAlgn="base">
              <a:spcBef>
                <a:spcPct val="0"/>
              </a:spcBef>
              <a:spcAft>
                <a:spcPct val="0"/>
              </a:spcAft>
            </a:pPr>
            <a:endParaRPr lang="ru-RU" altLang="ru-RU" sz="2000" dirty="0">
              <a:solidFill>
                <a:srgbClr val="000000"/>
              </a:solidFill>
              <a:latin typeface="Arial" charset="0"/>
            </a:endParaRPr>
          </a:p>
          <a:p>
            <a:pPr lvl="0" fontAlgn="base">
              <a:spcBef>
                <a:spcPct val="0"/>
              </a:spcBef>
              <a:spcAft>
                <a:spcPct val="0"/>
              </a:spcAft>
              <a:buFontTx/>
              <a:buChar char="-"/>
            </a:pPr>
            <a:r>
              <a:rPr lang="ru-RU" altLang="ru-RU" sz="2000" dirty="0">
                <a:solidFill>
                  <a:srgbClr val="000000"/>
                </a:solidFill>
                <a:latin typeface="Arial" charset="0"/>
              </a:rPr>
              <a:t>формировать фонетико – фонематические представления и слоговую структуру слова;</a:t>
            </a:r>
          </a:p>
          <a:p>
            <a:pPr lvl="0" fontAlgn="base">
              <a:spcBef>
                <a:spcPct val="0"/>
              </a:spcBef>
              <a:spcAft>
                <a:spcPct val="0"/>
              </a:spcAft>
              <a:buFontTx/>
              <a:buChar char="-"/>
            </a:pPr>
            <a:r>
              <a:rPr lang="ru-RU" altLang="ru-RU" sz="2000" dirty="0">
                <a:solidFill>
                  <a:srgbClr val="000000"/>
                </a:solidFill>
                <a:latin typeface="Arial" charset="0"/>
              </a:rPr>
              <a:t>развивать лексико – грамматический строй речи, связную речь;</a:t>
            </a:r>
          </a:p>
          <a:p>
            <a:pPr lvl="0" fontAlgn="base">
              <a:spcBef>
                <a:spcPct val="0"/>
              </a:spcBef>
              <a:spcAft>
                <a:spcPct val="0"/>
              </a:spcAft>
              <a:buFontTx/>
              <a:buChar char="-"/>
            </a:pPr>
            <a:r>
              <a:rPr lang="ru-RU" altLang="ru-RU" sz="2000" dirty="0">
                <a:solidFill>
                  <a:srgbClr val="000000"/>
                </a:solidFill>
                <a:latin typeface="Arial" charset="0"/>
              </a:rPr>
              <a:t>обогащать и активизировать  словарь;</a:t>
            </a:r>
          </a:p>
          <a:p>
            <a:pPr lvl="0" fontAlgn="base">
              <a:spcBef>
                <a:spcPct val="0"/>
              </a:spcBef>
              <a:spcAft>
                <a:spcPct val="0"/>
              </a:spcAft>
              <a:buFontTx/>
              <a:buChar char="-"/>
            </a:pPr>
            <a:r>
              <a:rPr lang="ru-RU" altLang="ru-RU" sz="2000" dirty="0">
                <a:solidFill>
                  <a:srgbClr val="000000"/>
                </a:solidFill>
                <a:latin typeface="Arial" charset="0"/>
              </a:rPr>
              <a:t>развивать мелкую моторику рук; </a:t>
            </a:r>
          </a:p>
          <a:p>
            <a:pPr lvl="0" fontAlgn="base">
              <a:spcBef>
                <a:spcPct val="0"/>
              </a:spcBef>
              <a:spcAft>
                <a:spcPct val="0"/>
              </a:spcAft>
              <a:buFontTx/>
              <a:buChar char="-"/>
            </a:pPr>
            <a:r>
              <a:rPr lang="ru-RU" altLang="ru-RU" sz="2000" dirty="0">
                <a:solidFill>
                  <a:srgbClr val="000000"/>
                </a:solidFill>
                <a:latin typeface="Arial" charset="0"/>
              </a:rPr>
              <a:t>стимулировать развитие психических и познавательных процессов;   </a:t>
            </a:r>
          </a:p>
          <a:p>
            <a:pPr lvl="0" fontAlgn="base">
              <a:spcBef>
                <a:spcPct val="0"/>
              </a:spcBef>
              <a:spcAft>
                <a:spcPct val="0"/>
              </a:spcAft>
              <a:buFontTx/>
              <a:buChar char="-"/>
            </a:pPr>
            <a:r>
              <a:rPr lang="ru-RU" altLang="ru-RU" sz="2000" dirty="0">
                <a:solidFill>
                  <a:srgbClr val="000000"/>
                </a:solidFill>
                <a:latin typeface="Arial" charset="0"/>
              </a:rPr>
              <a:t>способствовать развитию общения детей, коммуникативных навыков;</a:t>
            </a:r>
          </a:p>
          <a:p>
            <a:pPr lvl="0" fontAlgn="base">
              <a:spcBef>
                <a:spcPct val="0"/>
              </a:spcBef>
              <a:spcAft>
                <a:spcPct val="0"/>
              </a:spcAft>
              <a:buFontTx/>
              <a:buChar char="-"/>
            </a:pPr>
            <a:r>
              <a:rPr lang="ru-RU" altLang="ru-RU" sz="2000" dirty="0">
                <a:solidFill>
                  <a:srgbClr val="000000"/>
                </a:solidFill>
                <a:latin typeface="Arial" charset="0"/>
              </a:rPr>
              <a:t>поддерживать положительный эмоциональный комфорт.</a:t>
            </a:r>
          </a:p>
        </p:txBody>
      </p:sp>
      <p:sp>
        <p:nvSpPr>
          <p:cNvPr id="2" name="Заголовок 1"/>
          <p:cNvSpPr>
            <a:spLocks noGrp="1"/>
          </p:cNvSpPr>
          <p:nvPr>
            <p:ph type="title"/>
          </p:nvPr>
        </p:nvSpPr>
        <p:spPr>
          <a:xfrm>
            <a:off x="457200" y="274638"/>
            <a:ext cx="8229600" cy="5602634"/>
          </a:xfrm>
        </p:spPr>
        <p:txBody>
          <a:bodyPr>
            <a:normAutofit/>
          </a:bodyPr>
          <a:lstStyle/>
          <a:p>
            <a:pPr lvl="0" algn="l">
              <a:spcBef>
                <a:spcPts val="0"/>
              </a:spcBef>
            </a:pPr>
            <a:r>
              <a:rPr lang="ru-RU" sz="2800" dirty="0">
                <a:solidFill>
                  <a:prstClr val="black"/>
                </a:solidFill>
                <a:latin typeface="Arial" panose="020B0604020202020204" pitchFamily="34" charset="0"/>
                <a:ea typeface="+mn-ea"/>
                <a:cs typeface="Arial" panose="020B0604020202020204" pitchFamily="34" charset="0"/>
              </a:rPr>
              <a:t/>
            </a:r>
            <a:br>
              <a:rPr lang="ru-RU" sz="2800" dirty="0">
                <a:solidFill>
                  <a:prstClr val="black"/>
                </a:solidFill>
                <a:latin typeface="Arial" panose="020B0604020202020204" pitchFamily="34" charset="0"/>
                <a:ea typeface="+mn-ea"/>
                <a:cs typeface="Arial" panose="020B0604020202020204" pitchFamily="34" charset="0"/>
              </a:rPr>
            </a:br>
            <a:endParaRPr lang="ru-RU" dirty="0"/>
          </a:p>
        </p:txBody>
      </p:sp>
    </p:spTree>
    <p:extLst>
      <p:ext uri="{BB962C8B-B14F-4D97-AF65-F5344CB8AC3E}">
        <p14:creationId xmlns:p14="http://schemas.microsoft.com/office/powerpoint/2010/main" val="10161267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4283968" y="1628800"/>
            <a:ext cx="4248472" cy="4392488"/>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Content Placeholder 3"/>
          <p:cNvSpPr>
            <a:spLocks noGrp="1"/>
          </p:cNvSpPr>
          <p:nvPr>
            <p:ph sz="half" idx="2"/>
          </p:nvPr>
        </p:nvSpPr>
        <p:spPr/>
        <p:txBody>
          <a:bodyPr>
            <a:normAutofit/>
          </a:bodyPr>
          <a:lstStyle/>
          <a:p>
            <a:pPr marL="0" indent="0">
              <a:buNone/>
            </a:pPr>
            <a:r>
              <a:rPr lang="ru-RU" sz="2000" dirty="0" smtClean="0">
                <a:latin typeface="Times New Roman"/>
                <a:ea typeface="Times New Roman"/>
              </a:rPr>
              <a:t>          </a:t>
            </a:r>
            <a:r>
              <a:rPr lang="ru-RU" sz="2000" dirty="0" smtClean="0">
                <a:latin typeface="+mj-lt"/>
                <a:ea typeface="Times New Roman"/>
              </a:rPr>
              <a:t>«Чем </a:t>
            </a:r>
            <a:r>
              <a:rPr lang="ru-RU" sz="2000" dirty="0">
                <a:latin typeface="+mj-lt"/>
                <a:ea typeface="Times New Roman"/>
              </a:rPr>
              <a:t>папа работает</a:t>
            </a:r>
            <a:r>
              <a:rPr lang="ru-RU" sz="2000" dirty="0" smtClean="0">
                <a:latin typeface="+mj-lt"/>
                <a:ea typeface="Times New Roman"/>
              </a:rPr>
              <a:t>?» </a:t>
            </a:r>
            <a:r>
              <a:rPr lang="ru-RU" sz="2000" dirty="0">
                <a:latin typeface="+mj-lt"/>
                <a:ea typeface="Times New Roman"/>
              </a:rPr>
              <a:t/>
            </a:r>
            <a:br>
              <a:rPr lang="ru-RU" sz="2000" dirty="0">
                <a:latin typeface="+mj-lt"/>
                <a:ea typeface="Times New Roman"/>
              </a:rPr>
            </a:br>
            <a:r>
              <a:rPr lang="ru-RU" sz="2000" dirty="0">
                <a:latin typeface="+mj-lt"/>
                <a:ea typeface="Times New Roman"/>
              </a:rPr>
              <a:t/>
            </a:r>
            <a:br>
              <a:rPr lang="ru-RU" sz="2000" dirty="0">
                <a:latin typeface="+mj-lt"/>
                <a:ea typeface="Times New Roman"/>
              </a:rPr>
            </a:br>
            <a:r>
              <a:rPr lang="ru-RU" sz="2000" dirty="0">
                <a:latin typeface="+mj-lt"/>
                <a:ea typeface="Times New Roman"/>
              </a:rPr>
              <a:t>Ребенок подбирает подходящие предметные картинки, ориентируясь на логику, проговаривает предложения.</a:t>
            </a:r>
            <a:br>
              <a:rPr lang="ru-RU" sz="2000" dirty="0">
                <a:latin typeface="+mj-lt"/>
                <a:ea typeface="Times New Roman"/>
              </a:rPr>
            </a:br>
            <a:r>
              <a:rPr lang="ru-RU" sz="2000" dirty="0">
                <a:latin typeface="+mj-lt"/>
                <a:ea typeface="Times New Roman"/>
              </a:rPr>
              <a:t/>
            </a:r>
            <a:br>
              <a:rPr lang="ru-RU" sz="2000" dirty="0">
                <a:latin typeface="+mj-lt"/>
                <a:ea typeface="Times New Roman"/>
              </a:rPr>
            </a:br>
            <a:r>
              <a:rPr lang="ru-RU" sz="2000" dirty="0">
                <a:latin typeface="+mj-lt"/>
                <a:ea typeface="Times New Roman"/>
              </a:rPr>
              <a:t>Например: Папа пилит бревно пилой.</a:t>
            </a:r>
            <a:br>
              <a:rPr lang="ru-RU" sz="2000" dirty="0">
                <a:latin typeface="+mj-lt"/>
                <a:ea typeface="Times New Roman"/>
              </a:rPr>
            </a:br>
            <a:r>
              <a:rPr lang="ru-RU" sz="2000" dirty="0">
                <a:latin typeface="+mj-lt"/>
                <a:ea typeface="Times New Roman"/>
              </a:rPr>
              <a:t/>
            </a:r>
            <a:br>
              <a:rPr lang="ru-RU" sz="2000" dirty="0">
                <a:latin typeface="+mj-lt"/>
                <a:ea typeface="Times New Roman"/>
              </a:rPr>
            </a:br>
            <a:r>
              <a:rPr lang="ru-RU" sz="2000" dirty="0">
                <a:latin typeface="+mj-lt"/>
                <a:ea typeface="Times New Roman"/>
              </a:rPr>
              <a:t>Папа рубит дрова топором.</a:t>
            </a:r>
            <a:br>
              <a:rPr lang="ru-RU" sz="2000" dirty="0">
                <a:latin typeface="+mj-lt"/>
                <a:ea typeface="Times New Roman"/>
              </a:rPr>
            </a:br>
            <a:r>
              <a:rPr lang="ru-RU" sz="2000" dirty="0">
                <a:latin typeface="+mj-lt"/>
                <a:ea typeface="Times New Roman"/>
              </a:rPr>
              <a:t/>
            </a:r>
            <a:br>
              <a:rPr lang="ru-RU" sz="2000" dirty="0">
                <a:latin typeface="+mj-lt"/>
                <a:ea typeface="Times New Roman"/>
              </a:rPr>
            </a:br>
            <a:r>
              <a:rPr lang="ru-RU" sz="2000" dirty="0">
                <a:latin typeface="+mj-lt"/>
                <a:ea typeface="Times New Roman"/>
              </a:rPr>
              <a:t>Папа забивает гвозди молотком.</a:t>
            </a:r>
            <a:endParaRPr lang="ru-RU" sz="2000" dirty="0">
              <a:latin typeface="+mj-lt"/>
            </a:endParaRPr>
          </a:p>
        </p:txBody>
      </p:sp>
      <p:sp>
        <p:nvSpPr>
          <p:cNvPr id="9" name="Title 8"/>
          <p:cNvSpPr>
            <a:spLocks noGrp="1"/>
          </p:cNvSpPr>
          <p:nvPr>
            <p:ph type="title"/>
          </p:nvPr>
        </p:nvSpPr>
        <p:spPr>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ru-RU" sz="2000" dirty="0">
                <a:solidFill>
                  <a:schemeClr val="tx1"/>
                </a:solidFill>
                <a:latin typeface="+mj-lt"/>
                <a:ea typeface="Times New Roman"/>
              </a:rPr>
              <a:t>Связные смысловые развернутые высказывания обеспечивают разностороннее общение и взаимопонимание людей. Для формирования у детей падежно-предложных конструкций мы </a:t>
            </a:r>
            <a:r>
              <a:rPr lang="ru-RU" sz="2000" dirty="0" smtClean="0">
                <a:solidFill>
                  <a:schemeClr val="tx1"/>
                </a:solidFill>
                <a:latin typeface="+mj-lt"/>
                <a:ea typeface="Times New Roman"/>
              </a:rPr>
              <a:t>предлагаем игры, по типу следующей:</a:t>
            </a:r>
            <a:endParaRPr lang="ru-RU" sz="2000" dirty="0">
              <a:solidFill>
                <a:schemeClr val="tx1"/>
              </a:solidFill>
              <a:latin typeface="+mj-lt"/>
            </a:endParaRPr>
          </a:p>
        </p:txBody>
      </p:sp>
      <p:pic>
        <p:nvPicPr>
          <p:cNvPr id="10" name="Content Placeholder 9" descr="http://12ballov.ru/tw_files2/urls_4/43/d-42613/42613_html_7d8718f7.jpg"/>
          <p:cNvPicPr>
            <a:picLocks noGrp="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664804"/>
            <a:ext cx="3227809" cy="2088232"/>
          </a:xfrm>
          <a:prstGeom prst="rect">
            <a:avLst/>
          </a:prstGeom>
          <a:noFill/>
          <a:ln w="57150">
            <a:solidFill>
              <a:srgbClr val="C00000"/>
            </a:solidFill>
          </a:ln>
          <a:effectLst>
            <a:glow rad="228600">
              <a:schemeClr val="accent2">
                <a:satMod val="175000"/>
                <a:alpha val="40000"/>
              </a:schemeClr>
            </a:glow>
          </a:effectLst>
        </p:spPr>
      </p:pic>
      <p:pic>
        <p:nvPicPr>
          <p:cNvPr id="11" name="Picture 10" descr="http://12ballov.ru/tw_files2/urls_4/43/d-42613/42613_html_5ec2acdd.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4077072"/>
            <a:ext cx="3240360" cy="2376264"/>
          </a:xfrm>
          <a:prstGeom prst="rect">
            <a:avLst/>
          </a:prstGeom>
          <a:noFill/>
          <a:ln w="57150">
            <a:solidFill>
              <a:srgbClr val="C00000"/>
            </a:solidFill>
          </a:ln>
          <a:effectLst>
            <a:glow rad="228600">
              <a:schemeClr val="accent2">
                <a:satMod val="175000"/>
                <a:alpha val="40000"/>
              </a:schemeClr>
            </a:glow>
          </a:effectLst>
        </p:spPr>
      </p:pic>
    </p:spTree>
    <p:extLst>
      <p:ext uri="{BB962C8B-B14F-4D97-AF65-F5344CB8AC3E}">
        <p14:creationId xmlns:p14="http://schemas.microsoft.com/office/powerpoint/2010/main" val="20534834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395536" y="260648"/>
            <a:ext cx="8352928" cy="1224136"/>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normAutofit fontScale="90000"/>
          </a:bodyPr>
          <a:lstStyle/>
          <a:p>
            <a:r>
              <a:rPr lang="ru-RU" sz="2000" dirty="0" smtClean="0"/>
              <a:t>Игры направленные на обучение составлению предложения и рассказы, употреблению в речи слов во множественном числе родительного падежа, обогащению глагольного словара. Ребенок должен подобрать карточку по смыслу и составить предложение.</a:t>
            </a:r>
            <a:endParaRPr lang="ru-RU" sz="2000" dirty="0"/>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67544" y="1844824"/>
            <a:ext cx="3394472" cy="4525963"/>
          </a:xfrm>
          <a:ln w="57150">
            <a:solidFill>
              <a:srgbClr val="C00000"/>
            </a:solidFill>
          </a:ln>
          <a:effectLst>
            <a:glow rad="228600">
              <a:schemeClr val="accent2">
                <a:satMod val="175000"/>
                <a:alpha val="40000"/>
              </a:schemeClr>
            </a:glow>
          </a:effectLst>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344246">
            <a:off x="4364679" y="1871785"/>
            <a:ext cx="1872208" cy="2496277"/>
          </a:xfrm>
          <a:prstGeom prst="rect">
            <a:avLst/>
          </a:prstGeom>
          <a:ln w="57150">
            <a:solidFill>
              <a:srgbClr val="C00000"/>
            </a:solidFill>
          </a:ln>
          <a:effectLst>
            <a:glow rad="228600">
              <a:schemeClr val="accent2">
                <a:satMod val="175000"/>
                <a:alpha val="40000"/>
              </a:schemeClr>
            </a:glow>
          </a:effec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35078">
            <a:off x="6588704" y="1838436"/>
            <a:ext cx="1872208" cy="2496277"/>
          </a:xfrm>
          <a:prstGeom prst="rect">
            <a:avLst/>
          </a:prstGeom>
          <a:ln w="57150">
            <a:solidFill>
              <a:srgbClr val="C00000"/>
            </a:solidFill>
          </a:ln>
          <a:effectLst>
            <a:glow rad="228600">
              <a:schemeClr val="accent2">
                <a:satMod val="175000"/>
                <a:alpha val="40000"/>
              </a:schemeClr>
            </a:glow>
          </a:effectLst>
        </p:spPr>
      </p:pic>
      <p:pic>
        <p:nvPicPr>
          <p:cNvPr id="7" name="Content Placeholder 6"/>
          <p:cNvPicPr>
            <a:picLocks noGrp="1" noChangeAspect="1"/>
          </p:cNvPicPr>
          <p:nvPr>
            <p:ph sz="half" idx="2"/>
          </p:nvPr>
        </p:nvPicPr>
        <p:blipFill>
          <a:blip r:embed="rId5" cstate="print">
            <a:extLst>
              <a:ext uri="{28A0092B-C50C-407E-A947-70E740481C1C}">
                <a14:useLocalDpi xmlns:a14="http://schemas.microsoft.com/office/drawing/2010/main" val="0"/>
              </a:ext>
            </a:extLst>
          </a:blip>
          <a:stretch>
            <a:fillRect/>
          </a:stretch>
        </p:blipFill>
        <p:spPr>
          <a:xfrm>
            <a:off x="5334298" y="3933056"/>
            <a:ext cx="2122016" cy="2481139"/>
          </a:xfrm>
          <a:ln w="57150">
            <a:solidFill>
              <a:srgbClr val="C00000"/>
            </a:solidFill>
          </a:ln>
          <a:effectLst>
            <a:glow rad="228600">
              <a:schemeClr val="accent2">
                <a:satMod val="175000"/>
                <a:alpha val="40000"/>
              </a:schemeClr>
            </a:glow>
          </a:effectLst>
        </p:spPr>
      </p:pic>
    </p:spTree>
    <p:extLst>
      <p:ext uri="{BB962C8B-B14F-4D97-AF65-F5344CB8AC3E}">
        <p14:creationId xmlns:p14="http://schemas.microsoft.com/office/powerpoint/2010/main" val="16578486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9" name="Content Placeholder 8"/>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99074" y="2132856"/>
            <a:ext cx="4038600" cy="3456558"/>
          </a:xfrm>
          <a:ln w="57150">
            <a:solidFill>
              <a:srgbClr val="C00000"/>
            </a:solidFill>
          </a:ln>
          <a:effectLst>
            <a:glow rad="228600">
              <a:schemeClr val="accent2">
                <a:satMod val="175000"/>
                <a:alpha val="40000"/>
              </a:schemeClr>
            </a:glow>
          </a:effectLst>
        </p:spPr>
      </p:pic>
      <p:sp>
        <p:nvSpPr>
          <p:cNvPr id="4" name="Content Placeholder 3"/>
          <p:cNvSpPr>
            <a:spLocks noGrp="1"/>
          </p:cNvSpPr>
          <p:nvPr>
            <p:ph sz="half" idx="2"/>
          </p:nvPr>
        </p:nvSpPr>
        <p:spPr/>
        <p:txBody>
          <a:bodyPr/>
          <a:lstStyle/>
          <a:p>
            <a:endParaRPr lang="ru-RU" dirty="0"/>
          </a:p>
        </p:txBody>
      </p:sp>
      <p:sp>
        <p:nvSpPr>
          <p:cNvPr id="5" name="Rounded Rectangle 4"/>
          <p:cNvSpPr/>
          <p:nvPr/>
        </p:nvSpPr>
        <p:spPr>
          <a:xfrm>
            <a:off x="395536" y="188640"/>
            <a:ext cx="8352928" cy="1296144"/>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15000"/>
              </a:lnSpc>
              <a:spcAft>
                <a:spcPts val="1000"/>
              </a:spcAft>
            </a:pPr>
            <a:r>
              <a:rPr lang="ru-RU" dirty="0">
                <a:solidFill>
                  <a:schemeClr val="tx1"/>
                </a:solidFill>
                <a:latin typeface="Verdana"/>
                <a:ea typeface="Times New Roman"/>
                <a:cs typeface="Times New Roman"/>
              </a:rPr>
              <a:t>Д</a:t>
            </a:r>
            <a:r>
              <a:rPr lang="ru-RU" dirty="0" smtClean="0">
                <a:solidFill>
                  <a:schemeClr val="tx1"/>
                </a:solidFill>
                <a:latin typeface="Verdana"/>
                <a:ea typeface="Times New Roman"/>
                <a:cs typeface="Times New Roman"/>
              </a:rPr>
              <a:t>идактические </a:t>
            </a:r>
            <a:r>
              <a:rPr lang="ru-RU" dirty="0">
                <a:solidFill>
                  <a:schemeClr val="tx1"/>
                </a:solidFill>
                <a:latin typeface="Verdana"/>
                <a:ea typeface="Times New Roman"/>
                <a:cs typeface="Times New Roman"/>
              </a:rPr>
              <a:t>игры, которые способствуют развитию монологической, связанной речи, активизации словаря ребенка:</a:t>
            </a:r>
            <a:endParaRPr lang="ru-RU" sz="1600" dirty="0">
              <a:solidFill>
                <a:schemeClr val="tx1"/>
              </a:solidFill>
              <a:ea typeface="Calibri"/>
              <a:cs typeface="Times New Roman"/>
            </a:endParaRPr>
          </a:p>
        </p:txBody>
      </p:sp>
      <p:sp>
        <p:nvSpPr>
          <p:cNvPr id="6" name="Rounded Rectangle 5"/>
          <p:cNvSpPr/>
          <p:nvPr/>
        </p:nvSpPr>
        <p:spPr>
          <a:xfrm>
            <a:off x="4716016" y="1628800"/>
            <a:ext cx="4176464" cy="4680520"/>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5000"/>
              </a:lnSpc>
              <a:spcAft>
                <a:spcPts val="1000"/>
              </a:spcAft>
            </a:pPr>
            <a:r>
              <a:rPr lang="ru-RU" sz="2000" dirty="0" smtClean="0">
                <a:solidFill>
                  <a:srgbClr val="FF6600"/>
                </a:solidFill>
                <a:latin typeface="Times New Roman"/>
                <a:ea typeface="Times New Roman"/>
                <a:cs typeface="Times New Roman"/>
              </a:rPr>
              <a:t>«Весёлые истории. Придумай </a:t>
            </a:r>
            <a:r>
              <a:rPr lang="ru-RU" sz="2000" dirty="0">
                <a:solidFill>
                  <a:srgbClr val="FF6600"/>
                </a:solidFill>
                <a:latin typeface="Times New Roman"/>
                <a:ea typeface="Times New Roman"/>
                <a:cs typeface="Times New Roman"/>
              </a:rPr>
              <a:t>и расскажи сказку»</a:t>
            </a:r>
            <a:endParaRPr lang="ru-RU" sz="1600" dirty="0">
              <a:ea typeface="Calibri"/>
              <a:cs typeface="Times New Roman"/>
            </a:endParaRPr>
          </a:p>
          <a:p>
            <a:pPr>
              <a:lnSpc>
                <a:spcPct val="115000"/>
              </a:lnSpc>
              <a:spcAft>
                <a:spcPts val="1000"/>
              </a:spcAft>
            </a:pPr>
            <a:r>
              <a:rPr lang="ru-RU" dirty="0">
                <a:solidFill>
                  <a:schemeClr val="tx1"/>
                </a:solidFill>
                <a:latin typeface="Verdana"/>
                <a:ea typeface="Times New Roman"/>
                <a:cs typeface="Times New Roman"/>
              </a:rPr>
              <a:t>Цель: </a:t>
            </a:r>
            <a:r>
              <a:rPr lang="ru-RU" dirty="0" smtClean="0">
                <a:solidFill>
                  <a:schemeClr val="tx1"/>
                </a:solidFill>
                <a:latin typeface="Verdana"/>
                <a:ea typeface="Times New Roman"/>
                <a:cs typeface="Times New Roman"/>
              </a:rPr>
              <a:t>развитие доказатель-ной </a:t>
            </a:r>
            <a:r>
              <a:rPr lang="ru-RU" dirty="0">
                <a:solidFill>
                  <a:schemeClr val="tx1"/>
                </a:solidFill>
                <a:latin typeface="Verdana"/>
                <a:ea typeface="Times New Roman"/>
                <a:cs typeface="Times New Roman"/>
              </a:rPr>
              <a:t>речи, внимания, </a:t>
            </a:r>
            <a:r>
              <a:rPr lang="ru-RU" dirty="0" smtClean="0">
                <a:solidFill>
                  <a:schemeClr val="tx1"/>
                </a:solidFill>
                <a:latin typeface="Verdana"/>
                <a:ea typeface="Times New Roman"/>
                <a:cs typeface="Times New Roman"/>
              </a:rPr>
              <a:t>фанта-зии</a:t>
            </a:r>
            <a:r>
              <a:rPr lang="ru-RU" dirty="0">
                <a:solidFill>
                  <a:schemeClr val="tx1"/>
                </a:solidFill>
                <a:latin typeface="Verdana"/>
                <a:ea typeface="Times New Roman"/>
                <a:cs typeface="Times New Roman"/>
              </a:rPr>
              <a:t>, навыков самоконтроля.</a:t>
            </a:r>
            <a:endParaRPr lang="ru-RU" sz="1600" dirty="0">
              <a:solidFill>
                <a:schemeClr val="tx1"/>
              </a:solidFill>
              <a:ea typeface="Calibri"/>
              <a:cs typeface="Times New Roman"/>
            </a:endParaRPr>
          </a:p>
          <a:p>
            <a:pPr>
              <a:lnSpc>
                <a:spcPct val="115000"/>
              </a:lnSpc>
              <a:spcAft>
                <a:spcPts val="1000"/>
              </a:spcAft>
            </a:pPr>
            <a:r>
              <a:rPr lang="ru-RU" dirty="0" smtClean="0">
                <a:solidFill>
                  <a:schemeClr val="tx1"/>
                </a:solidFill>
                <a:latin typeface="Verdana"/>
                <a:ea typeface="Times New Roman"/>
                <a:cs typeface="Times New Roman"/>
              </a:rPr>
              <a:t>Перед </a:t>
            </a:r>
            <a:r>
              <a:rPr lang="ru-RU" dirty="0">
                <a:solidFill>
                  <a:schemeClr val="tx1"/>
                </a:solidFill>
                <a:latin typeface="Verdana"/>
                <a:ea typeface="Times New Roman"/>
                <a:cs typeface="Times New Roman"/>
              </a:rPr>
              <a:t>детьми ставится задача собрать все страницы сказки, </a:t>
            </a:r>
            <a:r>
              <a:rPr lang="ru-RU" dirty="0" smtClean="0">
                <a:solidFill>
                  <a:schemeClr val="tx1"/>
                </a:solidFill>
                <a:latin typeface="Verdana"/>
                <a:ea typeface="Times New Roman"/>
                <a:cs typeface="Times New Roman"/>
              </a:rPr>
              <a:t>распавшейся </a:t>
            </a:r>
            <a:r>
              <a:rPr lang="ru-RU" dirty="0">
                <a:solidFill>
                  <a:schemeClr val="tx1"/>
                </a:solidFill>
                <a:latin typeface="Verdana"/>
                <a:ea typeface="Times New Roman"/>
                <a:cs typeface="Times New Roman"/>
              </a:rPr>
              <a:t>так, чтобы сказка была верна от начала до конца</a:t>
            </a:r>
            <a:r>
              <a:rPr lang="ru-RU" dirty="0" smtClean="0">
                <a:solidFill>
                  <a:schemeClr val="tx1"/>
                </a:solidFill>
                <a:latin typeface="Verdana"/>
                <a:ea typeface="Times New Roman"/>
                <a:cs typeface="Times New Roman"/>
              </a:rPr>
              <a:t>. В конце рассказать сказку от начала до конца с опорой на картинки.</a:t>
            </a:r>
            <a:endParaRPr lang="ru-RU" sz="1600" dirty="0">
              <a:solidFill>
                <a:schemeClr val="tx1"/>
              </a:solidFill>
              <a:ea typeface="Calibri"/>
              <a:cs typeface="Times New Roman"/>
            </a:endParaRPr>
          </a:p>
        </p:txBody>
      </p:sp>
    </p:spTree>
    <p:extLst>
      <p:ext uri="{BB962C8B-B14F-4D97-AF65-F5344CB8AC3E}">
        <p14:creationId xmlns:p14="http://schemas.microsoft.com/office/powerpoint/2010/main" val="8813668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7" name="Content Placeholder 6"/>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39552" y="1556792"/>
            <a:ext cx="3240360" cy="2232248"/>
          </a:xfrm>
          <a:ln w="57150">
            <a:solidFill>
              <a:srgbClr val="C00000"/>
            </a:solidFill>
          </a:ln>
          <a:effectLst>
            <a:glow rad="228600">
              <a:schemeClr val="accent2">
                <a:satMod val="175000"/>
                <a:alpha val="40000"/>
              </a:schemeClr>
            </a:glow>
          </a:effectLst>
        </p:spPr>
      </p:pic>
      <p:pic>
        <p:nvPicPr>
          <p:cNvPr id="8" name="Content Placeholder 7"/>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39552" y="4077072"/>
            <a:ext cx="3240360" cy="2088231"/>
          </a:xfrm>
          <a:ln w="57150">
            <a:solidFill>
              <a:srgbClr val="C00000"/>
            </a:solidFill>
          </a:ln>
          <a:effectLst>
            <a:glow rad="228600">
              <a:schemeClr val="accent2">
                <a:satMod val="175000"/>
                <a:alpha val="40000"/>
              </a:schemeClr>
            </a:glow>
          </a:effectLst>
        </p:spPr>
      </p:pic>
      <p:sp>
        <p:nvSpPr>
          <p:cNvPr id="3" name="Rounded Rectangle 2"/>
          <p:cNvSpPr/>
          <p:nvPr/>
        </p:nvSpPr>
        <p:spPr>
          <a:xfrm>
            <a:off x="4283968" y="1700808"/>
            <a:ext cx="4464496" cy="4392488"/>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a:solidFill>
                  <a:schemeClr val="tx1"/>
                </a:solidFill>
                <a:latin typeface="+mj-lt"/>
                <a:ea typeface="Times New Roman"/>
              </a:rPr>
              <a:t>Первому правильно закрыть клетки большой карточки — ос­новная игровая задача. Она решается через ряд игровых дейст­вий: выслушать водящего, закрыть клетки большой карты кар­точками, проверить партнеров. Правила игры несложны: ведущий не торопясь говорит, что изображено на его карточке, и делает заявку только тот, у кого есть соответствующее изображение на большой карте.</a:t>
            </a:r>
            <a:endParaRPr lang="ru-RU" sz="2000" dirty="0">
              <a:solidFill>
                <a:schemeClr val="tx1"/>
              </a:solidFill>
              <a:latin typeface="+mj-lt"/>
            </a:endParaRPr>
          </a:p>
        </p:txBody>
      </p:sp>
      <p:sp>
        <p:nvSpPr>
          <p:cNvPr id="4" name="Rounded Rectangle 3"/>
          <p:cNvSpPr/>
          <p:nvPr/>
        </p:nvSpPr>
        <p:spPr>
          <a:xfrm>
            <a:off x="467544" y="260648"/>
            <a:ext cx="8208912" cy="1152128"/>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chemeClr val="tx1"/>
                </a:solidFill>
                <a:ea typeface="Times New Roman"/>
              </a:rPr>
              <a:t>Типичной дидактической игрой является игра в </a:t>
            </a:r>
            <a:r>
              <a:rPr lang="ru-RU" dirty="0" smtClean="0">
                <a:solidFill>
                  <a:schemeClr val="tx1"/>
                </a:solidFill>
                <a:ea typeface="Times New Roman"/>
              </a:rPr>
              <a:t>лото любого содержания. Игра направлена на развитие логического мышления, процессов припоминания, внимания, развитие и обогащение словарного запаса. </a:t>
            </a:r>
            <a:endParaRPr lang="ru-RU" dirty="0">
              <a:solidFill>
                <a:schemeClr val="tx1"/>
              </a:solidFill>
            </a:endParaRPr>
          </a:p>
        </p:txBody>
      </p:sp>
    </p:spTree>
    <p:extLst>
      <p:ext uri="{BB962C8B-B14F-4D97-AF65-F5344CB8AC3E}">
        <p14:creationId xmlns:p14="http://schemas.microsoft.com/office/powerpoint/2010/main" val="4788095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6" name="Content Placeholder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rot="815202">
            <a:off x="2802619" y="2065716"/>
            <a:ext cx="2235696" cy="2980928"/>
          </a:xfrm>
        </p:spPr>
      </p:pic>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rot="20773996">
            <a:off x="348833" y="2002856"/>
            <a:ext cx="2304256" cy="3072342"/>
          </a:xfr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20272" y="1942513"/>
            <a:ext cx="1895088" cy="1720385"/>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0072" y="2856267"/>
            <a:ext cx="1981307" cy="1627502"/>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55008" y="4858806"/>
            <a:ext cx="2245712" cy="1844693"/>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87624" y="4858806"/>
            <a:ext cx="2304256" cy="1892782"/>
          </a:xfrm>
          <a:prstGeom prst="rect">
            <a:avLst/>
          </a:prstGeom>
        </p:spPr>
      </p:pic>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690913">
            <a:off x="6443018" y="4336180"/>
            <a:ext cx="2419591" cy="2201828"/>
          </a:xfrm>
          <a:prstGeom prst="rect">
            <a:avLst/>
          </a:prstGeom>
        </p:spPr>
      </p:pic>
      <p:sp>
        <p:nvSpPr>
          <p:cNvPr id="11" name="Rounded Rectangle 10"/>
          <p:cNvSpPr/>
          <p:nvPr/>
        </p:nvSpPr>
        <p:spPr>
          <a:xfrm>
            <a:off x="395536" y="260648"/>
            <a:ext cx="8352928" cy="1728192"/>
          </a:xfrm>
          <a:prstGeom prst="roundRect">
            <a:avLst/>
          </a:prstGeom>
          <a:solidFill>
            <a:schemeClr val="accent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15000"/>
              </a:lnSpc>
              <a:spcAft>
                <a:spcPts val="1000"/>
              </a:spcAft>
            </a:pPr>
            <a:r>
              <a:rPr lang="ru-RU" dirty="0">
                <a:solidFill>
                  <a:schemeClr val="tx1"/>
                </a:solidFill>
                <a:latin typeface="Times New Roman"/>
                <a:ea typeface="Times New Roman"/>
                <a:cs typeface="Times New Roman"/>
              </a:rPr>
              <a:t>Использование </a:t>
            </a:r>
            <a:r>
              <a:rPr lang="ru-RU" dirty="0" smtClean="0">
                <a:solidFill>
                  <a:schemeClr val="tx1"/>
                </a:solidFill>
                <a:latin typeface="Times New Roman"/>
                <a:ea typeface="Times New Roman"/>
                <a:cs typeface="Times New Roman"/>
              </a:rPr>
              <a:t>дидактических игр </a:t>
            </a:r>
            <a:r>
              <a:rPr lang="ru-RU" dirty="0">
                <a:solidFill>
                  <a:schemeClr val="tx1"/>
                </a:solidFill>
                <a:latin typeface="Times New Roman"/>
                <a:ea typeface="Times New Roman"/>
                <a:cs typeface="Times New Roman"/>
              </a:rPr>
              <a:t>в логопедической работе способствует сенсорному и умственному развитию (развитию зрительного восприятия, образных представлений, сравнению предметов, их классификации), усвоению лексико-грамматических категорий родного языка, закреплению и обогащению приобретённых знаний, запоминанию речевого материала</a:t>
            </a:r>
            <a:r>
              <a:rPr lang="ru-RU" dirty="0">
                <a:latin typeface="Times New Roman"/>
                <a:ea typeface="Times New Roman"/>
                <a:cs typeface="Times New Roman"/>
              </a:rPr>
              <a:t>.</a:t>
            </a:r>
            <a:endParaRPr lang="ru-RU" sz="1600" dirty="0">
              <a:ea typeface="Calibri"/>
              <a:cs typeface="Times New Roman"/>
            </a:endParaRPr>
          </a:p>
        </p:txBody>
      </p:sp>
    </p:spTree>
    <p:extLst>
      <p:ext uri="{BB962C8B-B14F-4D97-AF65-F5344CB8AC3E}">
        <p14:creationId xmlns:p14="http://schemas.microsoft.com/office/powerpoint/2010/main" val="34158378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6" name="Content Placeholder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83568" y="1700808"/>
            <a:ext cx="3394472" cy="4525963"/>
          </a:xfrm>
          <a:ln w="57150">
            <a:solidFill>
              <a:srgbClr val="C00000"/>
            </a:solidFill>
          </a:ln>
          <a:effectLst>
            <a:glow rad="228600">
              <a:schemeClr val="accent2">
                <a:satMod val="175000"/>
                <a:alpha val="40000"/>
              </a:schemeClr>
            </a:glow>
          </a:effectLst>
        </p:spPr>
      </p:pic>
      <p:sp>
        <p:nvSpPr>
          <p:cNvPr id="3" name="Content Placeholder 2"/>
          <p:cNvSpPr>
            <a:spLocks noGrp="1"/>
          </p:cNvSpPr>
          <p:nvPr>
            <p:ph sz="half" idx="1"/>
          </p:nvPr>
        </p:nvSpPr>
        <p:spPr>
          <a:xfrm>
            <a:off x="4716016" y="1556792"/>
            <a:ext cx="4038600" cy="4525963"/>
          </a:xfrm>
        </p:spPr>
        <p:txBody>
          <a:bodyPr/>
          <a:lstStyle/>
          <a:p>
            <a:endParaRPr lang="ru-RU" dirty="0"/>
          </a:p>
        </p:txBody>
      </p:sp>
      <p:sp>
        <p:nvSpPr>
          <p:cNvPr id="4" name="Rounded Rectangle 3"/>
          <p:cNvSpPr/>
          <p:nvPr/>
        </p:nvSpPr>
        <p:spPr>
          <a:xfrm>
            <a:off x="395536" y="260648"/>
            <a:ext cx="8352928" cy="1224136"/>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1"/>
                </a:solidFill>
              </a:rPr>
              <a:t>Игры по принципу «Логический поезд». Такие игры помогают в развитии доказательной речи, логического мышления, фантазии, обогащению и обобщению знаний об окружающем мире предметов и их назначению. </a:t>
            </a:r>
            <a:endParaRPr lang="ru-RU" dirty="0">
              <a:solidFill>
                <a:schemeClr val="tx1"/>
              </a:solidFill>
            </a:endParaRPr>
          </a:p>
        </p:txBody>
      </p:sp>
      <p:sp>
        <p:nvSpPr>
          <p:cNvPr id="7" name="Rounded Rectangle 6"/>
          <p:cNvSpPr/>
          <p:nvPr/>
        </p:nvSpPr>
        <p:spPr>
          <a:xfrm>
            <a:off x="4572000" y="1592496"/>
            <a:ext cx="4248472" cy="4824536"/>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1"/>
                </a:solidFill>
              </a:rPr>
              <a:t>Одним из вариантов логической цепочки является игра «Что есть на даче». Перед ребенком ставится задача: выбрать картинки с изображением тех предметов, которые по его мнению должны быть на даче. После своего выбора ребенок называет, что он взял, для чего это нужно на даче. Цепочка должна состоять не меннее чем из пяти предметов, конечная цифра ограничивается только количеством карточек в игре.</a:t>
            </a:r>
            <a:r>
              <a:rPr lang="ru-RU" dirty="0" smtClean="0"/>
              <a:t> </a:t>
            </a:r>
            <a:endParaRPr lang="ru-RU" dirty="0"/>
          </a:p>
        </p:txBody>
      </p:sp>
    </p:spTree>
    <p:extLst>
      <p:ext uri="{BB962C8B-B14F-4D97-AF65-F5344CB8AC3E}">
        <p14:creationId xmlns:p14="http://schemas.microsoft.com/office/powerpoint/2010/main" val="27926418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4201" y="5004900"/>
            <a:ext cx="2304256" cy="1728192"/>
          </a:xfrm>
          <a:prstGeom prst="rect">
            <a:avLst/>
          </a:prstGeom>
          <a:ln w="57150">
            <a:solidFill>
              <a:srgbClr val="C00000"/>
            </a:solidFill>
          </a:ln>
          <a:effectLst>
            <a:glow rad="228600">
              <a:schemeClr val="accent2">
                <a:satMod val="175000"/>
                <a:alpha val="40000"/>
              </a:schemeClr>
            </a:glow>
          </a:effectLst>
        </p:spPr>
      </p:pic>
      <p:sp>
        <p:nvSpPr>
          <p:cNvPr id="2" name="Заголовок 1"/>
          <p:cNvSpPr>
            <a:spLocks noGrp="1"/>
          </p:cNvSpPr>
          <p:nvPr>
            <p:ph type="title"/>
          </p:nvPr>
        </p:nvSpPr>
        <p:spPr/>
        <p:txBody>
          <a:bodyPr/>
          <a:lstStyle/>
          <a:p>
            <a:endParaRPr lang="ru-RU" dirty="0"/>
          </a:p>
        </p:txBody>
      </p:sp>
      <p:pic>
        <p:nvPicPr>
          <p:cNvPr id="8"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251520" y="1592496"/>
            <a:ext cx="2454424" cy="1567298"/>
          </a:xfrm>
          <a:ln w="57150">
            <a:solidFill>
              <a:srgbClr val="C00000"/>
            </a:solidFill>
          </a:ln>
          <a:effectLst>
            <a:glow rad="228600">
              <a:schemeClr val="accent2">
                <a:satMod val="175000"/>
                <a:alpha val="40000"/>
              </a:schemeClr>
            </a:glow>
          </a:effectLst>
        </p:spPr>
      </p:pic>
      <p:sp>
        <p:nvSpPr>
          <p:cNvPr id="4" name="Rounded Rectangle 3"/>
          <p:cNvSpPr/>
          <p:nvPr/>
        </p:nvSpPr>
        <p:spPr>
          <a:xfrm>
            <a:off x="395536" y="260648"/>
            <a:ext cx="8352928" cy="1224136"/>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chemeClr val="tx1"/>
                </a:solidFill>
                <a:latin typeface="Times New Roman"/>
                <a:ea typeface="Times New Roman"/>
              </a:rPr>
              <a:t>Особое место занимают игры и упраж­нения на различение цвета. Они помогают познакомить до­школьника с общепринятой систематизацией цветовых тонов и оттенков, включающей как переходные фазы от одного цветового тона к другому, так и варианты одного цвета по его </a:t>
            </a:r>
            <a:r>
              <a:rPr lang="ru-RU" dirty="0" smtClean="0">
                <a:solidFill>
                  <a:schemeClr val="tx1"/>
                </a:solidFill>
                <a:latin typeface="Times New Roman"/>
                <a:ea typeface="Times New Roman"/>
              </a:rPr>
              <a:t>насыщенности.</a:t>
            </a:r>
            <a:endParaRPr lang="ru-RU" dirty="0">
              <a:solidFill>
                <a:schemeClr val="tx1"/>
              </a:solidFill>
            </a:endParaRPr>
          </a:p>
        </p:txBody>
      </p:sp>
      <p:sp>
        <p:nvSpPr>
          <p:cNvPr id="7" name="Rounded Rectangle 6"/>
          <p:cNvSpPr/>
          <p:nvPr/>
        </p:nvSpPr>
        <p:spPr>
          <a:xfrm>
            <a:off x="5724128" y="1592496"/>
            <a:ext cx="3096344" cy="4932848"/>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latin typeface="Times New Roman"/>
                <a:ea typeface="Times New Roman"/>
              </a:rPr>
              <a:t> </a:t>
            </a:r>
            <a:r>
              <a:rPr lang="ru-RU" dirty="0">
                <a:solidFill>
                  <a:schemeClr val="tx1"/>
                </a:solidFill>
                <a:latin typeface="Times New Roman"/>
                <a:ea typeface="Times New Roman"/>
              </a:rPr>
              <a:t>Специальные приемы, упражняющие детей в подборе и группировке цветовых тонов и оттенков, значительно обога­щают детскую речь. А это, в свою очередь, делает совершеннее процесс восприятия цветовых тонов. </a:t>
            </a:r>
            <a:r>
              <a:rPr lang="ru-RU" dirty="0" smtClean="0">
                <a:solidFill>
                  <a:schemeClr val="tx1"/>
                </a:solidFill>
                <a:latin typeface="Times New Roman"/>
                <a:ea typeface="Times New Roman"/>
              </a:rPr>
              <a:t>Нами используются игры «Оденем кукол», «Щетки в свой стаканчик», «Гаражи», «Бабочки и цветочки», «Постирушки»</a:t>
            </a:r>
            <a:endParaRPr lang="ru-RU" dirty="0">
              <a:solidFill>
                <a:schemeClr val="tx1"/>
              </a:solidFill>
            </a:endParaRP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6228" y="2918566"/>
            <a:ext cx="2017289" cy="2280707"/>
          </a:xfrm>
          <a:prstGeom prst="rect">
            <a:avLst/>
          </a:prstGeom>
          <a:ln w="57150">
            <a:solidFill>
              <a:srgbClr val="C00000"/>
            </a:solidFill>
          </a:ln>
          <a:effectLst>
            <a:glow rad="228600">
              <a:schemeClr val="accent2">
                <a:satMod val="175000"/>
                <a:alpha val="40000"/>
              </a:schemeClr>
            </a:glow>
          </a:effectLst>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5856" y="1592496"/>
            <a:ext cx="2220947" cy="1589365"/>
          </a:xfrm>
          <a:prstGeom prst="rect">
            <a:avLst/>
          </a:prstGeom>
          <a:ln w="57150">
            <a:solidFill>
              <a:srgbClr val="C00000"/>
            </a:solidFill>
          </a:ln>
          <a:effectLst>
            <a:glow rad="228600">
              <a:schemeClr val="accent2">
                <a:satMod val="175000"/>
                <a:alpha val="40000"/>
              </a:schemeClr>
            </a:glow>
          </a:effectLst>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5536" y="5100386"/>
            <a:ext cx="2369413" cy="1605577"/>
          </a:xfrm>
          <a:prstGeom prst="rect">
            <a:avLst/>
          </a:prstGeom>
          <a:ln w="57150">
            <a:solidFill>
              <a:srgbClr val="C00000"/>
            </a:solidFill>
          </a:ln>
          <a:effectLst>
            <a:glow rad="228600">
              <a:schemeClr val="accent2">
                <a:satMod val="175000"/>
                <a:alpha val="40000"/>
              </a:schemeClr>
            </a:glow>
          </a:effectLst>
        </p:spPr>
      </p:pic>
    </p:spTree>
    <p:extLst>
      <p:ext uri="{BB962C8B-B14F-4D97-AF65-F5344CB8AC3E}">
        <p14:creationId xmlns:p14="http://schemas.microsoft.com/office/powerpoint/2010/main" val="13246440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5816" y="4221088"/>
            <a:ext cx="3156339" cy="2394248"/>
          </a:xfrm>
          <a:prstGeom prst="rect">
            <a:avLst/>
          </a:prstGeom>
          <a:ln w="57150">
            <a:solidFill>
              <a:srgbClr val="C00000"/>
            </a:solidFill>
          </a:ln>
          <a:effectLst>
            <a:glow rad="228600">
              <a:schemeClr val="accent2">
                <a:satMod val="175000"/>
                <a:alpha val="40000"/>
              </a:schemeClr>
            </a:glow>
          </a:effectLst>
        </p:spPr>
      </p:pic>
      <p:sp>
        <p:nvSpPr>
          <p:cNvPr id="2" name="Заголовок 1"/>
          <p:cNvSpPr>
            <a:spLocks noGrp="1"/>
          </p:cNvSpPr>
          <p:nvPr>
            <p:ph type="title"/>
          </p:nvPr>
        </p:nvSpPr>
        <p:spPr/>
        <p:txBody>
          <a:bodyPr/>
          <a:lstStyle/>
          <a:p>
            <a:endParaRPr lang="ru-RU"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619672" y="2183358"/>
            <a:ext cx="3672408" cy="2088232"/>
          </a:xfrm>
          <a:ln w="57150">
            <a:solidFill>
              <a:srgbClr val="C00000"/>
            </a:solidFill>
          </a:ln>
          <a:effectLst>
            <a:glow rad="228600">
              <a:schemeClr val="accent2">
                <a:satMod val="175000"/>
                <a:alpha val="40000"/>
              </a:schemeClr>
            </a:glow>
          </a:effectLst>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251520" y="3212976"/>
            <a:ext cx="2376264" cy="3458598"/>
          </a:xfrm>
          <a:ln w="57150">
            <a:solidFill>
              <a:srgbClr val="C00000"/>
            </a:solidFill>
          </a:ln>
          <a:effectLst>
            <a:glow rad="228600">
              <a:schemeClr val="accent2">
                <a:satMod val="175000"/>
                <a:alpha val="40000"/>
              </a:schemeClr>
            </a:glow>
          </a:effectLst>
        </p:spPr>
      </p:pic>
      <p:sp>
        <p:nvSpPr>
          <p:cNvPr id="3" name="Rounded Rectangle 2"/>
          <p:cNvSpPr/>
          <p:nvPr/>
        </p:nvSpPr>
        <p:spPr>
          <a:xfrm>
            <a:off x="467544" y="260648"/>
            <a:ext cx="8208912" cy="1800200"/>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1"/>
                </a:solidFill>
              </a:rPr>
              <a:t>Игры по типу подбора пары развивают умение анализировать, проводить звуковой анализ слова по выделению первого звука в слове. Как вариант можно применять выкладывание на шаблоне буквы из карточек, название которых начинается с заданной буквы.</a:t>
            </a:r>
            <a:endParaRPr lang="ru-RU" dirty="0">
              <a:solidFill>
                <a:schemeClr val="tx1"/>
              </a:solidFill>
            </a:endParaRP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96136" y="2348880"/>
            <a:ext cx="3347864" cy="4503320"/>
          </a:xfrm>
          <a:prstGeom prst="rect">
            <a:avLst/>
          </a:prstGeom>
        </p:spPr>
      </p:pic>
    </p:spTree>
    <p:extLst>
      <p:ext uri="{BB962C8B-B14F-4D97-AF65-F5344CB8AC3E}">
        <p14:creationId xmlns:p14="http://schemas.microsoft.com/office/powerpoint/2010/main" val="22123798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6048672"/>
          </a:xfrm>
        </p:spPr>
        <p:txBody>
          <a:bodyPr/>
          <a:lstStyle/>
          <a:p>
            <a:endParaRPr lang="ru-RU" dirty="0"/>
          </a:p>
        </p:txBody>
      </p:sp>
      <p:sp>
        <p:nvSpPr>
          <p:cNvPr id="5" name="Rounded Rectangle 4"/>
          <p:cNvSpPr/>
          <p:nvPr/>
        </p:nvSpPr>
        <p:spPr>
          <a:xfrm>
            <a:off x="395536" y="357494"/>
            <a:ext cx="8352928" cy="5879818"/>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dirty="0" smtClean="0">
                <a:solidFill>
                  <a:schemeClr val="tx1"/>
                </a:solidFill>
              </a:rPr>
              <a:t> </a:t>
            </a:r>
            <a:r>
              <a:rPr lang="ru-RU" sz="2400" dirty="0">
                <a:solidFill>
                  <a:schemeClr val="tx1"/>
                </a:solidFill>
              </a:rPr>
              <a:t>С</a:t>
            </a:r>
            <a:r>
              <a:rPr lang="ru-RU" sz="2400" dirty="0" smtClean="0">
                <a:solidFill>
                  <a:schemeClr val="tx1"/>
                </a:solidFill>
              </a:rPr>
              <a:t>ледует подчеркнуть, что дидактические игры и упражнения, предлагаемые разными специалистами, помогут воспитателям проводить занятия по развитию речи и ознакомлению с окружающим еще живее и интереснее. Почти все такие игры – многоцелевые. Следовательно, педагог может неоднократно к ним возвращаться, помогая детям усвоить новый материал и закрепить пройденный. Большую помощь в решении обучающих задач оказывают именно настольно-печатные игры. Как говорил К.Д.Ушинский </a:t>
            </a:r>
          </a:p>
          <a:p>
            <a:pPr algn="ctr"/>
            <a:endParaRPr lang="ru-RU" sz="2400" dirty="0" smtClean="0">
              <a:solidFill>
                <a:schemeClr val="tx1"/>
              </a:solidFill>
            </a:endParaRPr>
          </a:p>
          <a:p>
            <a:pPr algn="ctr"/>
            <a:r>
              <a:rPr lang="ru-RU" sz="3200" b="1" dirty="0" smtClean="0">
                <a:solidFill>
                  <a:schemeClr val="tx1"/>
                </a:solidFill>
              </a:rPr>
              <a:t>«Покажите ребенку картинку, и он заговорит».</a:t>
            </a:r>
            <a:endParaRPr lang="ru-RU" sz="3200" b="1" dirty="0">
              <a:solidFill>
                <a:schemeClr val="tx1"/>
              </a:solidFill>
            </a:endParaRPr>
          </a:p>
        </p:txBody>
      </p:sp>
    </p:spTree>
    <p:extLst>
      <p:ext uri="{BB962C8B-B14F-4D97-AF65-F5344CB8AC3E}">
        <p14:creationId xmlns:p14="http://schemas.microsoft.com/office/powerpoint/2010/main" val="21997195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475656" y="404664"/>
            <a:ext cx="6192688" cy="936104"/>
          </a:xfrm>
          <a:prstGeom prst="roundRect">
            <a:avLst/>
          </a:prstGeom>
          <a:solidFill>
            <a:schemeClr val="accent2">
              <a:lumMod val="20000"/>
              <a:lumOff val="80000"/>
            </a:schemeClr>
          </a:solidFill>
          <a:ln>
            <a:solidFill>
              <a:srgbClr val="C0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lstStyle/>
          <a:p>
            <a:r>
              <a:rPr lang="ru-RU" dirty="0" smtClean="0"/>
              <a:t>Спасибо за внимание!</a:t>
            </a:r>
            <a:endParaRPr lang="ru-RU" dirty="0"/>
          </a:p>
        </p:txBody>
      </p:sp>
      <p:sp>
        <p:nvSpPr>
          <p:cNvPr id="3" name="Объект 2"/>
          <p:cNvSpPr>
            <a:spLocks noGrp="1"/>
          </p:cNvSpPr>
          <p:nvPr>
            <p:ph sz="half" idx="1"/>
          </p:nvPr>
        </p:nvSpPr>
        <p:spPr/>
        <p:txBody>
          <a:bodyPr/>
          <a:lstStyle/>
          <a:p>
            <a:endParaRPr lang="ru-RU"/>
          </a:p>
        </p:txBody>
      </p:sp>
      <p:sp>
        <p:nvSpPr>
          <p:cNvPr id="4" name="Объект 3"/>
          <p:cNvSpPr>
            <a:spLocks noGrp="1"/>
          </p:cNvSpPr>
          <p:nvPr>
            <p:ph sz="half" idx="2"/>
          </p:nvPr>
        </p:nvSpPr>
        <p:spPr/>
        <p:txBody>
          <a:bodyPr/>
          <a:lstStyle/>
          <a:p>
            <a:endParaRPr lang="ru-RU"/>
          </a:p>
        </p:txBody>
      </p:sp>
      <p:pic>
        <p:nvPicPr>
          <p:cNvPr id="3074" name="Picture 2" descr="C:\Users\Анна\Desktop\обои\Новая папка\deti_smeyutsy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556792"/>
            <a:ext cx="7848872" cy="4716006"/>
          </a:xfrm>
          <a:prstGeom prst="rect">
            <a:avLst/>
          </a:prstGeom>
          <a:noFill/>
          <a:ln w="76200">
            <a:solidFill>
              <a:srgbClr val="C00000"/>
            </a:solidFill>
          </a:ln>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799857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416</TotalTime>
  <Words>908</Words>
  <Application>Microsoft Office PowerPoint</Application>
  <PresentationFormat>On-screen Show (4:3)</PresentationFormat>
  <Paragraphs>63</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Тема Office</vt:lpstr>
      <vt:lpstr>Роль дидактических игр в формировании грамматически правильной речи у детей с ОНР.</vt:lpstr>
      <vt:lpstr>PowerPoint Presentation</vt:lpstr>
      <vt:lpstr>PowerPoint Presentation</vt:lpstr>
      <vt:lpstr>PowerPoint Presentation</vt:lpstr>
      <vt:lpstr>PowerPoint Presentation</vt:lpstr>
      <vt:lpstr>Структурой дидактической игры являются: 1. Дидактическая задача (нужно знать уровень подготовленности воспитанников, т.к. они должны оперировать уже имеющимися знаниями и представлениями).  2.Игровые правила (цель: организовать действия, поведение детей. Могут разрешать, запрещать, предписывать, делая игру занимательной, напряженной).  3. Игровые действия или ход игры (ими направляется, контролируется выполнение правил).  </vt:lpstr>
      <vt:lpstr> </vt:lpstr>
      <vt:lpstr> </vt:lpstr>
      <vt:lpstr>Связные смысловые развернутые высказывания обеспечивают разностороннее общение и взаимопонимание людей. Для формирования у детей падежно-предложных конструкций мы предлагаем игры, по типу следующей:</vt:lpstr>
      <vt:lpstr>Игры направленные на обучение составлению предложения и рассказы, употреблению в речи слов во множественном числе родительного падежа, обогащению глагольного словара. Ребенок должен подобрать карточку по смыслу и составить предложение.</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zIz</dc:creator>
  <cp:lastModifiedBy>Анна</cp:lastModifiedBy>
  <cp:revision>48</cp:revision>
  <dcterms:created xsi:type="dcterms:W3CDTF">2014-03-31T16:05:31Z</dcterms:created>
  <dcterms:modified xsi:type="dcterms:W3CDTF">2014-04-25T18:28:08Z</dcterms:modified>
</cp:coreProperties>
</file>