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legacyDiagramTex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85" r:id="rId2"/>
    <p:sldId id="257" r:id="rId3"/>
    <p:sldId id="258" r:id="rId4"/>
    <p:sldId id="288" r:id="rId5"/>
    <p:sldId id="265" r:id="rId6"/>
    <p:sldId id="261" r:id="rId7"/>
    <p:sldId id="262" r:id="rId8"/>
    <p:sldId id="263" r:id="rId9"/>
    <p:sldId id="264" r:id="rId10"/>
    <p:sldId id="267" r:id="rId11"/>
    <p:sldId id="266" r:id="rId12"/>
    <p:sldId id="269" r:id="rId13"/>
    <p:sldId id="270" r:id="rId14"/>
    <p:sldId id="268" r:id="rId15"/>
    <p:sldId id="271" r:id="rId16"/>
    <p:sldId id="272" r:id="rId17"/>
    <p:sldId id="287" r:id="rId18"/>
    <p:sldId id="273" r:id="rId19"/>
    <p:sldId id="274" r:id="rId20"/>
    <p:sldId id="275" r:id="rId21"/>
    <p:sldId id="276" r:id="rId22"/>
    <p:sldId id="277" r:id="rId23"/>
    <p:sldId id="290" r:id="rId24"/>
    <p:sldId id="278" r:id="rId25"/>
    <p:sldId id="281" r:id="rId26"/>
    <p:sldId id="279" r:id="rId27"/>
    <p:sldId id="280" r:id="rId28"/>
    <p:sldId id="282" r:id="rId29"/>
    <p:sldId id="283" r:id="rId30"/>
    <p:sldId id="284" r:id="rId31"/>
    <p:sldId id="260" r:id="rId32"/>
    <p:sldId id="289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919E"/>
    <a:srgbClr val="34565E"/>
    <a:srgbClr val="2A464C"/>
    <a:srgbClr val="FFFFCC"/>
    <a:srgbClr val="FFFF66"/>
    <a:srgbClr val="FF7C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06/relationships/legacyDocTextInfo" Target="legacyDocTextInfo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3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Relationship Id="rId5" Type="http://schemas.openxmlformats.org/officeDocument/2006/relationships/image" Target="../media/image5.jpeg"/><Relationship Id="rId4" Type="http://schemas.microsoft.com/office/2006/relationships/legacyDiagramText" Target="legacyDiagramText4.bin"/></Relationships>
</file>

<file path=ppt/drawings/_rels/vmlDrawing2.vml.rels><?xml version="1.0" encoding="UTF-8" standalone="yes"?>
<Relationships xmlns="http://schemas.openxmlformats.org/package/2006/relationships"><Relationship Id="rId8" Type="http://schemas.microsoft.com/office/2006/relationships/legacyDiagramText" Target="legacyDiagramText12.bin"/><Relationship Id="rId13" Type="http://schemas.microsoft.com/office/2006/relationships/legacyDiagramText" Target="legacyDiagramText17.bin"/><Relationship Id="rId3" Type="http://schemas.microsoft.com/office/2006/relationships/legacyDiagramText" Target="legacyDiagramText7.bin"/><Relationship Id="rId7" Type="http://schemas.microsoft.com/office/2006/relationships/legacyDiagramText" Target="legacyDiagramText11.bin"/><Relationship Id="rId12" Type="http://schemas.microsoft.com/office/2006/relationships/legacyDiagramText" Target="legacyDiagramText16.bin"/><Relationship Id="rId17" Type="http://schemas.microsoft.com/office/2006/relationships/legacyDiagramText" Target="legacyDiagramText21.bin"/><Relationship Id="rId2" Type="http://schemas.microsoft.com/office/2006/relationships/legacyDiagramText" Target="legacyDiagramText6.bin"/><Relationship Id="rId16" Type="http://schemas.microsoft.com/office/2006/relationships/legacyDiagramText" Target="legacyDiagramText20.bin"/><Relationship Id="rId1" Type="http://schemas.microsoft.com/office/2006/relationships/legacyDiagramText" Target="legacyDiagramText5.bin"/><Relationship Id="rId6" Type="http://schemas.microsoft.com/office/2006/relationships/legacyDiagramText" Target="legacyDiagramText10.bin"/><Relationship Id="rId11" Type="http://schemas.microsoft.com/office/2006/relationships/legacyDiagramText" Target="legacyDiagramText15.bin"/><Relationship Id="rId5" Type="http://schemas.microsoft.com/office/2006/relationships/legacyDiagramText" Target="legacyDiagramText9.bin"/><Relationship Id="rId15" Type="http://schemas.microsoft.com/office/2006/relationships/legacyDiagramText" Target="legacyDiagramText19.bin"/><Relationship Id="rId10" Type="http://schemas.microsoft.com/office/2006/relationships/legacyDiagramText" Target="legacyDiagramText14.bin"/><Relationship Id="rId4" Type="http://schemas.microsoft.com/office/2006/relationships/legacyDiagramText" Target="legacyDiagramText8.bin"/><Relationship Id="rId9" Type="http://schemas.microsoft.com/office/2006/relationships/legacyDiagramText" Target="legacyDiagramText13.bin"/><Relationship Id="rId14" Type="http://schemas.microsoft.com/office/2006/relationships/legacyDiagramText" Target="legacyDiagramText18.bin"/></Relationships>
</file>

<file path=ppt/drawings/_rels/vmlDrawing3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24.bin"/><Relationship Id="rId2" Type="http://schemas.microsoft.com/office/2006/relationships/legacyDiagramText" Target="legacyDiagramText23.bin"/><Relationship Id="rId1" Type="http://schemas.microsoft.com/office/2006/relationships/legacyDiagramText" Target="legacyDiagramText22.bin"/><Relationship Id="rId5" Type="http://schemas.microsoft.com/office/2006/relationships/legacyDiagramText" Target="legacyDiagramText26.bin"/><Relationship Id="rId4" Type="http://schemas.microsoft.com/office/2006/relationships/legacyDiagramText" Target="legacyDiagramText25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0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21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fld id="{1B700664-F11B-43AB-A2BA-5565153F0D26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019A4-AA8C-4F17-8090-6EBBC2C9F4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1530C-4697-4946-8C92-2749DFDC62D8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94EA5-0D1B-4EB1-9726-786739AAA9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7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7805D-A9A8-4B3D-8773-60DE74A242D7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0D6DC-C560-4C81-890E-4F90143DE9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A4EDE-C04E-45D2-B64F-2E8C069153A5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06B4E-3B41-4FBE-8B5D-4C532BC688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B10EB-F03F-4AC3-89B0-31F887FD99BE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9B6EE-F15D-4381-BB1B-D9C495036E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056E8-236D-4E5F-9EFC-1BD47E005A12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EF820-45DD-44CD-ABAB-6A5894A48C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172B6-7EDA-4BFA-B464-7402464198EC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8FBC5-A8CE-479F-A8E9-BA10F23F3E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B202F-765C-4B44-81D9-B7D119CD855D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8293F-2E04-4A00-BAD3-9B6E1B4F3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9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70270-45B3-4A8F-A4EB-64643CA3373B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AA68A-EE63-4154-BFD9-0790778F84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21929-21E3-4421-8056-0D2E514AE096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A268D-C98A-4DC2-B5A1-C107344F0F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535F3-0183-4C0F-B703-5489051FC058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F745A-FA04-4D87-9612-ACF09A4475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661988" y="1905000"/>
            <a:ext cx="7772400" cy="4114800"/>
          </a:xfrm>
        </p:spPr>
        <p:txBody>
          <a:bodyPr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B76BA-62D4-479F-9E90-014DEE6A70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760913" y="2362200"/>
            <a:ext cx="3770312" cy="178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760913" y="4300538"/>
            <a:ext cx="3770312" cy="1785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EE135-DF31-478D-AA70-278D7D2BE3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760913" y="2362200"/>
            <a:ext cx="3770312" cy="178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760913" y="4300538"/>
            <a:ext cx="3770312" cy="1785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69FD5-AF82-4177-81FF-B1C15DE217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strips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DBE6C-819F-4DD1-8BB9-3936078E36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20B65B-7DC5-49A7-8959-575AF91D4B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24300"/>
            <a:ext cx="40386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596E0-B338-4E93-B72D-D048AA6746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3F0FD38A-77D8-492E-98FD-FF00E8A18944}" type="datetimeFigureOut">
              <a:rPr lang="ru-RU"/>
              <a:pPr>
                <a:defRPr/>
              </a:pPr>
              <a:t>05.04.2018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66C07315-F30A-4FC3-A693-30C0CDC38E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7" r:id="rId2"/>
    <p:sldLayoutId id="2147483739" r:id="rId3"/>
    <p:sldLayoutId id="2147483736" r:id="rId4"/>
    <p:sldLayoutId id="2147483735" r:id="rId5"/>
    <p:sldLayoutId id="2147483740" r:id="rId6"/>
    <p:sldLayoutId id="2147483741" r:id="rId7"/>
    <p:sldLayoutId id="2147483742" r:id="rId8"/>
    <p:sldLayoutId id="2147483743" r:id="rId9"/>
    <p:sldLayoutId id="2147483734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</p:sldLayoutIdLst>
  <p:txStyles>
    <p:titleStyle>
      <a:lvl1pPr algn="l" rtl="0" fontAlgn="base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gif"/><Relationship Id="rId4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gif"/><Relationship Id="rId5" Type="http://schemas.openxmlformats.org/officeDocument/2006/relationships/slide" Target="slide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gif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2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3071813"/>
            <a:ext cx="8229600" cy="1143000"/>
          </a:xfrm>
        </p:spPr>
        <p:txBody>
          <a:bodyPr/>
          <a:lstStyle/>
          <a:p>
            <a:r>
              <a:rPr lang="ru-RU" sz="5400" b="1" u="sng" smtClean="0">
                <a:solidFill>
                  <a:srgbClr val="FF0000"/>
                </a:solidFill>
              </a:rPr>
              <a:t>“И в те дни обрушилась беда на христиан”. </a:t>
            </a:r>
            <a:endParaRPr lang="ru-RU" sz="5400" b="1" smtClean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pPr algn="ctr">
              <a:buFont typeface="Wingdings 3" pitchFamily="18" charset="2"/>
              <a:buNone/>
            </a:pPr>
            <a:r>
              <a:rPr lang="ru-RU" smtClean="0"/>
              <a:t>«О, светло-светлая и прекрасно украшенная земля Русская! Многими красотами прославлена ты: озерами многими славишься, реками, источниками, горами, крутыми холмами, высокими дубравами, чистыми полями, дивными зверями, разнообразными птицами, бесчисленными городами великими, селениями славными, садами монастырскими, храмами Божьими и князьями грозными, и боярами честными, и вельможами многими. Всем ты преисполнена земля Русская, о прославленная вера христианская!”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>
            <a:normAutofit/>
          </a:bodyPr>
          <a:lstStyle/>
          <a:p>
            <a:pPr marL="274320" indent="-274320"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sz="5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почему монголо-татары победили русские </a:t>
            </a:r>
            <a:r>
              <a:rPr lang="ru-RU" sz="5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княжества?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331913" y="1341438"/>
            <a:ext cx="6858000" cy="9906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6000" b="1" dirty="0" smtClean="0">
                <a:solidFill>
                  <a:srgbClr val="C00000"/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Нашествие с Востока</a:t>
            </a:r>
            <a:endParaRPr lang="ru-RU" sz="6000" b="1" dirty="0">
              <a:solidFill>
                <a:srgbClr val="C00000"/>
              </a:solidFill>
              <a:effectLst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116013" y="3644900"/>
            <a:ext cx="7056437" cy="2736850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Урок истории</a:t>
            </a:r>
          </a:p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6 класс</a:t>
            </a:r>
          </a:p>
          <a:p>
            <a:pPr fontAlgn="auto">
              <a:spcAft>
                <a:spcPts val="0"/>
              </a:spcAft>
              <a:buFont typeface="Wingdings 3"/>
              <a:buNone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Wingdings 3"/>
              <a:buNone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Wingdings 3"/>
              <a:buNone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Д/</a:t>
            </a:r>
            <a:r>
              <a:rPr lang="ru-RU" b="1" dirty="0" err="1" smtClean="0">
                <a:solidFill>
                  <a:srgbClr val="FF0000"/>
                </a:solidFill>
              </a:rPr>
              <a:t>з</a:t>
            </a:r>
            <a:r>
              <a:rPr lang="ru-RU" b="1" dirty="0" smtClean="0">
                <a:solidFill>
                  <a:srgbClr val="FF0000"/>
                </a:solidFill>
              </a:rPr>
              <a:t> §10 + т.т. с.25 №9</a:t>
            </a:r>
          </a:p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С.27 №14</a:t>
            </a:r>
          </a:p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С.29 №2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4" descr="ghj;vjy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24525" cy="6858000"/>
          </a:xfrm>
          <a:prstGeom prst="rect">
            <a:avLst/>
          </a:prstGeom>
          <a:noFill/>
          <a:ln w="25400">
            <a:solidFill>
              <a:srgbClr val="990000"/>
            </a:solidFill>
            <a:miter lim="800000"/>
            <a:headEnd/>
            <a:tailEnd/>
          </a:ln>
        </p:spPr>
      </p:pic>
      <p:sp>
        <p:nvSpPr>
          <p:cNvPr id="23554" name="Rectangle 8"/>
          <p:cNvSpPr>
            <a:spLocks noChangeArrowheads="1"/>
          </p:cNvSpPr>
          <p:nvPr/>
        </p:nvSpPr>
        <p:spPr bwMode="auto">
          <a:xfrm>
            <a:off x="5429250" y="1643063"/>
            <a:ext cx="39608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990000"/>
                </a:solidFill>
                <a:latin typeface="Times New Roman" pitchFamily="18" charset="0"/>
              </a:rPr>
              <a:t>Монголо-татары</a:t>
            </a:r>
          </a:p>
        </p:txBody>
      </p:sp>
      <p:sp>
        <p:nvSpPr>
          <p:cNvPr id="23555" name="Text Box 9"/>
          <p:cNvSpPr txBox="1">
            <a:spLocks noChangeArrowheads="1"/>
          </p:cNvSpPr>
          <p:nvPr/>
        </p:nvSpPr>
        <p:spPr bwMode="auto">
          <a:xfrm>
            <a:off x="5867400" y="620713"/>
            <a:ext cx="32766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sz="2400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sz="2400" b="1">
              <a:latin typeface="Times New Roman" pitchFamily="18" charset="0"/>
            </a:endParaRPr>
          </a:p>
        </p:txBody>
      </p:sp>
      <p:pic>
        <p:nvPicPr>
          <p:cNvPr id="23556" name="Picture 10" descr="Рисунок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4221163"/>
            <a:ext cx="2173288" cy="2330450"/>
          </a:xfrm>
          <a:prstGeom prst="rect">
            <a:avLst/>
          </a:prstGeom>
          <a:noFill/>
          <a:ln w="31750">
            <a:solidFill>
              <a:srgbClr val="990000"/>
            </a:solidFill>
            <a:miter lim="800000"/>
            <a:headEnd/>
            <a:tailEnd/>
          </a:ln>
        </p:spPr>
      </p:pic>
      <p:sp>
        <p:nvSpPr>
          <p:cNvPr id="23557" name="Freeform 11"/>
          <p:cNvSpPr>
            <a:spLocks/>
          </p:cNvSpPr>
          <p:nvPr/>
        </p:nvSpPr>
        <p:spPr bwMode="auto">
          <a:xfrm>
            <a:off x="-15875" y="177800"/>
            <a:ext cx="3279775" cy="3087688"/>
          </a:xfrm>
          <a:custGeom>
            <a:avLst/>
            <a:gdLst>
              <a:gd name="T0" fmla="*/ 658 w 2066"/>
              <a:gd name="T1" fmla="*/ 656 h 1945"/>
              <a:gd name="T2" fmla="*/ 770 w 2066"/>
              <a:gd name="T3" fmla="*/ 576 h 1945"/>
              <a:gd name="T4" fmla="*/ 786 w 2066"/>
              <a:gd name="T5" fmla="*/ 528 h 1945"/>
              <a:gd name="T6" fmla="*/ 794 w 2066"/>
              <a:gd name="T7" fmla="*/ 504 h 1945"/>
              <a:gd name="T8" fmla="*/ 802 w 2066"/>
              <a:gd name="T9" fmla="*/ 448 h 1945"/>
              <a:gd name="T10" fmla="*/ 954 w 2066"/>
              <a:gd name="T11" fmla="*/ 400 h 1945"/>
              <a:gd name="T12" fmla="*/ 1074 w 2066"/>
              <a:gd name="T13" fmla="*/ 296 h 1945"/>
              <a:gd name="T14" fmla="*/ 1170 w 2066"/>
              <a:gd name="T15" fmla="*/ 288 h 1945"/>
              <a:gd name="T16" fmla="*/ 1290 w 2066"/>
              <a:gd name="T17" fmla="*/ 232 h 1945"/>
              <a:gd name="T18" fmla="*/ 1394 w 2066"/>
              <a:gd name="T19" fmla="*/ 128 h 1945"/>
              <a:gd name="T20" fmla="*/ 1610 w 2066"/>
              <a:gd name="T21" fmla="*/ 24 h 1945"/>
              <a:gd name="T22" fmla="*/ 1762 w 2066"/>
              <a:gd name="T23" fmla="*/ 0 h 1945"/>
              <a:gd name="T24" fmla="*/ 2018 w 2066"/>
              <a:gd name="T25" fmla="*/ 64 h 1945"/>
              <a:gd name="T26" fmla="*/ 2034 w 2066"/>
              <a:gd name="T27" fmla="*/ 88 h 1945"/>
              <a:gd name="T28" fmla="*/ 1978 w 2066"/>
              <a:gd name="T29" fmla="*/ 784 h 1945"/>
              <a:gd name="T30" fmla="*/ 1890 w 2066"/>
              <a:gd name="T31" fmla="*/ 952 h 1945"/>
              <a:gd name="T32" fmla="*/ 1826 w 2066"/>
              <a:gd name="T33" fmla="*/ 1008 h 1945"/>
              <a:gd name="T34" fmla="*/ 1786 w 2066"/>
              <a:gd name="T35" fmla="*/ 1128 h 1945"/>
              <a:gd name="T36" fmla="*/ 1730 w 2066"/>
              <a:gd name="T37" fmla="*/ 1200 h 1945"/>
              <a:gd name="T38" fmla="*/ 1706 w 2066"/>
              <a:gd name="T39" fmla="*/ 1280 h 1945"/>
              <a:gd name="T40" fmla="*/ 1642 w 2066"/>
              <a:gd name="T41" fmla="*/ 1400 h 1945"/>
              <a:gd name="T42" fmla="*/ 1602 w 2066"/>
              <a:gd name="T43" fmla="*/ 1472 h 1945"/>
              <a:gd name="T44" fmla="*/ 1594 w 2066"/>
              <a:gd name="T45" fmla="*/ 1536 h 1945"/>
              <a:gd name="T46" fmla="*/ 1578 w 2066"/>
              <a:gd name="T47" fmla="*/ 1584 h 1945"/>
              <a:gd name="T48" fmla="*/ 1538 w 2066"/>
              <a:gd name="T49" fmla="*/ 1744 h 1945"/>
              <a:gd name="T50" fmla="*/ 1450 w 2066"/>
              <a:gd name="T51" fmla="*/ 1720 h 1945"/>
              <a:gd name="T52" fmla="*/ 1426 w 2066"/>
              <a:gd name="T53" fmla="*/ 1712 h 1945"/>
              <a:gd name="T54" fmla="*/ 1378 w 2066"/>
              <a:gd name="T55" fmla="*/ 1736 h 1945"/>
              <a:gd name="T56" fmla="*/ 1346 w 2066"/>
              <a:gd name="T57" fmla="*/ 1784 h 1945"/>
              <a:gd name="T58" fmla="*/ 1290 w 2066"/>
              <a:gd name="T59" fmla="*/ 1944 h 1945"/>
              <a:gd name="T60" fmla="*/ 1218 w 2066"/>
              <a:gd name="T61" fmla="*/ 1936 h 1945"/>
              <a:gd name="T62" fmla="*/ 1202 w 2066"/>
              <a:gd name="T63" fmla="*/ 1864 h 1945"/>
              <a:gd name="T64" fmla="*/ 1106 w 2066"/>
              <a:gd name="T65" fmla="*/ 1808 h 1945"/>
              <a:gd name="T66" fmla="*/ 1010 w 2066"/>
              <a:gd name="T67" fmla="*/ 1872 h 1945"/>
              <a:gd name="T68" fmla="*/ 834 w 2066"/>
              <a:gd name="T69" fmla="*/ 1848 h 1945"/>
              <a:gd name="T70" fmla="*/ 634 w 2066"/>
              <a:gd name="T71" fmla="*/ 1824 h 1945"/>
              <a:gd name="T72" fmla="*/ 602 w 2066"/>
              <a:gd name="T73" fmla="*/ 1816 h 1945"/>
              <a:gd name="T74" fmla="*/ 586 w 2066"/>
              <a:gd name="T75" fmla="*/ 1768 h 1945"/>
              <a:gd name="T76" fmla="*/ 514 w 2066"/>
              <a:gd name="T77" fmla="*/ 1664 h 1945"/>
              <a:gd name="T78" fmla="*/ 258 w 2066"/>
              <a:gd name="T79" fmla="*/ 1608 h 1945"/>
              <a:gd name="T80" fmla="*/ 242 w 2066"/>
              <a:gd name="T81" fmla="*/ 1528 h 1945"/>
              <a:gd name="T82" fmla="*/ 82 w 2066"/>
              <a:gd name="T83" fmla="*/ 1448 h 1945"/>
              <a:gd name="T84" fmla="*/ 2 w 2066"/>
              <a:gd name="T85" fmla="*/ 1360 h 1945"/>
              <a:gd name="T86" fmla="*/ 10 w 2066"/>
              <a:gd name="T87" fmla="*/ 1320 h 1945"/>
              <a:gd name="T88" fmla="*/ 106 w 2066"/>
              <a:gd name="T89" fmla="*/ 1280 h 1945"/>
              <a:gd name="T90" fmla="*/ 146 w 2066"/>
              <a:gd name="T91" fmla="*/ 1152 h 1945"/>
              <a:gd name="T92" fmla="*/ 170 w 2066"/>
              <a:gd name="T93" fmla="*/ 1144 h 1945"/>
              <a:gd name="T94" fmla="*/ 218 w 2066"/>
              <a:gd name="T95" fmla="*/ 1112 h 1945"/>
              <a:gd name="T96" fmla="*/ 234 w 2066"/>
              <a:gd name="T97" fmla="*/ 1088 h 1945"/>
              <a:gd name="T98" fmla="*/ 258 w 2066"/>
              <a:gd name="T99" fmla="*/ 1072 h 1945"/>
              <a:gd name="T100" fmla="*/ 314 w 2066"/>
              <a:gd name="T101" fmla="*/ 1016 h 1945"/>
              <a:gd name="T102" fmla="*/ 402 w 2066"/>
              <a:gd name="T103" fmla="*/ 920 h 1945"/>
              <a:gd name="T104" fmla="*/ 458 w 2066"/>
              <a:gd name="T105" fmla="*/ 864 h 1945"/>
              <a:gd name="T106" fmla="*/ 514 w 2066"/>
              <a:gd name="T107" fmla="*/ 800 h 1945"/>
              <a:gd name="T108" fmla="*/ 530 w 2066"/>
              <a:gd name="T109" fmla="*/ 776 h 1945"/>
              <a:gd name="T110" fmla="*/ 642 w 2066"/>
              <a:gd name="T111" fmla="*/ 680 h 1945"/>
              <a:gd name="T112" fmla="*/ 658 w 2066"/>
              <a:gd name="T113" fmla="*/ 656 h 19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2066"/>
              <a:gd name="T172" fmla="*/ 0 h 1945"/>
              <a:gd name="T173" fmla="*/ 2066 w 2066"/>
              <a:gd name="T174" fmla="*/ 1945 h 19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2066" h="1945">
                <a:moveTo>
                  <a:pt x="658" y="656"/>
                </a:moveTo>
                <a:cubicBezTo>
                  <a:pt x="704" y="641"/>
                  <a:pt x="748" y="625"/>
                  <a:pt x="770" y="576"/>
                </a:cubicBezTo>
                <a:cubicBezTo>
                  <a:pt x="777" y="561"/>
                  <a:pt x="781" y="544"/>
                  <a:pt x="786" y="528"/>
                </a:cubicBezTo>
                <a:cubicBezTo>
                  <a:pt x="789" y="520"/>
                  <a:pt x="794" y="504"/>
                  <a:pt x="794" y="504"/>
                </a:cubicBezTo>
                <a:cubicBezTo>
                  <a:pt x="797" y="485"/>
                  <a:pt x="797" y="466"/>
                  <a:pt x="802" y="448"/>
                </a:cubicBezTo>
                <a:cubicBezTo>
                  <a:pt x="817" y="398"/>
                  <a:pt x="919" y="404"/>
                  <a:pt x="954" y="400"/>
                </a:cubicBezTo>
                <a:cubicBezTo>
                  <a:pt x="1011" y="381"/>
                  <a:pt x="1008" y="305"/>
                  <a:pt x="1074" y="296"/>
                </a:cubicBezTo>
                <a:cubicBezTo>
                  <a:pt x="1106" y="292"/>
                  <a:pt x="1138" y="291"/>
                  <a:pt x="1170" y="288"/>
                </a:cubicBezTo>
                <a:cubicBezTo>
                  <a:pt x="1213" y="274"/>
                  <a:pt x="1252" y="257"/>
                  <a:pt x="1290" y="232"/>
                </a:cubicBezTo>
                <a:cubicBezTo>
                  <a:pt x="1320" y="187"/>
                  <a:pt x="1348" y="159"/>
                  <a:pt x="1394" y="128"/>
                </a:cubicBezTo>
                <a:cubicBezTo>
                  <a:pt x="1442" y="56"/>
                  <a:pt x="1530" y="35"/>
                  <a:pt x="1610" y="24"/>
                </a:cubicBezTo>
                <a:cubicBezTo>
                  <a:pt x="1660" y="7"/>
                  <a:pt x="1712" y="17"/>
                  <a:pt x="1762" y="0"/>
                </a:cubicBezTo>
                <a:cubicBezTo>
                  <a:pt x="1837" y="6"/>
                  <a:pt x="1951" y="19"/>
                  <a:pt x="2018" y="64"/>
                </a:cubicBezTo>
                <a:cubicBezTo>
                  <a:pt x="2023" y="72"/>
                  <a:pt x="2034" y="78"/>
                  <a:pt x="2034" y="88"/>
                </a:cubicBezTo>
                <a:cubicBezTo>
                  <a:pt x="2040" y="536"/>
                  <a:pt x="2066" y="520"/>
                  <a:pt x="1978" y="784"/>
                </a:cubicBezTo>
                <a:cubicBezTo>
                  <a:pt x="1956" y="849"/>
                  <a:pt x="1934" y="899"/>
                  <a:pt x="1890" y="952"/>
                </a:cubicBezTo>
                <a:cubicBezTo>
                  <a:pt x="1872" y="974"/>
                  <a:pt x="1826" y="1008"/>
                  <a:pt x="1826" y="1008"/>
                </a:cubicBezTo>
                <a:cubicBezTo>
                  <a:pt x="1764" y="1100"/>
                  <a:pt x="1816" y="1007"/>
                  <a:pt x="1786" y="1128"/>
                </a:cubicBezTo>
                <a:cubicBezTo>
                  <a:pt x="1779" y="1157"/>
                  <a:pt x="1743" y="1174"/>
                  <a:pt x="1730" y="1200"/>
                </a:cubicBezTo>
                <a:cubicBezTo>
                  <a:pt x="1718" y="1225"/>
                  <a:pt x="1720" y="1256"/>
                  <a:pt x="1706" y="1280"/>
                </a:cubicBezTo>
                <a:cubicBezTo>
                  <a:pt x="1678" y="1330"/>
                  <a:pt x="1660" y="1347"/>
                  <a:pt x="1642" y="1400"/>
                </a:cubicBezTo>
                <a:cubicBezTo>
                  <a:pt x="1633" y="1426"/>
                  <a:pt x="1611" y="1446"/>
                  <a:pt x="1602" y="1472"/>
                </a:cubicBezTo>
                <a:cubicBezTo>
                  <a:pt x="1599" y="1493"/>
                  <a:pt x="1599" y="1515"/>
                  <a:pt x="1594" y="1536"/>
                </a:cubicBezTo>
                <a:cubicBezTo>
                  <a:pt x="1590" y="1552"/>
                  <a:pt x="1578" y="1584"/>
                  <a:pt x="1578" y="1584"/>
                </a:cubicBezTo>
                <a:cubicBezTo>
                  <a:pt x="1572" y="1647"/>
                  <a:pt x="1572" y="1693"/>
                  <a:pt x="1538" y="1744"/>
                </a:cubicBezTo>
                <a:cubicBezTo>
                  <a:pt x="1481" y="1733"/>
                  <a:pt x="1511" y="1740"/>
                  <a:pt x="1450" y="1720"/>
                </a:cubicBezTo>
                <a:cubicBezTo>
                  <a:pt x="1442" y="1717"/>
                  <a:pt x="1426" y="1712"/>
                  <a:pt x="1426" y="1712"/>
                </a:cubicBezTo>
                <a:cubicBezTo>
                  <a:pt x="1409" y="1718"/>
                  <a:pt x="1391" y="1721"/>
                  <a:pt x="1378" y="1736"/>
                </a:cubicBezTo>
                <a:cubicBezTo>
                  <a:pt x="1365" y="1750"/>
                  <a:pt x="1346" y="1784"/>
                  <a:pt x="1346" y="1784"/>
                </a:cubicBezTo>
                <a:cubicBezTo>
                  <a:pt x="1342" y="1841"/>
                  <a:pt x="1355" y="1922"/>
                  <a:pt x="1290" y="1944"/>
                </a:cubicBezTo>
                <a:cubicBezTo>
                  <a:pt x="1266" y="1941"/>
                  <a:pt x="1240" y="1945"/>
                  <a:pt x="1218" y="1936"/>
                </a:cubicBezTo>
                <a:cubicBezTo>
                  <a:pt x="1205" y="1931"/>
                  <a:pt x="1214" y="1881"/>
                  <a:pt x="1202" y="1864"/>
                </a:cubicBezTo>
                <a:cubicBezTo>
                  <a:pt x="1183" y="1837"/>
                  <a:pt x="1132" y="1826"/>
                  <a:pt x="1106" y="1808"/>
                </a:cubicBezTo>
                <a:cubicBezTo>
                  <a:pt x="1081" y="1884"/>
                  <a:pt x="1117" y="1861"/>
                  <a:pt x="1010" y="1872"/>
                </a:cubicBezTo>
                <a:cubicBezTo>
                  <a:pt x="942" y="1855"/>
                  <a:pt x="920" y="1854"/>
                  <a:pt x="834" y="1848"/>
                </a:cubicBezTo>
                <a:cubicBezTo>
                  <a:pt x="726" y="1821"/>
                  <a:pt x="792" y="1833"/>
                  <a:pt x="634" y="1824"/>
                </a:cubicBezTo>
                <a:cubicBezTo>
                  <a:pt x="623" y="1821"/>
                  <a:pt x="609" y="1824"/>
                  <a:pt x="602" y="1816"/>
                </a:cubicBezTo>
                <a:cubicBezTo>
                  <a:pt x="591" y="1803"/>
                  <a:pt x="591" y="1784"/>
                  <a:pt x="586" y="1768"/>
                </a:cubicBezTo>
                <a:cubicBezTo>
                  <a:pt x="573" y="1729"/>
                  <a:pt x="554" y="1677"/>
                  <a:pt x="514" y="1664"/>
                </a:cubicBezTo>
                <a:cubicBezTo>
                  <a:pt x="437" y="1587"/>
                  <a:pt x="386" y="1614"/>
                  <a:pt x="258" y="1608"/>
                </a:cubicBezTo>
                <a:cubicBezTo>
                  <a:pt x="254" y="1581"/>
                  <a:pt x="261" y="1547"/>
                  <a:pt x="242" y="1528"/>
                </a:cubicBezTo>
                <a:cubicBezTo>
                  <a:pt x="193" y="1479"/>
                  <a:pt x="136" y="1484"/>
                  <a:pt x="82" y="1448"/>
                </a:cubicBezTo>
                <a:cubicBezTo>
                  <a:pt x="59" y="1414"/>
                  <a:pt x="25" y="1395"/>
                  <a:pt x="2" y="1360"/>
                </a:cubicBezTo>
                <a:cubicBezTo>
                  <a:pt x="5" y="1347"/>
                  <a:pt x="0" y="1330"/>
                  <a:pt x="10" y="1320"/>
                </a:cubicBezTo>
                <a:cubicBezTo>
                  <a:pt x="12" y="1318"/>
                  <a:pt x="88" y="1292"/>
                  <a:pt x="106" y="1280"/>
                </a:cubicBezTo>
                <a:cubicBezTo>
                  <a:pt x="112" y="1246"/>
                  <a:pt x="115" y="1177"/>
                  <a:pt x="146" y="1152"/>
                </a:cubicBezTo>
                <a:cubicBezTo>
                  <a:pt x="153" y="1147"/>
                  <a:pt x="163" y="1148"/>
                  <a:pt x="170" y="1144"/>
                </a:cubicBezTo>
                <a:cubicBezTo>
                  <a:pt x="187" y="1135"/>
                  <a:pt x="218" y="1112"/>
                  <a:pt x="218" y="1112"/>
                </a:cubicBezTo>
                <a:cubicBezTo>
                  <a:pt x="223" y="1104"/>
                  <a:pt x="227" y="1095"/>
                  <a:pt x="234" y="1088"/>
                </a:cubicBezTo>
                <a:cubicBezTo>
                  <a:pt x="241" y="1081"/>
                  <a:pt x="252" y="1079"/>
                  <a:pt x="258" y="1072"/>
                </a:cubicBezTo>
                <a:cubicBezTo>
                  <a:pt x="311" y="1012"/>
                  <a:pt x="265" y="1032"/>
                  <a:pt x="314" y="1016"/>
                </a:cubicBezTo>
                <a:cubicBezTo>
                  <a:pt x="346" y="969"/>
                  <a:pt x="347" y="938"/>
                  <a:pt x="402" y="920"/>
                </a:cubicBezTo>
                <a:cubicBezTo>
                  <a:pt x="428" y="881"/>
                  <a:pt x="409" y="876"/>
                  <a:pt x="458" y="864"/>
                </a:cubicBezTo>
                <a:cubicBezTo>
                  <a:pt x="498" y="837"/>
                  <a:pt x="477" y="856"/>
                  <a:pt x="514" y="800"/>
                </a:cubicBezTo>
                <a:cubicBezTo>
                  <a:pt x="519" y="792"/>
                  <a:pt x="530" y="776"/>
                  <a:pt x="530" y="776"/>
                </a:cubicBezTo>
                <a:cubicBezTo>
                  <a:pt x="544" y="680"/>
                  <a:pt x="548" y="692"/>
                  <a:pt x="642" y="680"/>
                </a:cubicBezTo>
                <a:cubicBezTo>
                  <a:pt x="668" y="654"/>
                  <a:pt x="677" y="656"/>
                  <a:pt x="658" y="656"/>
                </a:cubicBezTo>
                <a:close/>
              </a:path>
            </a:pathLst>
          </a:custGeom>
          <a:noFill/>
          <a:ln w="38100">
            <a:solidFill>
              <a:srgbClr val="99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Управляющая кнопка: сведения 6">
            <a:hlinkClick r:id="" action="ppaction://hlinkshowjump?jump=nextslide" highlightClick="1"/>
          </p:cNvPr>
          <p:cNvSpPr/>
          <p:nvPr/>
        </p:nvSpPr>
        <p:spPr>
          <a:xfrm>
            <a:off x="6929438" y="2500313"/>
            <a:ext cx="1042987" cy="1042987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Управляющая кнопка: далее 7">
            <a:hlinkClick r:id="rId4" action="ppaction://hlinksldjump" highlightClick="1"/>
          </p:cNvPr>
          <p:cNvSpPr/>
          <p:nvPr/>
        </p:nvSpPr>
        <p:spPr>
          <a:xfrm>
            <a:off x="7000875" y="5572125"/>
            <a:ext cx="1042988" cy="104298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651500" cy="1447800"/>
          </a:xfrm>
        </p:spPr>
        <p:txBody>
          <a:bodyPr/>
          <a:lstStyle/>
          <a:p>
            <a:r>
              <a:rPr lang="ru-RU" smtClean="0">
                <a:solidFill>
                  <a:schemeClr val="hlink"/>
                </a:solidFill>
              </a:rPr>
              <a:t>Социальная структура</a:t>
            </a:r>
          </a:p>
        </p:txBody>
      </p:sp>
      <p:pic>
        <p:nvPicPr>
          <p:cNvPr id="15370" name="Picture 25">
            <a:hlinkClick r:id="" action="ppaction://noaction">
              <a:snd r:embed="rId3" name="chimes.wav"/>
            </a:hlinkClick>
          </p:cNvPr>
          <p:cNvPicPr>
            <a:picLocks noGrp="1" noChangeAspect="1" noChangeArrowheads="1"/>
          </p:cNvPicPr>
          <p:nvPr>
            <p:ph type="dgm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867400" y="549275"/>
            <a:ext cx="3276600" cy="2492375"/>
          </a:xfrm>
        </p:spPr>
      </p:pic>
      <p:graphicFrame>
        <p:nvGraphicFramePr>
          <p:cNvPr id="40978" name="Diagram 18"/>
          <p:cNvGraphicFramePr>
            <a:graphicFrameLocks noChangeAspect="1"/>
          </p:cNvGraphicFramePr>
          <p:nvPr/>
        </p:nvGraphicFramePr>
        <p:xfrm>
          <a:off x="-2268538" y="1557338"/>
          <a:ext cx="14544676" cy="5616575"/>
        </p:xfrm>
        <a:graphic>
          <a:graphicData uri="http://schemas.openxmlformats.org/drawingml/2006/compatibility">
            <com:legacyDrawing xmlns:com="http://schemas.openxmlformats.org/drawingml/2006/compatibility" spid="_x0000_s15362"/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 rot="10800000" flipV="1">
            <a:off x="2571750" y="3214688"/>
            <a:ext cx="4000500" cy="142875"/>
          </a:xfrm>
          <a:prstGeom prst="rect">
            <a:avLst/>
          </a:prstGeom>
          <a:solidFill>
            <a:srgbClr val="F8F8F8"/>
          </a:solidFill>
          <a:ln w="9525" algn="ctr">
            <a:noFill/>
            <a:miter lim="800000"/>
            <a:headEnd/>
            <a:tailEnd/>
          </a:ln>
          <a:effectLst>
            <a:outerShdw dist="12700" dir="5400000" algn="ctr" rotWithShape="0">
              <a:srgbClr val="300000"/>
            </a:outerShdw>
          </a:effectLst>
        </p:spPr>
        <p:txBody>
          <a:bodyPr wrap="none" anchor="ctr"/>
          <a:lstStyle/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r>
              <a:rPr lang="ru-RU" b="1">
                <a:solidFill>
                  <a:srgbClr val="990000"/>
                </a:solidFill>
                <a:latin typeface="Times New Roman" pitchFamily="18" charset="0"/>
              </a:rPr>
              <a:t>Главное занятие – </a:t>
            </a:r>
          </a:p>
          <a:p>
            <a:r>
              <a:rPr lang="ru-RU" b="1">
                <a:solidFill>
                  <a:srgbClr val="990000"/>
                </a:solidFill>
                <a:latin typeface="Times New Roman" pitchFamily="18" charset="0"/>
              </a:rPr>
              <a:t>скотоводство</a:t>
            </a: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r>
              <a:rPr lang="ru-RU" b="1">
                <a:solidFill>
                  <a:srgbClr val="990000"/>
                </a:solidFill>
                <a:latin typeface="Times New Roman" pitchFamily="18" charset="0"/>
              </a:rPr>
              <a:t>Главное богатство – табуны коней, стада рогатого скота</a:t>
            </a: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r>
              <a:rPr lang="ru-RU" b="1">
                <a:solidFill>
                  <a:srgbClr val="990000"/>
                </a:solidFill>
                <a:latin typeface="Times New Roman" pitchFamily="18" charset="0"/>
              </a:rPr>
              <a:t>Постоянная борьба </a:t>
            </a:r>
          </a:p>
          <a:p>
            <a:r>
              <a:rPr lang="ru-RU" b="1">
                <a:solidFill>
                  <a:srgbClr val="990000"/>
                </a:solidFill>
                <a:latin typeface="Times New Roman" pitchFamily="18" charset="0"/>
              </a:rPr>
              <a:t>за пастбища</a:t>
            </a:r>
          </a:p>
          <a:p>
            <a:endParaRPr lang="ru-RU" b="1">
              <a:solidFill>
                <a:srgbClr val="990000"/>
              </a:solidFill>
              <a:latin typeface="Times New Roman" pitchFamily="18" charset="0"/>
            </a:endParaRPr>
          </a:p>
          <a:p>
            <a:r>
              <a:rPr lang="ru-RU" b="1">
                <a:solidFill>
                  <a:srgbClr val="990000"/>
                </a:solidFill>
                <a:latin typeface="Times New Roman" pitchFamily="18" charset="0"/>
              </a:rPr>
              <a:t>С детства сидели </a:t>
            </a:r>
          </a:p>
          <a:p>
            <a:r>
              <a:rPr lang="ru-RU" b="1">
                <a:solidFill>
                  <a:srgbClr val="990000"/>
                </a:solidFill>
                <a:latin typeface="Times New Roman" pitchFamily="18" charset="0"/>
              </a:rPr>
              <a:t>в седле, владели оружием.</a:t>
            </a:r>
          </a:p>
        </p:txBody>
      </p:sp>
      <p:pic>
        <p:nvPicPr>
          <p:cNvPr id="26626" name="Picture 3" descr="Монголка ВС 05 0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262255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4" descr="Монгол ВС 05 06 copy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72188" y="0"/>
            <a:ext cx="2874962" cy="450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AutoShape 5"/>
          <p:cNvSpPr>
            <a:spLocks noGrp="1" noChangeArrowheads="1"/>
          </p:cNvSpPr>
          <p:nvPr>
            <p:ph type="title"/>
          </p:nvPr>
        </p:nvSpPr>
        <p:spPr>
          <a:xfrm>
            <a:off x="2643188" y="1071563"/>
            <a:ext cx="3500437" cy="857250"/>
          </a:xfrm>
          <a:effectLst>
            <a:outerShdw dist="17961" dir="2700000" algn="ctr" rotWithShape="0">
              <a:srgbClr val="FF0000"/>
            </a:outerShdw>
          </a:effectLst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dirty="0" smtClean="0">
                <a:solidFill>
                  <a:srgbClr val="98563E"/>
                </a:solidFill>
              </a:rPr>
              <a:t>МОНГОЛЫ</a:t>
            </a:r>
            <a:endParaRPr lang="ru-RU" sz="4800" dirty="0" smtClean="0">
              <a:solidFill>
                <a:srgbClr val="98563E"/>
              </a:solidFill>
            </a:endParaRPr>
          </a:p>
        </p:txBody>
      </p:sp>
      <p:pic>
        <p:nvPicPr>
          <p:cNvPr id="26629" name="Picture 6" descr="j0354376">
            <a:hlinkClick r:id="rId4" action="ppaction://hlinksldjump"/>
          </p:cNvPr>
          <p:cNvPicPr>
            <a:picLocks noGrp="1" noChangeAspect="1" noChangeArrowheads="1" noCrop="1"/>
          </p:cNvPicPr>
          <p:nvPr>
            <p:ph sz="quarter" idx="2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494463" y="3113088"/>
            <a:ext cx="304800" cy="285750"/>
          </a:xfr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Юрта монголов ВС 5 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AutoShape 3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1954212" cy="647700"/>
          </a:xfrm>
        </p:spPr>
        <p:txBody>
          <a:bodyPr/>
          <a:lstStyle/>
          <a:p>
            <a:r>
              <a:rPr lang="ru-RU" sz="2400" smtClean="0">
                <a:solidFill>
                  <a:srgbClr val="494824"/>
                </a:solidFill>
              </a:rPr>
              <a:t>ЮРТА</a:t>
            </a:r>
            <a:endParaRPr lang="ru-RU" sz="4400" smtClean="0">
              <a:solidFill>
                <a:srgbClr val="494824"/>
              </a:solidFill>
            </a:endParaRPr>
          </a:p>
        </p:txBody>
      </p:sp>
      <p:pic>
        <p:nvPicPr>
          <p:cNvPr id="27651" name="Picture 4" descr="j0354376">
            <a:hlinkClick r:id="rId3" action="ppaction://hlinksldjump"/>
          </p:cNvPr>
          <p:cNvPicPr>
            <a:picLocks noGrp="1" noChangeAspect="1" noChangeArrowheads="1" noCrop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494463" y="3113088"/>
            <a:ext cx="304800" cy="285750"/>
          </a:xfrm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Монголы улуш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9725" y="0"/>
            <a:ext cx="4994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AutoShape 4"/>
          <p:cNvSpPr>
            <a:spLocks noGrp="1" noChangeArrowheads="1"/>
          </p:cNvSpPr>
          <p:nvPr>
            <p:ph type="title"/>
          </p:nvPr>
        </p:nvSpPr>
        <p:spPr>
          <a:xfrm>
            <a:off x="179388" y="620713"/>
            <a:ext cx="3959225" cy="720725"/>
          </a:xfrm>
        </p:spPr>
        <p:txBody>
          <a:bodyPr/>
          <a:lstStyle/>
          <a:p>
            <a:r>
              <a:rPr lang="ru-RU" sz="2400" b="1" smtClean="0">
                <a:solidFill>
                  <a:srgbClr val="FF0000"/>
                </a:solidFill>
              </a:rPr>
              <a:t>КОЧЕВЬЕ</a:t>
            </a:r>
            <a:r>
              <a:rPr lang="ru-RU" sz="2400" b="1" smtClean="0">
                <a:solidFill>
                  <a:schemeClr val="accent1"/>
                </a:solidFill>
              </a:rPr>
              <a:t>  </a:t>
            </a:r>
            <a:r>
              <a:rPr lang="ru-RU" sz="2400" b="1" smtClean="0">
                <a:solidFill>
                  <a:srgbClr val="FF0000"/>
                </a:solidFill>
              </a:rPr>
              <a:t>МОНГОЛОВ</a:t>
            </a:r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142875" y="5572125"/>
            <a:ext cx="1042988" cy="10429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AutoShape 3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2520950" cy="914400"/>
          </a:xfrm>
          <a:effectLst>
            <a:outerShdw dist="17961" dir="13500000" algn="ctr" rotWithShape="0">
              <a:schemeClr val="folHlink"/>
            </a:outerShdw>
          </a:effectLst>
        </p:spPr>
        <p:txBody>
          <a:bodyPr anchor="t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4400" smtClean="0">
                <a:solidFill>
                  <a:schemeClr val="bg1"/>
                </a:solidFill>
              </a:rPr>
              <a:t>1206 г. </a:t>
            </a:r>
          </a:p>
        </p:txBody>
      </p:sp>
      <p:pic>
        <p:nvPicPr>
          <p:cNvPr id="29698" name="Picture 2" descr="Копия Монголы гео 3 0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14288"/>
            <a:ext cx="9144000" cy="6872288"/>
          </a:xfrm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2916238" y="692150"/>
            <a:ext cx="604837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13500000" algn="ctr" rotWithShape="0">
              <a:schemeClr val="folHlink"/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Объединение монголов Чингисханом.</a:t>
            </a:r>
          </a:p>
        </p:txBody>
      </p:sp>
      <p:pic>
        <p:nvPicPr>
          <p:cNvPr id="29700" name="Picture 5" descr="Монгол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D1BCB7"/>
              </a:clrFrom>
              <a:clrTo>
                <a:srgbClr val="D1BCB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6838" y="2132013"/>
            <a:ext cx="2697162" cy="472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6" descr="j0354376">
            <a:hlinkClick r:id="rId5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839200" y="6572250"/>
            <a:ext cx="3048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сведения 6">
            <a:hlinkClick r:id="" action="ppaction://hlinkshowjump?jump=nextslide" highlightClick="1"/>
          </p:cNvPr>
          <p:cNvSpPr/>
          <p:nvPr/>
        </p:nvSpPr>
        <p:spPr>
          <a:xfrm>
            <a:off x="8143875" y="1285875"/>
            <a:ext cx="614363" cy="685800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88" y="214313"/>
            <a:ext cx="8229600" cy="7778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60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Темучин</a:t>
            </a:r>
            <a:r>
              <a:rPr lang="ru-RU" dirty="0">
                <a:solidFill>
                  <a:srgbClr val="990000"/>
                </a:solidFill>
                <a:latin typeface="Times New Roman" pitchFamily="18" charset="0"/>
              </a:rPr>
              <a:t>     </a:t>
            </a:r>
          </a:p>
        </p:txBody>
      </p:sp>
      <p:sp>
        <p:nvSpPr>
          <p:cNvPr id="30722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908050"/>
            <a:ext cx="4325937" cy="5535613"/>
          </a:xfrm>
        </p:spPr>
        <p:txBody>
          <a:bodyPr/>
          <a:lstStyle/>
          <a:p>
            <a:r>
              <a:rPr lang="ru-RU" sz="2400" b="1" smtClean="0">
                <a:solidFill>
                  <a:srgbClr val="FFC000"/>
                </a:solidFill>
                <a:latin typeface="Times New Roman" pitchFamily="18" charset="0"/>
              </a:rPr>
              <a:t>Родился в феврале 1155 году,</a:t>
            </a:r>
            <a:r>
              <a:rPr lang="ru-RU" sz="2400" b="1" smtClean="0">
                <a:solidFill>
                  <a:srgbClr val="FFC000"/>
                </a:solidFill>
              </a:rPr>
              <a:t> </a:t>
            </a:r>
            <a:r>
              <a:rPr lang="ru-RU" sz="2400" b="1" smtClean="0">
                <a:solidFill>
                  <a:srgbClr val="FFC000"/>
                </a:solidFill>
                <a:latin typeface="Times New Roman" pitchFamily="18" charset="0"/>
              </a:rPr>
              <a:t>на берегу реки Онона, в урочище Делюн-Болдох. </a:t>
            </a:r>
          </a:p>
          <a:p>
            <a:r>
              <a:rPr lang="ru-RU" sz="2400" b="1" smtClean="0">
                <a:solidFill>
                  <a:srgbClr val="FFC000"/>
                </a:solidFill>
                <a:latin typeface="Times New Roman" pitchFamily="18" charset="0"/>
              </a:rPr>
              <a:t>В девять  лет потерял отца</a:t>
            </a:r>
          </a:p>
          <a:p>
            <a:r>
              <a:rPr lang="ru-RU" sz="2400" b="1" smtClean="0">
                <a:solidFill>
                  <a:srgbClr val="FFC000"/>
                </a:solidFill>
                <a:latin typeface="Times New Roman" pitchFamily="18" charset="0"/>
              </a:rPr>
              <a:t>Несколько лет провел в рабстве</a:t>
            </a:r>
          </a:p>
          <a:p>
            <a:r>
              <a:rPr lang="ru-RU" sz="2400" b="1" smtClean="0">
                <a:solidFill>
                  <a:srgbClr val="FFC000"/>
                </a:solidFill>
                <a:latin typeface="Times New Roman" pitchFamily="18" charset="0"/>
              </a:rPr>
              <a:t>Считал что, счастливее всех на земле тот, кто гонит разбитых им неприятелей, грабит их добро, скачет на их конях, любуется слезами людей, им близких</a:t>
            </a:r>
          </a:p>
        </p:txBody>
      </p:sp>
      <p:pic>
        <p:nvPicPr>
          <p:cNvPr id="30723" name="Picture 9" descr="chingiz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80000" y="1196975"/>
            <a:ext cx="3614738" cy="4752975"/>
          </a:xfrm>
          <a:ln w="25400">
            <a:solidFill>
              <a:srgbClr val="990000"/>
            </a:solidFill>
          </a:ln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0" y="6072188"/>
            <a:ext cx="714375" cy="7858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>
                <a:solidFill>
                  <a:srgbClr val="990000"/>
                </a:solidFill>
                <a:latin typeface="Times New Roman" pitchFamily="18" charset="0"/>
              </a:rPr>
              <a:t>Организация монгольского</a:t>
            </a:r>
            <a:br>
              <a:rPr lang="ru-RU" sz="4000" b="1">
                <a:solidFill>
                  <a:srgbClr val="990000"/>
                </a:solidFill>
                <a:latin typeface="Times New Roman" pitchFamily="18" charset="0"/>
              </a:rPr>
            </a:br>
            <a:r>
              <a:rPr lang="ru-RU" sz="4000" b="1">
                <a:solidFill>
                  <a:srgbClr val="990000"/>
                </a:solidFill>
                <a:latin typeface="Times New Roman" pitchFamily="18" charset="0"/>
              </a:rPr>
              <a:t>    войска</a:t>
            </a:r>
          </a:p>
        </p:txBody>
      </p:sp>
      <p:graphicFrame>
        <p:nvGraphicFramePr>
          <p:cNvPr id="16386" name="Organization Chart 2"/>
          <p:cNvGraphicFramePr>
            <a:graphicFrameLocks/>
          </p:cNvGraphicFramePr>
          <p:nvPr>
            <p:ph sz="quarter" idx="1"/>
          </p:nvPr>
        </p:nvGraphicFramePr>
        <p:xfrm>
          <a:off x="2627313" y="1052513"/>
          <a:ext cx="6049962" cy="5543550"/>
        </p:xfrm>
        <a:graphic>
          <a:graphicData uri="http://schemas.openxmlformats.org/drawingml/2006/compatibility">
            <com:legacyDrawing xmlns:com="http://schemas.openxmlformats.org/drawingml/2006/compatibility" spid="_x0000_s1638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662238" y="357188"/>
            <a:ext cx="6481762" cy="1143000"/>
          </a:xfrm>
          <a:ln w="25400">
            <a:solidFill>
              <a:srgbClr val="990000"/>
            </a:solidFill>
          </a:ln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dirty="0">
                <a:solidFill>
                  <a:srgbClr val="FF0000"/>
                </a:solidFill>
                <a:latin typeface="Times New Roman" pitchFamily="18" charset="0"/>
              </a:rPr>
              <a:t>Состав конного </a:t>
            </a:r>
            <a:br>
              <a:rPr lang="ru-RU" sz="4000" dirty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4000" dirty="0">
                <a:solidFill>
                  <a:srgbClr val="FF0000"/>
                </a:solidFill>
                <a:latin typeface="Times New Roman" pitchFamily="18" charset="0"/>
              </a:rPr>
              <a:t>монгольского войска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857224" y="2420938"/>
            <a:ext cx="2928958" cy="793748"/>
          </a:xfrm>
          <a:prstGeom prst="rect">
            <a:avLst/>
          </a:prstGeom>
          <a:noFill/>
          <a:ln w="25400">
            <a:solidFill>
              <a:srgbClr val="99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Легкая конница 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5500694" y="2420938"/>
            <a:ext cx="3103557" cy="865186"/>
          </a:xfrm>
          <a:prstGeom prst="rect">
            <a:avLst/>
          </a:prstGeom>
          <a:noFill/>
          <a:ln w="25400">
            <a:solidFill>
              <a:srgbClr val="99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Тяжелая  конница </a:t>
            </a:r>
          </a:p>
        </p:txBody>
      </p:sp>
      <p:sp>
        <p:nvSpPr>
          <p:cNvPr id="33796" name="Line 17"/>
          <p:cNvSpPr>
            <a:spLocks noChangeShapeType="1"/>
          </p:cNvSpPr>
          <p:nvPr/>
        </p:nvSpPr>
        <p:spPr bwMode="auto">
          <a:xfrm flipH="1">
            <a:off x="2771775" y="1484313"/>
            <a:ext cx="1223963" cy="936625"/>
          </a:xfrm>
          <a:prstGeom prst="line">
            <a:avLst/>
          </a:prstGeom>
          <a:noFill/>
          <a:ln w="34925">
            <a:solidFill>
              <a:srgbClr val="99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3797" name="Line 19"/>
          <p:cNvSpPr>
            <a:spLocks noChangeShapeType="1"/>
          </p:cNvSpPr>
          <p:nvPr/>
        </p:nvSpPr>
        <p:spPr bwMode="auto">
          <a:xfrm>
            <a:off x="5724525" y="1484313"/>
            <a:ext cx="1079500" cy="936625"/>
          </a:xfrm>
          <a:prstGeom prst="line">
            <a:avLst/>
          </a:prstGeom>
          <a:noFill/>
          <a:ln w="34925">
            <a:solidFill>
              <a:srgbClr val="99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33798" name="Picture 20" descr="Рисунок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3284538"/>
            <a:ext cx="2797175" cy="331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21" descr="Рисунок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3429000"/>
            <a:ext cx="2519363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Монгол ИР БГ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-55563" y="0"/>
            <a:ext cx="37798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Rectangle 3"/>
          <p:cNvSpPr>
            <a:spLocks noGrp="1" noChangeArrowheads="1"/>
          </p:cNvSpPr>
          <p:nvPr>
            <p:ph type="title"/>
          </p:nvPr>
        </p:nvSpPr>
        <p:spPr>
          <a:xfrm>
            <a:off x="179388" y="260350"/>
            <a:ext cx="2520950" cy="936625"/>
          </a:xfrm>
        </p:spPr>
        <p:txBody>
          <a:bodyPr anchor="ctr"/>
          <a:lstStyle/>
          <a:p>
            <a:r>
              <a:rPr lang="ru-RU" sz="1800" smtClean="0">
                <a:solidFill>
                  <a:srgbClr val="8181AB"/>
                </a:solidFill>
              </a:rPr>
              <a:t>ВООРУЖЕНИЕ  МОНГОЛОВ</a:t>
            </a:r>
          </a:p>
        </p:txBody>
      </p:sp>
      <p:pic>
        <p:nvPicPr>
          <p:cNvPr id="34819" name="Picture 4" descr="Оружие татар 1380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>
          <a:xfrm>
            <a:off x="3708400" y="0"/>
            <a:ext cx="5435600" cy="6858000"/>
          </a:xfrm>
        </p:spPr>
      </p:pic>
      <p:pic>
        <p:nvPicPr>
          <p:cNvPr id="34820" name="Picture 5" descr="j0354376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39200" y="6572250"/>
            <a:ext cx="3048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solidFill>
                  <a:srgbClr val="990000"/>
                </a:solidFill>
                <a:latin typeface="Times New Roman" pitchFamily="18" charset="0"/>
              </a:rPr>
              <a:t>Тактика монголо-татар</a:t>
            </a:r>
          </a:p>
        </p:txBody>
      </p:sp>
      <p:sp>
        <p:nvSpPr>
          <p:cNvPr id="35842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sz="2400" b="1" smtClean="0">
                <a:solidFill>
                  <a:srgbClr val="FF7C80"/>
                </a:solidFill>
              </a:rPr>
              <a:t>Глубокая разведка</a:t>
            </a:r>
          </a:p>
          <a:p>
            <a:r>
              <a:rPr lang="ru-RU" sz="2400" b="1" smtClean="0">
                <a:solidFill>
                  <a:srgbClr val="FF7C80"/>
                </a:solidFill>
              </a:rPr>
              <a:t>Умение осаждать крепости</a:t>
            </a:r>
          </a:p>
          <a:p>
            <a:r>
              <a:rPr lang="ru-RU" sz="2400" b="1" smtClean="0">
                <a:solidFill>
                  <a:srgbClr val="FF7C80"/>
                </a:solidFill>
              </a:rPr>
              <a:t>Использование таранов, штурмовых лестниц и камнеметных машин</a:t>
            </a:r>
          </a:p>
          <a:p>
            <a:r>
              <a:rPr lang="ru-RU" sz="2400" b="1" smtClean="0">
                <a:solidFill>
                  <a:srgbClr val="FF7C80"/>
                </a:solidFill>
              </a:rPr>
              <a:t>Использование зажигательной смеси, «свистящих» стрел</a:t>
            </a:r>
          </a:p>
        </p:txBody>
      </p:sp>
      <p:pic>
        <p:nvPicPr>
          <p:cNvPr id="35843" name="Picture 9" descr="My Disc-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0" y="1989138"/>
            <a:ext cx="4321175" cy="3241675"/>
          </a:xfrm>
          <a:ln w="25400">
            <a:solidFill>
              <a:srgbClr val="99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523" name="Group 83"/>
          <p:cNvGraphicFramePr>
            <a:graphicFrameLocks noGrp="1"/>
          </p:cNvGraphicFramePr>
          <p:nvPr>
            <p:ph/>
          </p:nvPr>
        </p:nvGraphicFramePr>
        <p:xfrm>
          <a:off x="827088" y="908050"/>
          <a:ext cx="7848600" cy="5802313"/>
        </p:xfrm>
        <a:graphic>
          <a:graphicData uri="http://schemas.openxmlformats.org/drawingml/2006/table">
            <a:tbl>
              <a:tblPr/>
              <a:tblGrid>
                <a:gridCol w="2616200"/>
                <a:gridCol w="2616200"/>
                <a:gridCol w="2616200"/>
              </a:tblGrid>
              <a:tr h="825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Дата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Направление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Последствия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22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1206-1211 гг.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Восточная Азия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Покорение киргизов, бурят, якутов, уйгуров. Разгром Тангутского царства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1211-1215 гг.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Китай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Захват Северного Китая.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1218 г.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Корея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Завоевание государства.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1219-1221 гг.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Средняя Азия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Завоевание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475" name="Rectangle 35"/>
          <p:cNvSpPr>
            <a:spLocks noChangeArrowheads="1"/>
          </p:cNvSpPr>
          <p:nvPr/>
        </p:nvSpPr>
        <p:spPr bwMode="auto">
          <a:xfrm>
            <a:off x="468313" y="188913"/>
            <a:ext cx="822960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chemeClr val="accent6">
                    <a:lumMod val="90000"/>
                  </a:schemeClr>
                </a:solidFill>
                <a:latin typeface="Times New Roman" pitchFamily="18" charset="0"/>
              </a:rPr>
              <a:t>Походы Чингисхана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00088" y="319088"/>
            <a:ext cx="7743825" cy="5762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ru-RU" sz="4000" smtClean="0">
                <a:solidFill>
                  <a:srgbClr val="0000FF"/>
                </a:solidFill>
              </a:rPr>
              <a:t>Битва на Калке - 31 мая 1223 г.</a:t>
            </a:r>
          </a:p>
        </p:txBody>
      </p:sp>
      <p:sp>
        <p:nvSpPr>
          <p:cNvPr id="38914" name="Rectangle 45"/>
          <p:cNvSpPr>
            <a:spLocks noGrp="1" noChangeArrowheads="1"/>
          </p:cNvSpPr>
          <p:nvPr>
            <p:ph sz="quarter" idx="1"/>
          </p:nvPr>
        </p:nvSpPr>
        <p:spPr>
          <a:xfrm>
            <a:off x="5643563" y="4429125"/>
            <a:ext cx="2889250" cy="242887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400" smtClean="0"/>
              <a:t>Джебе-нойон</a:t>
            </a:r>
          </a:p>
          <a:p>
            <a:pPr algn="ctr">
              <a:buFont typeface="Wingdings" pitchFamily="2" charset="2"/>
              <a:buNone/>
            </a:pPr>
            <a:r>
              <a:rPr lang="ru-RU" sz="2400" smtClean="0"/>
              <a:t>Субэдэй-богатур</a:t>
            </a:r>
          </a:p>
        </p:txBody>
      </p:sp>
      <p:sp>
        <p:nvSpPr>
          <p:cNvPr id="38915" name="Rectangle 46"/>
          <p:cNvSpPr>
            <a:spLocks noGrp="1" noChangeArrowheads="1"/>
          </p:cNvSpPr>
          <p:nvPr>
            <p:ph sz="quarter" idx="2"/>
          </p:nvPr>
        </p:nvSpPr>
        <p:spPr>
          <a:xfrm>
            <a:off x="285750" y="1000125"/>
            <a:ext cx="4033838" cy="21637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 smtClean="0">
                <a:solidFill>
                  <a:srgbClr val="FF33CC"/>
                </a:solidFill>
              </a:rPr>
              <a:t>хан Котян: «Нашу землю</a:t>
            </a:r>
          </a:p>
          <a:p>
            <a:pPr>
              <a:buFont typeface="Wingdings" pitchFamily="2" charset="2"/>
              <a:buNone/>
            </a:pPr>
            <a:r>
              <a:rPr lang="ru-RU" sz="2400" smtClean="0">
                <a:solidFill>
                  <a:srgbClr val="FF33CC"/>
                </a:solidFill>
              </a:rPr>
              <a:t>сегодня отняли, а вашу</a:t>
            </a:r>
          </a:p>
          <a:p>
            <a:pPr>
              <a:buFont typeface="Wingdings" pitchFamily="2" charset="2"/>
              <a:buNone/>
            </a:pPr>
            <a:r>
              <a:rPr lang="ru-RU" sz="2400" smtClean="0">
                <a:solidFill>
                  <a:srgbClr val="FF33CC"/>
                </a:solidFill>
              </a:rPr>
              <a:t>завтра, пришедши,</a:t>
            </a:r>
          </a:p>
          <a:p>
            <a:pPr>
              <a:buFont typeface="Wingdings" pitchFamily="2" charset="2"/>
              <a:buNone/>
            </a:pPr>
            <a:r>
              <a:rPr lang="ru-RU" sz="2400" smtClean="0">
                <a:solidFill>
                  <a:srgbClr val="FF33CC"/>
                </a:solidFill>
              </a:rPr>
              <a:t>возьмут».</a:t>
            </a:r>
          </a:p>
        </p:txBody>
      </p:sp>
      <p:sp>
        <p:nvSpPr>
          <p:cNvPr id="38916" name="Rectangle 47"/>
          <p:cNvSpPr>
            <a:spLocks noGrp="1" noChangeArrowheads="1"/>
          </p:cNvSpPr>
          <p:nvPr>
            <p:ph type="body" sz="half" idx="3"/>
          </p:nvPr>
        </p:nvSpPr>
        <p:spPr>
          <a:xfrm>
            <a:off x="5219700" y="1125538"/>
            <a:ext cx="4514850" cy="23050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smtClean="0">
                <a:solidFill>
                  <a:srgbClr val="FF33CC"/>
                </a:solidFill>
              </a:rPr>
              <a:t>Мстислав Удалой</a:t>
            </a:r>
          </a:p>
          <a:p>
            <a:pPr>
              <a:buFont typeface="Wingdings" pitchFamily="2" charset="2"/>
              <a:buNone/>
            </a:pPr>
            <a:r>
              <a:rPr lang="ru-RU" sz="2800" smtClean="0">
                <a:solidFill>
                  <a:srgbClr val="FF33CC"/>
                </a:solidFill>
              </a:rPr>
              <a:t>Мстислав Романович</a:t>
            </a:r>
          </a:p>
          <a:p>
            <a:pPr>
              <a:buFont typeface="Wingdings" pitchFamily="2" charset="2"/>
              <a:buNone/>
            </a:pPr>
            <a:r>
              <a:rPr lang="ru-RU" sz="2800" smtClean="0">
                <a:solidFill>
                  <a:srgbClr val="FF33CC"/>
                </a:solidFill>
              </a:rPr>
              <a:t>Мстислав Святославович</a:t>
            </a:r>
          </a:p>
          <a:p>
            <a:pPr>
              <a:buFont typeface="Wingdings" pitchFamily="2" charset="2"/>
              <a:buNone/>
            </a:pPr>
            <a:r>
              <a:rPr lang="ru-RU" sz="2800" smtClean="0">
                <a:solidFill>
                  <a:srgbClr val="FF33CC"/>
                </a:solidFill>
              </a:rPr>
              <a:t>Даниил Романович</a:t>
            </a:r>
          </a:p>
        </p:txBody>
      </p:sp>
      <p:pic>
        <p:nvPicPr>
          <p:cNvPr id="38917" name="Picture 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7625" y="2781300"/>
            <a:ext cx="2687638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5013176"/>
            <a:ext cx="8229600" cy="1224136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Завоевание Руси</a:t>
            </a:r>
            <a:endParaRPr lang="ru-RU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9938" name="Line 3"/>
          <p:cNvSpPr>
            <a:spLocks noChangeShapeType="1"/>
          </p:cNvSpPr>
          <p:nvPr/>
        </p:nvSpPr>
        <p:spPr bwMode="auto">
          <a:xfrm flipV="1">
            <a:off x="5867400" y="4005263"/>
            <a:ext cx="1441450" cy="1511300"/>
          </a:xfrm>
          <a:prstGeom prst="line">
            <a:avLst/>
          </a:prstGeom>
          <a:noFill/>
          <a:ln w="50800">
            <a:solidFill>
              <a:srgbClr val="99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9939" name="Line 4"/>
          <p:cNvSpPr>
            <a:spLocks noChangeShapeType="1"/>
          </p:cNvSpPr>
          <p:nvPr/>
        </p:nvSpPr>
        <p:spPr bwMode="auto">
          <a:xfrm flipH="1" flipV="1">
            <a:off x="2268538" y="4076700"/>
            <a:ext cx="1295400" cy="1439863"/>
          </a:xfrm>
          <a:prstGeom prst="line">
            <a:avLst/>
          </a:prstGeom>
          <a:noFill/>
          <a:ln w="50800">
            <a:solidFill>
              <a:srgbClr val="99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pic>
        <p:nvPicPr>
          <p:cNvPr id="39940" name="Picture 5" descr="m6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1412875"/>
            <a:ext cx="1828800" cy="2286000"/>
          </a:xfrm>
          <a:prstGeom prst="rect">
            <a:avLst/>
          </a:prstGeom>
          <a:noFill/>
          <a:ln w="25400">
            <a:solidFill>
              <a:srgbClr val="990000"/>
            </a:solidFill>
            <a:miter lim="800000"/>
            <a:headEnd/>
            <a:tailEnd/>
          </a:ln>
        </p:spPr>
      </p:pic>
      <p:pic>
        <p:nvPicPr>
          <p:cNvPr id="39941" name="Picture 6" descr="466f28fd60ab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1557338"/>
            <a:ext cx="4084638" cy="2138362"/>
          </a:xfrm>
          <a:prstGeom prst="rect">
            <a:avLst/>
          </a:prstGeom>
          <a:noFill/>
          <a:ln w="25400">
            <a:solidFill>
              <a:srgbClr val="990000"/>
            </a:solidFill>
            <a:miter lim="800000"/>
            <a:headEnd/>
            <a:tailEnd/>
          </a:ln>
        </p:spPr>
      </p:pic>
      <p:sp>
        <p:nvSpPr>
          <p:cNvPr id="39942" name="Text Box 7"/>
          <p:cNvSpPr txBox="1">
            <a:spLocks noChangeArrowheads="1"/>
          </p:cNvSpPr>
          <p:nvPr/>
        </p:nvSpPr>
        <p:spPr bwMode="auto">
          <a:xfrm>
            <a:off x="323850" y="260350"/>
            <a:ext cx="29416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990000"/>
                </a:solidFill>
                <a:latin typeface="Times New Roman" pitchFamily="18" charset="0"/>
              </a:rPr>
              <a:t>Поход на</a:t>
            </a:r>
          </a:p>
          <a:p>
            <a:pPr algn="ctr"/>
            <a:r>
              <a:rPr lang="ru-RU" sz="2400" b="1">
                <a:solidFill>
                  <a:srgbClr val="990000"/>
                </a:solidFill>
                <a:latin typeface="Times New Roman" pitchFamily="18" charset="0"/>
              </a:rPr>
              <a:t> Северо-Восточную </a:t>
            </a:r>
          </a:p>
          <a:p>
            <a:pPr algn="ctr"/>
            <a:r>
              <a:rPr lang="ru-RU" sz="2400" b="1">
                <a:solidFill>
                  <a:srgbClr val="990000"/>
                </a:solidFill>
                <a:latin typeface="Times New Roman" pitchFamily="18" charset="0"/>
              </a:rPr>
              <a:t>Русь 1237-1238 гг.</a:t>
            </a:r>
          </a:p>
        </p:txBody>
      </p:sp>
      <p:sp>
        <p:nvSpPr>
          <p:cNvPr id="39943" name="Text Box 8"/>
          <p:cNvSpPr txBox="1">
            <a:spLocks noChangeArrowheads="1"/>
          </p:cNvSpPr>
          <p:nvPr/>
        </p:nvSpPr>
        <p:spPr bwMode="auto">
          <a:xfrm>
            <a:off x="6588125" y="0"/>
            <a:ext cx="23241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800" b="1">
                <a:solidFill>
                  <a:srgbClr val="990000"/>
                </a:solidFill>
                <a:latin typeface="Times New Roman" pitchFamily="18" charset="0"/>
              </a:rPr>
              <a:t>Поход на </a:t>
            </a:r>
          </a:p>
          <a:p>
            <a:pPr algn="ctr"/>
            <a:r>
              <a:rPr lang="ru-RU" sz="2800" b="1">
                <a:solidFill>
                  <a:srgbClr val="990000"/>
                </a:solidFill>
                <a:latin typeface="Times New Roman" pitchFamily="18" charset="0"/>
              </a:rPr>
              <a:t>Южную Русь</a:t>
            </a:r>
          </a:p>
          <a:p>
            <a:pPr algn="ctr"/>
            <a:r>
              <a:rPr lang="ru-RU" sz="2800" b="1">
                <a:solidFill>
                  <a:srgbClr val="990000"/>
                </a:solidFill>
                <a:latin typeface="Times New Roman" pitchFamily="18" charset="0"/>
              </a:rPr>
              <a:t>1239-1240 гг.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3"/>
          <p:cNvSpPr txBox="1">
            <a:spLocks noChangeArrowheads="1"/>
          </p:cNvSpPr>
          <p:nvPr/>
        </p:nvSpPr>
        <p:spPr bwMode="auto">
          <a:xfrm>
            <a:off x="3635375" y="423863"/>
            <a:ext cx="80406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20486" name="Picture 6" descr="НАшествие монголо-татар миниатюра 16 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2954001" cy="3810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397375"/>
            <a:ext cx="3905250" cy="2460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64" name="Text Box 8"/>
          <p:cNvSpPr txBox="1">
            <a:spLocks noChangeArrowheads="1"/>
          </p:cNvSpPr>
          <p:nvPr/>
        </p:nvSpPr>
        <p:spPr bwMode="auto">
          <a:xfrm>
            <a:off x="3276600" y="1484313"/>
            <a:ext cx="28797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latin typeface="Calibri" pitchFamily="34" charset="0"/>
              </a:rPr>
              <a:t>Первый удар нанесён по </a:t>
            </a:r>
            <a:r>
              <a:rPr lang="ru-RU" sz="2400">
                <a:solidFill>
                  <a:srgbClr val="C00000"/>
                </a:solidFill>
                <a:latin typeface="Calibri" pitchFamily="34" charset="0"/>
              </a:rPr>
              <a:t>Рязанскому княжеству.</a:t>
            </a:r>
          </a:p>
        </p:txBody>
      </p:sp>
      <p:sp>
        <p:nvSpPr>
          <p:cNvPr id="40965" name="Text Box 9"/>
          <p:cNvSpPr txBox="1">
            <a:spLocks noChangeArrowheads="1"/>
          </p:cNvSpPr>
          <p:nvPr/>
        </p:nvSpPr>
        <p:spPr bwMode="auto">
          <a:xfrm>
            <a:off x="179388" y="4221163"/>
            <a:ext cx="47180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solidFill>
                  <a:srgbClr val="C00000"/>
                </a:solidFill>
                <a:latin typeface="Calibri" pitchFamily="34" charset="0"/>
              </a:rPr>
              <a:t>6 дней </a:t>
            </a:r>
            <a:r>
              <a:rPr lang="ru-RU" sz="2400">
                <a:latin typeface="Calibri" pitchFamily="34" charset="0"/>
              </a:rPr>
              <a:t>держались рязанцы.</a:t>
            </a:r>
          </a:p>
          <a:p>
            <a:pPr algn="ctr"/>
            <a:r>
              <a:rPr lang="ru-RU" sz="2400">
                <a:latin typeface="Calibri" pitchFamily="34" charset="0"/>
              </a:rPr>
              <a:t> </a:t>
            </a:r>
            <a:r>
              <a:rPr lang="ru-RU" sz="2400">
                <a:solidFill>
                  <a:srgbClr val="C00000"/>
                </a:solidFill>
                <a:latin typeface="Calibri" pitchFamily="34" charset="0"/>
              </a:rPr>
              <a:t>Город </a:t>
            </a:r>
            <a:r>
              <a:rPr lang="ru-RU" sz="2400">
                <a:latin typeface="Calibri" pitchFamily="34" charset="0"/>
              </a:rPr>
              <a:t>был взят монголо-татарами, разграблен и </a:t>
            </a:r>
            <a:r>
              <a:rPr lang="ru-RU" sz="2400">
                <a:solidFill>
                  <a:srgbClr val="C00000"/>
                </a:solidFill>
                <a:latin typeface="Calibri" pitchFamily="34" charset="0"/>
              </a:rPr>
              <a:t>стёрт с лица земли</a:t>
            </a:r>
            <a:r>
              <a:rPr lang="ru-RU" sz="2400">
                <a:solidFill>
                  <a:srgbClr val="FFC000"/>
                </a:solidFill>
                <a:latin typeface="Calibri" pitchFamily="34" charset="0"/>
              </a:rPr>
              <a:t>.</a:t>
            </a:r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4" cstate="print"/>
          <a:srcRect l="36539" t="22266" r="36883" b="15719"/>
          <a:stretch>
            <a:fillRect/>
          </a:stretch>
        </p:blipFill>
        <p:spPr bwMode="auto">
          <a:xfrm>
            <a:off x="6516216" y="0"/>
            <a:ext cx="2304256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3"/>
          <p:cNvSpPr txBox="1">
            <a:spLocks noChangeArrowheads="1"/>
          </p:cNvSpPr>
          <p:nvPr/>
        </p:nvSpPr>
        <p:spPr bwMode="auto">
          <a:xfrm>
            <a:off x="3635375" y="423863"/>
            <a:ext cx="80406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1986" name="Text Box 7"/>
          <p:cNvSpPr txBox="1">
            <a:spLocks noChangeArrowheads="1"/>
          </p:cNvSpPr>
          <p:nvPr/>
        </p:nvSpPr>
        <p:spPr bwMode="auto">
          <a:xfrm>
            <a:off x="447675" y="711200"/>
            <a:ext cx="830103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libri" pitchFamily="34" charset="0"/>
              </a:rPr>
              <a:t>1238 г.</a:t>
            </a:r>
            <a:r>
              <a:rPr lang="ru-RU" sz="2400">
                <a:latin typeface="Calibri" pitchFamily="34" charset="0"/>
              </a:rPr>
              <a:t> – движение вверх по р. Оке во </a:t>
            </a:r>
            <a:r>
              <a:rPr lang="ru-RU" sz="2400">
                <a:solidFill>
                  <a:srgbClr val="C00000"/>
                </a:solidFill>
                <a:latin typeface="Calibri" pitchFamily="34" charset="0"/>
              </a:rPr>
              <a:t>Владимиро-Суздальскую землю.</a:t>
            </a:r>
          </a:p>
          <a:p>
            <a:r>
              <a:rPr lang="ru-RU" sz="2400">
                <a:latin typeface="Calibri" pitchFamily="34" charset="0"/>
              </a:rPr>
              <a:t>Сражение у </a:t>
            </a:r>
            <a:r>
              <a:rPr lang="ru-RU" sz="2400">
                <a:solidFill>
                  <a:srgbClr val="C00000"/>
                </a:solidFill>
                <a:latin typeface="Calibri" pitchFamily="34" charset="0"/>
              </a:rPr>
              <a:t>г.Коломны,</a:t>
            </a:r>
            <a:r>
              <a:rPr lang="ru-RU" sz="2400">
                <a:solidFill>
                  <a:srgbClr val="FFC000"/>
                </a:solidFill>
                <a:latin typeface="Calibri" pitchFamily="34" charset="0"/>
              </a:rPr>
              <a:t> </a:t>
            </a:r>
            <a:r>
              <a:rPr lang="ru-RU" sz="2400">
                <a:latin typeface="Calibri" pitchFamily="34" charset="0"/>
              </a:rPr>
              <a:t>на границе Владимиро-Суздальской и Рязанской земель. Войско погибло.</a:t>
            </a:r>
          </a:p>
          <a:p>
            <a:r>
              <a:rPr lang="ru-RU" sz="2400">
                <a:latin typeface="Calibri" pitchFamily="34" charset="0"/>
              </a:rPr>
              <a:t>Сопротивление</a:t>
            </a:r>
            <a:r>
              <a:rPr lang="ru-RU" sz="2400">
                <a:solidFill>
                  <a:srgbClr val="0033CC"/>
                </a:solidFill>
                <a:latin typeface="Calibri" pitchFamily="34" charset="0"/>
              </a:rPr>
              <a:t> </a:t>
            </a:r>
            <a:r>
              <a:rPr lang="ru-RU" sz="2400">
                <a:solidFill>
                  <a:srgbClr val="C00000"/>
                </a:solidFill>
                <a:latin typeface="Calibri" pitchFamily="34" charset="0"/>
              </a:rPr>
              <a:t>Москвы</a:t>
            </a:r>
            <a:r>
              <a:rPr lang="ru-RU" sz="2400">
                <a:solidFill>
                  <a:srgbClr val="FFC000"/>
                </a:solidFill>
                <a:latin typeface="Calibri" pitchFamily="34" charset="0"/>
              </a:rPr>
              <a:t> </a:t>
            </a:r>
            <a:r>
              <a:rPr lang="ru-RU" sz="2400">
                <a:latin typeface="Calibri" pitchFamily="34" charset="0"/>
              </a:rPr>
              <a:t>(во главе – Филипп Нянка). Москва сожжена, жители перебиты</a:t>
            </a:r>
            <a:endParaRPr lang="ru-RU" sz="2400" b="1">
              <a:latin typeface="Calibri" pitchFamily="34" charset="0"/>
            </a:endParaRPr>
          </a:p>
        </p:txBody>
      </p:sp>
      <p:sp>
        <p:nvSpPr>
          <p:cNvPr id="41987" name="Text Box 8"/>
          <p:cNvSpPr txBox="1">
            <a:spLocks noChangeArrowheads="1"/>
          </p:cNvSpPr>
          <p:nvPr/>
        </p:nvSpPr>
        <p:spPr bwMode="auto">
          <a:xfrm>
            <a:off x="5580063" y="2852738"/>
            <a:ext cx="3563937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C00000"/>
                </a:solidFill>
                <a:latin typeface="Calibri" pitchFamily="34" charset="0"/>
              </a:rPr>
              <a:t>4-7 февраля 1238 г.</a:t>
            </a:r>
            <a:r>
              <a:rPr lang="ru-RU" sz="2400">
                <a:solidFill>
                  <a:srgbClr val="C00000"/>
                </a:solidFill>
                <a:latin typeface="Calibri" pitchFamily="34" charset="0"/>
              </a:rPr>
              <a:t> – осада Владимира.</a:t>
            </a:r>
          </a:p>
          <a:p>
            <a:pPr algn="ctr"/>
            <a:r>
              <a:rPr lang="ru-RU" sz="2400">
                <a:latin typeface="Calibri" pitchFamily="34" charset="0"/>
              </a:rPr>
              <a:t>На четвертый день – через проломы в стенах ворвались в город. </a:t>
            </a:r>
          </a:p>
          <a:p>
            <a:pPr algn="ctr"/>
            <a:r>
              <a:rPr lang="ru-RU" sz="2400">
                <a:latin typeface="Calibri" pitchFamily="34" charset="0"/>
              </a:rPr>
              <a:t>Княжеская семья укрылась – в Успенском соборе. Татары сожгли его вместе с людьми.</a:t>
            </a:r>
          </a:p>
          <a:p>
            <a:endParaRPr lang="ru-RU" sz="2400">
              <a:latin typeface="Calibri" pitchFamily="34" charset="0"/>
            </a:endParaRPr>
          </a:p>
        </p:txBody>
      </p:sp>
      <p:pic>
        <p:nvPicPr>
          <p:cNvPr id="4198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143250"/>
            <a:ext cx="5037138" cy="339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3"/>
          <p:cNvSpPr txBox="1">
            <a:spLocks noChangeArrowheads="1"/>
          </p:cNvSpPr>
          <p:nvPr/>
        </p:nvSpPr>
        <p:spPr bwMode="auto">
          <a:xfrm>
            <a:off x="250825" y="836613"/>
            <a:ext cx="80406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3010" name="Text Box 4"/>
          <p:cNvSpPr txBox="1">
            <a:spLocks noChangeArrowheads="1"/>
          </p:cNvSpPr>
          <p:nvPr/>
        </p:nvSpPr>
        <p:spPr bwMode="auto">
          <a:xfrm>
            <a:off x="250825" y="1196975"/>
            <a:ext cx="7094538" cy="193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2400">
                <a:latin typeface="Calibri" pitchFamily="34" charset="0"/>
              </a:rPr>
              <a:t> погиб великий владимирский князь </a:t>
            </a:r>
            <a:r>
              <a:rPr lang="ru-RU" sz="2400">
                <a:latin typeface="Calibri" pitchFamily="34" charset="0"/>
                <a:hlinkClick r:id="rId2" action="ppaction://hlinksldjump"/>
              </a:rPr>
              <a:t>Юрий Всеволодович.</a:t>
            </a:r>
            <a:endParaRPr lang="ru-RU" sz="2400">
              <a:latin typeface="Calibri" pitchFamily="34" charset="0"/>
            </a:endParaRPr>
          </a:p>
          <a:p>
            <a:pPr>
              <a:buFontTx/>
              <a:buChar char="•"/>
            </a:pPr>
            <a:r>
              <a:rPr lang="ru-RU" sz="2400">
                <a:latin typeface="Calibri" pitchFamily="34" charset="0"/>
              </a:rPr>
              <a:t> 2 недели оборонялся Торжок.</a:t>
            </a:r>
          </a:p>
          <a:p>
            <a:pPr>
              <a:buFontTx/>
              <a:buChar char="•"/>
            </a:pPr>
            <a:endParaRPr lang="ru-RU" sz="2400">
              <a:latin typeface="Calibri" pitchFamily="34" charset="0"/>
            </a:endParaRPr>
          </a:p>
          <a:p>
            <a:r>
              <a:rPr lang="ru-RU" sz="2400">
                <a:latin typeface="Calibri" pitchFamily="34" charset="0"/>
              </a:rPr>
              <a:t> </a:t>
            </a:r>
          </a:p>
        </p:txBody>
      </p:sp>
      <p:sp>
        <p:nvSpPr>
          <p:cNvPr id="43011" name="Text Box 5"/>
          <p:cNvSpPr txBox="1">
            <a:spLocks noChangeArrowheads="1"/>
          </p:cNvSpPr>
          <p:nvPr/>
        </p:nvSpPr>
        <p:spPr bwMode="auto">
          <a:xfrm>
            <a:off x="179388" y="2582863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>
              <a:latin typeface="Calibri" pitchFamily="34" charset="0"/>
            </a:endParaRPr>
          </a:p>
        </p:txBody>
      </p:sp>
      <p:pic>
        <p:nvPicPr>
          <p:cNvPr id="43012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888" y="1052513"/>
            <a:ext cx="2862262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6041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42343" t="27257" r="12808" b="17320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3" cstate="print"/>
          <a:srcRect l="42616" t="27361" r="12347" b="1653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95288" y="1844675"/>
            <a:ext cx="8012112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Ш"/>
            </a:pPr>
            <a:r>
              <a:rPr lang="ru-RU" sz="2400">
                <a:latin typeface="Calibri" pitchFamily="34" charset="0"/>
              </a:rPr>
              <a:t> для восстановления потерь</a:t>
            </a:r>
          </a:p>
          <a:p>
            <a:pPr>
              <a:buFont typeface="Wingdings" pitchFamily="2" charset="2"/>
              <a:buChar char="Ш"/>
            </a:pPr>
            <a:r>
              <a:rPr lang="ru-RU" sz="2400">
                <a:latin typeface="Calibri" pitchFamily="34" charset="0"/>
              </a:rPr>
              <a:t> Приближение распутицы;</a:t>
            </a:r>
          </a:p>
          <a:p>
            <a:pPr>
              <a:buFont typeface="Wingdings" pitchFamily="2" charset="2"/>
              <a:buChar char="Ш"/>
            </a:pPr>
            <a:r>
              <a:rPr lang="ru-RU" sz="2400">
                <a:latin typeface="Calibri" pitchFamily="34" charset="0"/>
              </a:rPr>
              <a:t> Непригодность Новгородской земли для кочевого скотоводства;</a:t>
            </a:r>
          </a:p>
          <a:p>
            <a:pPr>
              <a:buFont typeface="Wingdings" pitchFamily="2" charset="2"/>
              <a:buChar char="Ш"/>
            </a:pPr>
            <a:r>
              <a:rPr lang="ru-RU" sz="2400">
                <a:latin typeface="Calibri" pitchFamily="34" charset="0"/>
              </a:rPr>
              <a:t> Нежелание разорять северные торговые пути.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4" descr="штурм Козельс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4005263"/>
            <a:ext cx="3500438" cy="259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0" y="5929313"/>
            <a:ext cx="857250" cy="9286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059" name="Прямоугольник 7"/>
          <p:cNvSpPr>
            <a:spLocks noChangeArrowheads="1"/>
          </p:cNvSpPr>
          <p:nvPr/>
        </p:nvSpPr>
        <p:spPr bwMode="auto">
          <a:xfrm>
            <a:off x="539750" y="1268413"/>
            <a:ext cx="7786688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Местом сбора монгольских отрядов, шедших облавной цепью, был </a:t>
            </a:r>
            <a:r>
              <a:rPr lang="ru-RU" sz="2800">
                <a:solidFill>
                  <a:srgbClr val="C00000"/>
                </a:solidFill>
                <a:latin typeface="Calibri" pitchFamily="34" charset="0"/>
              </a:rPr>
              <a:t>г. </a:t>
            </a:r>
            <a:r>
              <a:rPr lang="ru-RU" sz="2800" b="1">
                <a:solidFill>
                  <a:srgbClr val="C00000"/>
                </a:solidFill>
                <a:latin typeface="Calibri" pitchFamily="34" charset="0"/>
              </a:rPr>
              <a:t>Козельск</a:t>
            </a:r>
            <a:r>
              <a:rPr lang="ru-RU" sz="2800">
                <a:solidFill>
                  <a:srgbClr val="FFC000"/>
                </a:solidFill>
                <a:latin typeface="Calibri" pitchFamily="34" charset="0"/>
              </a:rPr>
              <a:t>.  </a:t>
            </a:r>
          </a:p>
          <a:p>
            <a:r>
              <a:rPr lang="ru-RU" sz="2800" b="1">
                <a:solidFill>
                  <a:srgbClr val="C00000"/>
                </a:solidFill>
                <a:latin typeface="Calibri" pitchFamily="34" charset="0"/>
              </a:rPr>
              <a:t>7 недель</a:t>
            </a:r>
            <a:r>
              <a:rPr lang="ru-RU" sz="280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sz="2800">
                <a:latin typeface="Calibri" pitchFamily="34" charset="0"/>
              </a:rPr>
              <a:t>оборонялся город. Батый его назвал </a:t>
            </a:r>
            <a:r>
              <a:rPr lang="ru-RU" sz="5400" b="1">
                <a:solidFill>
                  <a:srgbClr val="FF0000"/>
                </a:solidFill>
                <a:latin typeface="Calibri" pitchFamily="34" charset="0"/>
              </a:rPr>
              <a:t>«злой город».</a:t>
            </a:r>
            <a:r>
              <a:rPr lang="ru-RU" sz="5400">
                <a:solidFill>
                  <a:srgbClr val="FF0000"/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142" name="Organization Chart 6"/>
          <p:cNvGraphicFramePr>
            <a:graphicFrameLocks/>
          </p:cNvGraphicFramePr>
          <p:nvPr>
            <p:ph sz="quarter" idx="1"/>
          </p:nvPr>
        </p:nvGraphicFramePr>
        <p:xfrm>
          <a:off x="928688" y="285750"/>
          <a:ext cx="7596187" cy="6264275"/>
        </p:xfrm>
        <a:graphic>
          <a:graphicData uri="http://schemas.openxmlformats.org/drawingml/2006/compatibility">
            <com:legacyDrawing xmlns:com="http://schemas.openxmlformats.org/drawingml/2006/compatibility" spid="_x0000_s174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 Box 3"/>
          <p:cNvSpPr txBox="1">
            <a:spLocks noChangeArrowheads="1"/>
          </p:cNvSpPr>
          <p:nvPr/>
        </p:nvSpPr>
        <p:spPr bwMode="auto">
          <a:xfrm>
            <a:off x="0" y="3644900"/>
            <a:ext cx="10920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48130" name="Picture 4" descr="НАшествие монголо-татар миниатюра 16 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908050"/>
            <a:ext cx="4333875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 Box 5"/>
          <p:cNvSpPr txBox="1">
            <a:spLocks noChangeArrowheads="1"/>
          </p:cNvSpPr>
          <p:nvPr/>
        </p:nvSpPr>
        <p:spPr bwMode="auto">
          <a:xfrm>
            <a:off x="4984750" y="855663"/>
            <a:ext cx="3835400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Разорены: </a:t>
            </a:r>
            <a:r>
              <a:rPr lang="ru-RU" sz="2400">
                <a:solidFill>
                  <a:srgbClr val="C00000"/>
                </a:solidFill>
                <a:latin typeface="Calibri" pitchFamily="34" charset="0"/>
              </a:rPr>
              <a:t>Польша, Венгрия, Чехия, Балканские страны.</a:t>
            </a:r>
          </a:p>
          <a:p>
            <a:r>
              <a:rPr lang="ru-RU" sz="2400">
                <a:latin typeface="Calibri" pitchFamily="34" charset="0"/>
              </a:rPr>
              <a:t>Дошли до границ Германской империи.</a:t>
            </a:r>
          </a:p>
          <a:p>
            <a:r>
              <a:rPr lang="ru-RU" sz="2400">
                <a:latin typeface="Calibri" pitchFamily="34" charset="0"/>
              </a:rPr>
              <a:t>НО</a:t>
            </a:r>
          </a:p>
          <a:p>
            <a:r>
              <a:rPr lang="ru-RU" sz="2400">
                <a:latin typeface="Calibri" pitchFamily="34" charset="0"/>
              </a:rPr>
              <a:t>постоянное сопротивление в тылу своих войск.</a:t>
            </a:r>
            <a:endParaRPr lang="ru-RU" sz="2400" b="1">
              <a:latin typeface="Calibri" pitchFamily="34" charset="0"/>
            </a:endParaRPr>
          </a:p>
          <a:p>
            <a:r>
              <a:rPr lang="ru-RU" sz="2400" b="1">
                <a:latin typeface="Calibri" pitchFamily="34" charset="0"/>
              </a:rPr>
              <a:t>Конец 1242 г.</a:t>
            </a:r>
            <a:r>
              <a:rPr lang="ru-RU" sz="2400">
                <a:latin typeface="Calibri" pitchFamily="34" charset="0"/>
              </a:rPr>
              <a:t> – </a:t>
            </a:r>
            <a:r>
              <a:rPr lang="ru-RU" sz="2400">
                <a:solidFill>
                  <a:srgbClr val="C00000"/>
                </a:solidFill>
                <a:latin typeface="Calibri" pitchFamily="34" charset="0"/>
              </a:rPr>
              <a:t>ряд неудач в Венгрии и Чехии.</a:t>
            </a:r>
          </a:p>
          <a:p>
            <a:r>
              <a:rPr lang="ru-RU" sz="2400">
                <a:latin typeface="Calibri" pitchFamily="34" charset="0"/>
              </a:rPr>
              <a:t>Известие о смерти великого хана = повод для прекращения похода.</a:t>
            </a:r>
          </a:p>
        </p:txBody>
      </p:sp>
      <p:sp>
        <p:nvSpPr>
          <p:cNvPr id="48132" name="Содержимое 5"/>
          <p:cNvSpPr>
            <a:spLocks noGrp="1"/>
          </p:cNvSpPr>
          <p:nvPr>
            <p:ph sz="quarter" idx="1"/>
          </p:nvPr>
        </p:nvSpPr>
        <p:spPr>
          <a:xfrm>
            <a:off x="457200" y="3643313"/>
            <a:ext cx="4043363" cy="2528887"/>
          </a:xfrm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 descr="Почтовая бумага"/>
          <p:cNvSpPr>
            <a:spLocks noGrp="1" noChangeArrowheads="1"/>
          </p:cNvSpPr>
          <p:nvPr>
            <p:ph sz="quarter" idx="1"/>
          </p:nvPr>
        </p:nvSpPr>
        <p:spPr>
          <a:xfrm>
            <a:off x="0" y="0"/>
            <a:ext cx="9144000" cy="6858000"/>
          </a:xfrm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/>
          <a:lstStyle/>
          <a:p>
            <a:endParaRPr lang="ru-RU" smtClean="0"/>
          </a:p>
        </p:txBody>
      </p:sp>
      <p:sp>
        <p:nvSpPr>
          <p:cNvPr id="49154" name="Text Box 3"/>
          <p:cNvSpPr txBox="1">
            <a:spLocks noChangeArrowheads="1"/>
          </p:cNvSpPr>
          <p:nvPr/>
        </p:nvSpPr>
        <p:spPr bwMode="auto">
          <a:xfrm>
            <a:off x="3635375" y="423863"/>
            <a:ext cx="80406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9155" name="Text Box 4"/>
          <p:cNvSpPr txBox="1">
            <a:spLocks noChangeArrowheads="1"/>
          </p:cNvSpPr>
          <p:nvPr/>
        </p:nvSpPr>
        <p:spPr bwMode="auto">
          <a:xfrm>
            <a:off x="755650" y="908050"/>
            <a:ext cx="7561263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33CC"/>
                </a:solidFill>
                <a:latin typeface="Calibri" pitchFamily="34" charset="0"/>
              </a:rPr>
              <a:t>«России определено было великое предназначение: ее необозримые равнины поглотили силу монголов и остановили их нашествие на самом краю Европы…»	</a:t>
            </a:r>
          </a:p>
          <a:p>
            <a:r>
              <a:rPr lang="ru-RU" b="1">
                <a:solidFill>
                  <a:srgbClr val="0033CC"/>
                </a:solidFill>
                <a:latin typeface="Calibri" pitchFamily="34" charset="0"/>
              </a:rPr>
              <a:t> (</a:t>
            </a:r>
            <a:r>
              <a:rPr lang="ru-RU" b="1" i="1">
                <a:solidFill>
                  <a:srgbClr val="0033CC"/>
                </a:solidFill>
                <a:latin typeface="Calibri" pitchFamily="34" charset="0"/>
              </a:rPr>
              <a:t>А.С..Пушкин</a:t>
            </a:r>
            <a:r>
              <a:rPr lang="ru-RU" b="1">
                <a:solidFill>
                  <a:srgbClr val="0033CC"/>
                </a:solidFill>
                <a:latin typeface="Calibri" pitchFamily="34" charset="0"/>
              </a:rPr>
              <a:t>)</a:t>
            </a:r>
          </a:p>
        </p:txBody>
      </p:sp>
      <p:pic>
        <p:nvPicPr>
          <p:cNvPr id="49156" name="Picture 8" descr="100A30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7" name="Text Box 9"/>
          <p:cNvSpPr txBox="1">
            <a:spLocks noChangeArrowheads="1"/>
          </p:cNvSpPr>
          <p:nvPr/>
        </p:nvSpPr>
        <p:spPr bwMode="auto">
          <a:xfrm>
            <a:off x="0" y="4581525"/>
            <a:ext cx="9756775" cy="15700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«России определено было великое предназначение: ее необозримые равнины поглотили силу монголов и остановили их нашествие на самом краю Европы…»	</a:t>
            </a:r>
          </a:p>
          <a:p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 (</a:t>
            </a:r>
            <a:r>
              <a:rPr lang="ru-RU" sz="2400" b="1" i="1">
                <a:solidFill>
                  <a:schemeClr val="bg1"/>
                </a:solidFill>
                <a:latin typeface="Calibri" pitchFamily="34" charset="0"/>
              </a:rPr>
              <a:t>А.С..Пушкин</a:t>
            </a:r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ru-RU" b="1" smtClean="0">
                <a:solidFill>
                  <a:srgbClr val="990000"/>
                </a:solidFill>
                <a:latin typeface="Times New Roman" pitchFamily="18" charset="0"/>
              </a:rPr>
              <a:t>Причины поражения Руси</a:t>
            </a:r>
          </a:p>
        </p:txBody>
      </p:sp>
      <p:sp>
        <p:nvSpPr>
          <p:cNvPr id="50178" name="Rectangle 8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sz="2800" b="1" smtClean="0">
                <a:solidFill>
                  <a:srgbClr val="990000"/>
                </a:solidFill>
                <a:latin typeface="Times New Roman" pitchFamily="18" charset="0"/>
              </a:rPr>
              <a:t>Политическая разобщенность Руси</a:t>
            </a:r>
          </a:p>
          <a:p>
            <a:r>
              <a:rPr lang="ru-RU" sz="2800" b="1" smtClean="0">
                <a:solidFill>
                  <a:srgbClr val="990000"/>
                </a:solidFill>
                <a:latin typeface="Times New Roman" pitchFamily="18" charset="0"/>
              </a:rPr>
              <a:t>Отсутствие единства в военных действиях</a:t>
            </a:r>
          </a:p>
          <a:p>
            <a:r>
              <a:rPr lang="ru-RU" sz="2800" b="1" smtClean="0">
                <a:solidFill>
                  <a:srgbClr val="990000"/>
                </a:solidFill>
                <a:latin typeface="Times New Roman" pitchFamily="18" charset="0"/>
              </a:rPr>
              <a:t>Великолепная организация монгольского войска</a:t>
            </a:r>
          </a:p>
          <a:p>
            <a:pPr>
              <a:buFontTx/>
              <a:buNone/>
            </a:pPr>
            <a:endParaRPr lang="ru-RU" sz="2800" b="1" smtClean="0">
              <a:solidFill>
                <a:srgbClr val="990000"/>
              </a:solidFill>
              <a:latin typeface="Times New Roman" pitchFamily="18" charset="0"/>
            </a:endParaRPr>
          </a:p>
        </p:txBody>
      </p:sp>
      <p:pic>
        <p:nvPicPr>
          <p:cNvPr id="50179" name="Picture 10" descr="Рисунок28 копия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19700" y="1700213"/>
            <a:ext cx="3370263" cy="40782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ИТОГИ монголо-татарского нашествия</a:t>
            </a:r>
          </a:p>
        </p:txBody>
      </p:sp>
      <p:sp>
        <p:nvSpPr>
          <p:cNvPr id="5120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827088" y="2349500"/>
            <a:ext cx="7693025" cy="3724275"/>
          </a:xfrm>
        </p:spPr>
        <p:txBody>
          <a:bodyPr/>
          <a:lstStyle/>
          <a:p>
            <a:r>
              <a:rPr lang="ru-RU" smtClean="0"/>
              <a:t>- Сократилось население Руси.</a:t>
            </a:r>
          </a:p>
          <a:p>
            <a:r>
              <a:rPr lang="ru-RU" smtClean="0"/>
              <a:t>-  Разрушено 49 (из 74)городов.</a:t>
            </a:r>
          </a:p>
          <a:p>
            <a:r>
              <a:rPr lang="ru-RU" smtClean="0"/>
              <a:t>-  Гибель ремесленников привела к утрате профессий и ремесел.</a:t>
            </a:r>
          </a:p>
          <a:p>
            <a:r>
              <a:rPr lang="ru-RU" smtClean="0"/>
              <a:t>-   Западная Европа была спасена от разгрома.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AutoShape 5" descr="Картинки по запросу пожар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52231" name="AutoShape 7" descr="Картинки по запросу пожар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52233" name="Picture 9" descr="pozhar_1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33375"/>
            <a:ext cx="4032250" cy="2692400"/>
          </a:xfrm>
          <a:prstGeom prst="rect">
            <a:avLst/>
          </a:prstGeom>
          <a:noFill/>
        </p:spPr>
      </p:pic>
      <p:sp>
        <p:nvSpPr>
          <p:cNvPr id="52235" name="AutoShape 11" descr="ANd9GcTNUe6YmsSNhxlezXPUgvfZL97Uz0bWMVXp0y6bQa4FP13lFHxdKw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52239" name="Picture 15" descr="s360332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3429000"/>
            <a:ext cx="4762500" cy="2552700"/>
          </a:xfrm>
          <a:prstGeom prst="rect">
            <a:avLst/>
          </a:prstGeom>
          <a:noFill/>
        </p:spPr>
      </p:pic>
      <p:pic>
        <p:nvPicPr>
          <p:cNvPr id="52241" name="Picture 17" descr="1401223097_leshiy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79413"/>
            <a:ext cx="3998912" cy="2679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53250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125"/>
          </a:xfrm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542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24841" t="34549" r="27029" b="12946"/>
          <a:stretch>
            <a:fillRect/>
          </a:stretch>
        </p:blipFill>
        <p:spPr>
          <a:xfrm>
            <a:off x="827088" y="404813"/>
            <a:ext cx="7416800" cy="6067425"/>
          </a:xfrm>
        </p:spPr>
      </p:pic>
      <p:sp>
        <p:nvSpPr>
          <p:cNvPr id="5" name="Управляющая кнопка: возврат 4">
            <a:hlinkClick r:id="rId3" action="ppaction://hlinksldjump" highlightClick="1"/>
          </p:cNvPr>
          <p:cNvSpPr/>
          <p:nvPr/>
        </p:nvSpPr>
        <p:spPr>
          <a:xfrm>
            <a:off x="250825" y="5805488"/>
            <a:ext cx="433388" cy="4318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206</TotalTime>
  <Words>715</Words>
  <Application>Microsoft Office PowerPoint</Application>
  <PresentationFormat>Экран (4:3)</PresentationFormat>
  <Paragraphs>169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Calibri</vt:lpstr>
      <vt:lpstr>Cambria</vt:lpstr>
      <vt:lpstr>Arial</vt:lpstr>
      <vt:lpstr>Wingdings 3</vt:lpstr>
      <vt:lpstr>Wingdings</vt:lpstr>
      <vt:lpstr>Gill Sans MT</vt:lpstr>
      <vt:lpstr>Times New Roman</vt:lpstr>
      <vt:lpstr>Начальная</vt:lpstr>
      <vt:lpstr>Слайд 1</vt:lpstr>
      <vt:lpstr>“И в те дни обрушилась беда на христиан”. </vt:lpstr>
      <vt:lpstr>Слайд 3</vt:lpstr>
      <vt:lpstr>Нашествие с Востока</vt:lpstr>
      <vt:lpstr>Слайд 5</vt:lpstr>
      <vt:lpstr>Социальная структура</vt:lpstr>
      <vt:lpstr>МОНГОЛЫ</vt:lpstr>
      <vt:lpstr>ЮРТА</vt:lpstr>
      <vt:lpstr>КОЧЕВЬЕ  МОНГОЛОВ</vt:lpstr>
      <vt:lpstr>1206 г. </vt:lpstr>
      <vt:lpstr>Темучин     </vt:lpstr>
      <vt:lpstr>Организация монгольского     войска</vt:lpstr>
      <vt:lpstr>Состав конного  монгольского войска</vt:lpstr>
      <vt:lpstr>ВООРУЖЕНИЕ  МОНГОЛОВ</vt:lpstr>
      <vt:lpstr>Тактика монголо-татар</vt:lpstr>
      <vt:lpstr>Слайд 16</vt:lpstr>
      <vt:lpstr>Слайд 17</vt:lpstr>
      <vt:lpstr>Битва на Калке - 31 мая 1223 г.</vt:lpstr>
      <vt:lpstr>Завоевание Руси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Причины поражения Руси</vt:lpstr>
      <vt:lpstr>ИТОГИ монголо-татарского нашествия</vt:lpstr>
      <vt:lpstr>Слайд 30</vt:lpstr>
      <vt:lpstr>Слайд 31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KalmaR</dc:creator>
  <cp:lastModifiedBy>История-18</cp:lastModifiedBy>
  <cp:revision>18</cp:revision>
  <dcterms:created xsi:type="dcterms:W3CDTF">2010-03-02T02:05:20Z</dcterms:created>
  <dcterms:modified xsi:type="dcterms:W3CDTF">2018-04-04T22:44:43Z</dcterms:modified>
</cp:coreProperties>
</file>