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9" r:id="rId3"/>
    <p:sldId id="272" r:id="rId4"/>
    <p:sldId id="261" r:id="rId5"/>
    <p:sldId id="262" r:id="rId6"/>
    <p:sldId id="277" r:id="rId7"/>
    <p:sldId id="288" r:id="rId8"/>
    <p:sldId id="263" r:id="rId9"/>
    <p:sldId id="264" r:id="rId10"/>
    <p:sldId id="265" r:id="rId11"/>
    <p:sldId id="282" r:id="rId12"/>
    <p:sldId id="281" r:id="rId13"/>
    <p:sldId id="267" r:id="rId14"/>
    <p:sldId id="275" r:id="rId15"/>
    <p:sldId id="276" r:id="rId16"/>
    <p:sldId id="283" r:id="rId17"/>
    <p:sldId id="284" r:id="rId18"/>
    <p:sldId id="285" r:id="rId19"/>
    <p:sldId id="286" r:id="rId20"/>
    <p:sldId id="268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05.03.2017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05.03.2017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88640"/>
            <a:ext cx="7283152" cy="194421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1800" b="1" i="1" dirty="0" smtClean="0">
                <a:solidFill>
                  <a:srgbClr val="FF0000"/>
                </a:solidFill>
              </a:rPr>
              <a:t/>
            </a:r>
            <a:br>
              <a:rPr lang="ru-RU" sz="1800" b="1" i="1" dirty="0" smtClean="0">
                <a:solidFill>
                  <a:srgbClr val="FF0000"/>
                </a:solidFill>
              </a:rPr>
            </a:br>
            <a:r>
              <a:rPr lang="ru-RU" sz="1800" b="1" i="1" dirty="0" smtClean="0">
                <a:solidFill>
                  <a:srgbClr val="FF0000"/>
                </a:solidFill>
              </a:rPr>
              <a:t>УДП ООО ГДУ </a:t>
            </a:r>
            <a:br>
              <a:rPr lang="ru-RU" sz="1800" b="1" i="1" dirty="0" smtClean="0">
                <a:solidFill>
                  <a:srgbClr val="FF0000"/>
                </a:solidFill>
              </a:rPr>
            </a:br>
            <a:r>
              <a:rPr lang="ru-RU" sz="1800" b="1" i="1" dirty="0" smtClean="0">
                <a:solidFill>
                  <a:srgbClr val="FF0000"/>
                </a:solidFill>
              </a:rPr>
              <a:t>ДЕТСКИЙ САД «КНЯЖЕНИКА» </a:t>
            </a:r>
            <a:br>
              <a:rPr lang="ru-RU" sz="1800" b="1" i="1" dirty="0" smtClean="0">
                <a:solidFill>
                  <a:srgbClr val="FF0000"/>
                </a:solidFill>
              </a:rPr>
            </a:br>
            <a:r>
              <a:rPr lang="ru-RU" sz="1800" b="1" i="1" dirty="0" smtClean="0">
                <a:solidFill>
                  <a:srgbClr val="FF0000"/>
                </a:solidFill>
              </a:rPr>
              <a:t>ГРУППА «СИНИЧКИ»</a:t>
            </a:r>
            <a:r>
              <a:rPr lang="ru-RU" b="1" i="1" dirty="0" smtClean="0">
                <a:solidFill>
                  <a:srgbClr val="FF0000"/>
                </a:solidFill>
              </a:rPr>
              <a:t/>
            </a:r>
            <a:br>
              <a:rPr lang="ru-RU" b="1" i="1" dirty="0" smtClean="0">
                <a:solidFill>
                  <a:srgbClr val="FF0000"/>
                </a:solidFill>
              </a:rPr>
            </a:br>
            <a:r>
              <a:rPr lang="ru-RU" sz="4000" b="1" i="1" dirty="0" smtClean="0">
                <a:solidFill>
                  <a:srgbClr val="FF0000"/>
                </a:solidFill>
              </a:rPr>
              <a:t>Проект  </a:t>
            </a:r>
            <a:r>
              <a:rPr lang="ru-RU" sz="4000" b="1" i="1" dirty="0" smtClean="0">
                <a:solidFill>
                  <a:srgbClr val="FF0000"/>
                </a:solidFill>
              </a:rPr>
              <a:t>для дошкольников</a:t>
            </a:r>
            <a:br>
              <a:rPr lang="ru-RU" sz="4000" b="1" i="1" dirty="0" smtClean="0">
                <a:solidFill>
                  <a:srgbClr val="FF0000"/>
                </a:solidFill>
              </a:rPr>
            </a:br>
            <a:r>
              <a:rPr lang="ru-RU" sz="4000" b="1" i="1" dirty="0" smtClean="0">
                <a:solidFill>
                  <a:srgbClr val="FF0000"/>
                </a:solidFill>
              </a:rPr>
              <a:t>«Безопасная дорога</a:t>
            </a:r>
            <a:r>
              <a:rPr lang="ru-RU" sz="4000" b="1" i="1" dirty="0" smtClean="0">
                <a:solidFill>
                  <a:srgbClr val="FF0000"/>
                </a:solidFill>
              </a:rPr>
              <a:t>»</a:t>
            </a:r>
            <a:r>
              <a:rPr lang="ru-RU" b="1" i="1" dirty="0" smtClean="0">
                <a:solidFill>
                  <a:srgbClr val="FF0000"/>
                </a:solidFill>
              </a:rPr>
              <a:t/>
            </a:r>
            <a:br>
              <a:rPr lang="ru-RU" b="1" i="1" dirty="0" smtClean="0">
                <a:solidFill>
                  <a:srgbClr val="FF0000"/>
                </a:solidFill>
              </a:rPr>
            </a:br>
            <a:endParaRPr lang="ru-RU" sz="2200" b="1" i="1" dirty="0">
              <a:solidFill>
                <a:srgbClr val="FF0000"/>
              </a:solidFill>
            </a:endParaRPr>
          </a:p>
        </p:txBody>
      </p:sp>
      <p:pic>
        <p:nvPicPr>
          <p:cNvPr id="4" name="Picture 4" descr="&amp;Pcy;&amp;Dcy;&amp;Dcy; - &amp;Ocy;&amp;lcy;&amp;softcy;&amp;gcy;&amp;acy; &amp;Vcy;&amp;acy;&amp;scy;&amp;icy;&amp;lcy;&amp;softcy;&amp;iecy;&amp;vcy;&amp;ncy;&amp;acy; &amp;Scy;&amp;mcy;&amp;icy;&amp;rcy;&amp;ncy;&amp;ocy;&amp;vcy;&amp;acy;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276872"/>
            <a:ext cx="5040560" cy="4270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&amp;Scy;&amp;vcy;&amp;iecy;&amp;tcy;&amp;ocy;&amp;fcy;&amp;ocy;&amp;rcy; - &amp;Ocy;&amp;lcy;&amp;softcy;&amp;gcy;&amp;acy; &amp;Vcy;&amp;acy;&amp;scy;&amp;icy;&amp;lcy;&amp;softcy;&amp;iecy;&amp;vcy;&amp;ncy;&amp;acy; &amp;Scy;&amp;mcy;&amp;icy;&amp;rcy;&amp;ncy;&amp;ocy;&amp;vcy;&amp;acy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1340768"/>
            <a:ext cx="1659184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6265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>
              <a:defRPr/>
            </a:pPr>
            <a:r>
              <a:rPr lang="ru-RU" sz="3200" b="1" i="1" dirty="0" smtClean="0">
                <a:solidFill>
                  <a:srgbClr val="00B050"/>
                </a:solidFill>
                <a:cs typeface="Times New Roman" pitchFamily="16" charset="0"/>
              </a:rPr>
              <a:t>            </a:t>
            </a:r>
            <a:r>
              <a:rPr lang="en-GB" sz="3200" b="1" i="1" u="sng" dirty="0" err="1" smtClean="0">
                <a:solidFill>
                  <a:srgbClr val="00B050"/>
                </a:solidFill>
                <a:cs typeface="Times New Roman" pitchFamily="16" charset="0"/>
              </a:rPr>
              <a:t>Вид</a:t>
            </a:r>
            <a:r>
              <a:rPr lang="en-GB" sz="3200" b="1" i="1" u="sng" dirty="0" smtClean="0">
                <a:solidFill>
                  <a:srgbClr val="00B050"/>
                </a:solidFill>
                <a:cs typeface="Times New Roman" pitchFamily="16" charset="0"/>
              </a:rPr>
              <a:t> </a:t>
            </a:r>
            <a:r>
              <a:rPr lang="en-GB" sz="3200" b="1" i="1" u="sng" dirty="0" err="1" smtClean="0">
                <a:solidFill>
                  <a:srgbClr val="00B050"/>
                </a:solidFill>
                <a:cs typeface="Times New Roman" pitchFamily="16" charset="0"/>
              </a:rPr>
              <a:t>проекта</a:t>
            </a:r>
            <a:r>
              <a:rPr lang="en-GB" sz="3200" b="1" i="1" u="sng" dirty="0" smtClean="0">
                <a:solidFill>
                  <a:srgbClr val="00B050"/>
                </a:solidFill>
                <a:cs typeface="Times New Roman" pitchFamily="16" charset="0"/>
              </a:rPr>
              <a:t>:</a:t>
            </a:r>
            <a:r>
              <a:rPr lang="ru-RU" sz="3200" b="1" i="1" u="sng" dirty="0" smtClean="0">
                <a:solidFill>
                  <a:srgbClr val="00B050"/>
                </a:solidFill>
                <a:cs typeface="Times New Roman" pitchFamily="16" charset="0"/>
              </a:rPr>
              <a:t/>
            </a:r>
            <a:br>
              <a:rPr lang="ru-RU" sz="3200" b="1" i="1" u="sng" dirty="0" smtClean="0">
                <a:solidFill>
                  <a:srgbClr val="00B050"/>
                </a:solidFill>
                <a:cs typeface="Times New Roman" pitchFamily="16" charset="0"/>
              </a:rPr>
            </a:br>
            <a:r>
              <a:rPr lang="en-GB" sz="2800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Познавательно-игровой</a:t>
            </a:r>
            <a:r>
              <a:rPr lang="ru-RU" sz="2800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/>
            </a:r>
            <a:br>
              <a:rPr lang="ru-RU" sz="2800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</a:br>
            <a:r>
              <a:rPr lang="ru-RU" sz="2800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/>
            </a:r>
            <a:br>
              <a:rPr lang="ru-RU" sz="2800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</a:br>
            <a:r>
              <a:rPr lang="en-GB" sz="2800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/>
            </a:r>
            <a:br>
              <a:rPr lang="en-GB" sz="2800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</a:br>
            <a:r>
              <a:rPr lang="ru-RU" sz="2800" b="1" i="1" dirty="0" smtClean="0">
                <a:solidFill>
                  <a:srgbClr val="00B050"/>
                </a:solidFill>
                <a:cs typeface="Times New Roman" pitchFamily="16" charset="0"/>
              </a:rPr>
              <a:t/>
            </a:r>
            <a:br>
              <a:rPr lang="ru-RU" sz="2800" b="1" i="1" dirty="0" smtClean="0">
                <a:solidFill>
                  <a:srgbClr val="00B050"/>
                </a:solidFill>
                <a:cs typeface="Times New Roman" pitchFamily="16" charset="0"/>
              </a:rPr>
            </a:br>
            <a:r>
              <a:rPr lang="ru-RU" sz="2800" b="1" i="1" dirty="0" smtClean="0">
                <a:solidFill>
                  <a:srgbClr val="00B050"/>
                </a:solidFill>
                <a:cs typeface="Times New Roman" pitchFamily="16" charset="0"/>
              </a:rPr>
              <a:t>              </a:t>
            </a:r>
            <a:r>
              <a:rPr lang="en-GB" sz="3200" b="1" i="1" u="sng" dirty="0" err="1" smtClean="0">
                <a:solidFill>
                  <a:srgbClr val="00B050"/>
                </a:solidFill>
                <a:cs typeface="Times New Roman" pitchFamily="16" charset="0"/>
              </a:rPr>
              <a:t>Цель</a:t>
            </a:r>
            <a:r>
              <a:rPr lang="en-GB" sz="3200" b="1" i="1" u="sng" dirty="0" smtClean="0">
                <a:solidFill>
                  <a:srgbClr val="00B050"/>
                </a:solidFill>
                <a:cs typeface="Times New Roman" pitchFamily="16" charset="0"/>
              </a:rPr>
              <a:t> </a:t>
            </a:r>
            <a:r>
              <a:rPr lang="en-GB" sz="3200" b="1" i="1" u="sng" dirty="0" err="1" smtClean="0">
                <a:solidFill>
                  <a:srgbClr val="00B050"/>
                </a:solidFill>
                <a:cs typeface="Times New Roman" pitchFamily="16" charset="0"/>
              </a:rPr>
              <a:t>проекта</a:t>
            </a:r>
            <a:r>
              <a:rPr lang="en-GB" sz="3200" b="1" i="1" u="sng" dirty="0" smtClean="0">
                <a:solidFill>
                  <a:srgbClr val="00B050"/>
                </a:solidFill>
                <a:cs typeface="Times New Roman" pitchFamily="16" charset="0"/>
              </a:rPr>
              <a:t>:</a:t>
            </a:r>
            <a:r>
              <a:rPr lang="ru-RU" sz="3200" b="1" i="1" u="sng" dirty="0" smtClean="0">
                <a:solidFill>
                  <a:srgbClr val="00B050"/>
                </a:solidFill>
                <a:cs typeface="Times New Roman" pitchFamily="16" charset="0"/>
              </a:rPr>
              <a:t/>
            </a:r>
            <a:br>
              <a:rPr lang="ru-RU" sz="3200" b="1" i="1" u="sng" dirty="0" smtClean="0">
                <a:solidFill>
                  <a:srgbClr val="00B050"/>
                </a:solidFill>
                <a:cs typeface="Times New Roman" pitchFamily="16" charset="0"/>
              </a:rPr>
            </a:br>
            <a:r>
              <a:rPr lang="ru-RU" sz="2800" b="1" i="1" u="sng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/>
            </a:r>
            <a:br>
              <a:rPr lang="ru-RU" sz="2800" b="1" i="1" u="sng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</a:br>
            <a:r>
              <a:rPr lang="ru-RU" sz="2400" b="1" i="1" dirty="0" smtClean="0">
                <a:solidFill>
                  <a:srgbClr val="002060"/>
                </a:solidFill>
              </a:rPr>
              <a:t> Формирование у детей основ  безопасного поведения на улицах города, дорогах и в транспорте.</a:t>
            </a:r>
            <a:br>
              <a:rPr lang="ru-RU" sz="2400" b="1" i="1" dirty="0" smtClean="0">
                <a:solidFill>
                  <a:srgbClr val="002060"/>
                </a:solidFill>
              </a:rPr>
            </a:br>
            <a:r>
              <a:rPr lang="en-GB" sz="2800" b="1" i="1" u="sng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/>
            </a:r>
            <a:br>
              <a:rPr lang="en-GB" sz="2800" b="1" i="1" u="sng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</a:br>
            <a:endParaRPr lang="ru-RU" sz="2800" dirty="0"/>
          </a:p>
        </p:txBody>
      </p:sp>
      <p:pic>
        <p:nvPicPr>
          <p:cNvPr id="3" name="Picture 4" descr="&amp;Scy;&amp;vcy;&amp;iecy;&amp;tcy;&amp;ocy;&amp;fcy;&amp;ocy;&amp;rcy; - &amp;Ocy;&amp;lcy;&amp;softcy;&amp;gcy;&amp;acy; &amp;Vcy;&amp;acy;&amp;scy;&amp;icy;&amp;lcy;&amp;softcy;&amp;iecy;&amp;vcy;&amp;ncy;&amp;acy; &amp;Scy;&amp;mcy;&amp;icy;&amp;rcy;&amp;ncy;&amp;ocy;&amp;vcy;&amp;a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332655"/>
            <a:ext cx="2357636" cy="35812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</a:rPr>
              <a:t>Задачи проекта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484784"/>
            <a:ext cx="8229600" cy="4525963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endParaRPr lang="ru-RU" dirty="0" smtClean="0"/>
          </a:p>
          <a:p>
            <a:r>
              <a:rPr lang="ru-RU" b="1" i="1" dirty="0" smtClean="0">
                <a:solidFill>
                  <a:srgbClr val="002060"/>
                </a:solidFill>
              </a:rPr>
              <a:t>Усвоение дошкольниками первоначальных знаний о правилах безопасного поведения на улице;</a:t>
            </a:r>
          </a:p>
          <a:p>
            <a:pPr>
              <a:buNone/>
            </a:pPr>
            <a:endParaRPr lang="ru-RU" b="1" i="1" dirty="0" smtClean="0">
              <a:solidFill>
                <a:srgbClr val="002060"/>
              </a:solidFill>
            </a:endParaRPr>
          </a:p>
          <a:p>
            <a:r>
              <a:rPr lang="ru-RU" b="1" i="1" dirty="0" smtClean="0">
                <a:solidFill>
                  <a:srgbClr val="002060"/>
                </a:solidFill>
              </a:rPr>
              <a:t>Учить различать дорожные знаки;</a:t>
            </a:r>
          </a:p>
          <a:p>
            <a:endParaRPr lang="ru-RU" b="1" i="1" dirty="0" smtClean="0">
              <a:solidFill>
                <a:srgbClr val="002060"/>
              </a:solidFill>
            </a:endParaRPr>
          </a:p>
          <a:p>
            <a:r>
              <a:rPr lang="ru-RU" b="1" i="1" dirty="0" smtClean="0">
                <a:solidFill>
                  <a:srgbClr val="002060"/>
                </a:solidFill>
              </a:rPr>
              <a:t> Воспитывать навыки осознанного пользования правилами дорожного движения в повседневной жизни;</a:t>
            </a:r>
          </a:p>
          <a:p>
            <a:r>
              <a:rPr lang="ru-RU" b="1" i="1" dirty="0" smtClean="0">
                <a:solidFill>
                  <a:srgbClr val="002060"/>
                </a:solidFill>
              </a:rPr>
              <a:t> Активизировать работу по пропаганде правил дорожного движения и безопасного образа жизни среди родителей.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3200" b="1" i="1" dirty="0" err="1" smtClean="0">
                <a:solidFill>
                  <a:srgbClr val="FF0000"/>
                </a:solidFill>
                <a:cs typeface="Times New Roman" pitchFamily="16" charset="0"/>
              </a:rPr>
              <a:t>Принципы</a:t>
            </a:r>
            <a:r>
              <a:rPr lang="en-GB" sz="3200" b="1" i="1" dirty="0" smtClean="0">
                <a:solidFill>
                  <a:srgbClr val="FF0000"/>
                </a:solidFill>
                <a:cs typeface="Times New Roman" pitchFamily="16" charset="0"/>
              </a:rPr>
              <a:t> </a:t>
            </a:r>
            <a:r>
              <a:rPr lang="en-GB" sz="3200" b="1" i="1" dirty="0" err="1" smtClean="0">
                <a:solidFill>
                  <a:srgbClr val="FF0000"/>
                </a:solidFill>
                <a:cs typeface="Times New Roman" pitchFamily="16" charset="0"/>
              </a:rPr>
              <a:t>построение</a:t>
            </a:r>
            <a:r>
              <a:rPr lang="en-GB" sz="3200" b="1" i="1" dirty="0" smtClean="0">
                <a:solidFill>
                  <a:srgbClr val="FF0000"/>
                </a:solidFill>
                <a:cs typeface="Times New Roman" pitchFamily="16" charset="0"/>
              </a:rPr>
              <a:t> </a:t>
            </a:r>
            <a:r>
              <a:rPr lang="en-GB" sz="3200" b="1" i="1" dirty="0" err="1" smtClean="0">
                <a:solidFill>
                  <a:srgbClr val="FF0000"/>
                </a:solidFill>
                <a:cs typeface="Times New Roman" pitchFamily="16" charset="0"/>
              </a:rPr>
              <a:t>проекта</a:t>
            </a:r>
            <a:r>
              <a:rPr lang="en-GB" sz="3200" b="1" i="1" dirty="0" smtClean="0">
                <a:solidFill>
                  <a:srgbClr val="FF0000"/>
                </a:solidFill>
                <a:cs typeface="Times New Roman" pitchFamily="16" charset="0"/>
              </a:rPr>
              <a:t>:</a:t>
            </a:r>
            <a:br>
              <a:rPr lang="en-GB" sz="3200" b="1" i="1" dirty="0" smtClean="0">
                <a:solidFill>
                  <a:srgbClr val="FF0000"/>
                </a:solidFill>
                <a:cs typeface="Times New Roman" pitchFamily="16" charset="0"/>
              </a:rPr>
            </a:b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1484784"/>
            <a:ext cx="7254552" cy="424731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/>
            </a:r>
            <a:b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</a:br>
            <a:r>
              <a:rPr lang="en-GB" sz="2800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Решение</a:t>
            </a:r>
            <a:r>
              <a:rPr lang="en-GB" sz="2800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</a:t>
            </a:r>
            <a:r>
              <a:rPr lang="en-GB" sz="2800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поставленных</a:t>
            </a:r>
            <a:r>
              <a:rPr lang="en-GB" sz="2800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</a:t>
            </a:r>
            <a:r>
              <a:rPr lang="en-GB" sz="2800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задач</a:t>
            </a:r>
            <a:r>
              <a:rPr lang="en-GB" sz="2800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</a:t>
            </a:r>
            <a:r>
              <a:rPr lang="en-GB" sz="2800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предусматривается</a:t>
            </a:r>
            <a:r>
              <a:rPr lang="en-GB" sz="2800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в </a:t>
            </a:r>
            <a:r>
              <a:rPr lang="en-GB" sz="2800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совместной</a:t>
            </a:r>
            <a:r>
              <a:rPr lang="en-GB" sz="2800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</a:t>
            </a:r>
            <a:r>
              <a:rPr lang="en-GB" sz="2800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деятельности</a:t>
            </a:r>
            <a:r>
              <a:rPr lang="en-GB" sz="2800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</a:t>
            </a:r>
            <a:r>
              <a:rPr lang="en-GB" sz="2800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взрослого</a:t>
            </a:r>
            <a:r>
              <a:rPr lang="en-GB" sz="2800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и </a:t>
            </a:r>
            <a:r>
              <a:rPr lang="en-GB" sz="2800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детей</a:t>
            </a:r>
            <a:endParaRPr lang="ru-RU" sz="2800" b="1" i="1" dirty="0" smtClean="0">
              <a:solidFill>
                <a:schemeClr val="accent1">
                  <a:lumMod val="50000"/>
                </a:schemeClr>
              </a:solidFill>
              <a:cs typeface="Times New Roman" pitchFamily="16" charset="0"/>
            </a:endParaRPr>
          </a:p>
          <a:p>
            <a:endParaRPr lang="ru-RU" sz="2800" b="1" i="1" dirty="0" smtClean="0">
              <a:solidFill>
                <a:schemeClr val="accent1">
                  <a:lumMod val="50000"/>
                </a:schemeClr>
              </a:solidFill>
              <a:cs typeface="Times New Roman" pitchFamily="16" charset="0"/>
            </a:endParaRPr>
          </a:p>
          <a:p>
            <a:r>
              <a:rPr lang="en-GB" sz="2800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</a:t>
            </a:r>
            <a:r>
              <a:rPr lang="ru-RU" sz="2800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В </a:t>
            </a:r>
            <a:r>
              <a:rPr lang="en-GB" sz="2800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самостоятельной</a:t>
            </a:r>
            <a:r>
              <a:rPr lang="en-GB" sz="2800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</a:t>
            </a:r>
            <a:r>
              <a:rPr lang="en-GB" sz="2800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деятельности</a:t>
            </a:r>
            <a:r>
              <a:rPr lang="en-GB" sz="2800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</a:t>
            </a:r>
            <a:r>
              <a:rPr lang="en-GB" sz="2800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детей</a:t>
            </a:r>
            <a:r>
              <a:rPr lang="en-GB" sz="2800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, </a:t>
            </a:r>
            <a:r>
              <a:rPr lang="en-GB" sz="2800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при</a:t>
            </a:r>
            <a:r>
              <a:rPr lang="en-GB" sz="2800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</a:t>
            </a:r>
            <a:r>
              <a:rPr lang="en-GB" sz="2800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проведении</a:t>
            </a:r>
            <a:r>
              <a:rPr lang="en-GB" sz="2800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</a:t>
            </a:r>
            <a:r>
              <a:rPr lang="en-GB" sz="2800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режимных</a:t>
            </a:r>
            <a:r>
              <a:rPr lang="en-GB" sz="2800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</a:t>
            </a:r>
            <a:r>
              <a:rPr lang="en-GB" sz="2800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моментов</a:t>
            </a:r>
            <a:r>
              <a:rPr lang="en-GB" sz="2800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;</a:t>
            </a:r>
            <a:endParaRPr lang="ru-RU" sz="2800" b="1" i="1" dirty="0" smtClean="0">
              <a:solidFill>
                <a:schemeClr val="accent1">
                  <a:lumMod val="50000"/>
                </a:schemeClr>
              </a:solidFill>
              <a:cs typeface="Times New Roman" pitchFamily="16" charset="0"/>
            </a:endParaRPr>
          </a:p>
          <a:p>
            <a:r>
              <a:rPr lang="en-GB" sz="2800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/>
            </a:r>
            <a:br>
              <a:rPr lang="en-GB" sz="2800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</a:br>
            <a:r>
              <a:rPr lang="en-GB" sz="2800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Принцип</a:t>
            </a:r>
            <a:r>
              <a:rPr lang="en-GB" sz="2800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</a:t>
            </a:r>
            <a:r>
              <a:rPr lang="en-GB" sz="2800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доступности</a:t>
            </a:r>
            <a:r>
              <a:rPr lang="en-GB" sz="2800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, </a:t>
            </a:r>
            <a:r>
              <a:rPr lang="en-GB" sz="2800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последовательности</a:t>
            </a:r>
            <a:r>
              <a:rPr lang="en-GB" sz="2800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и </a:t>
            </a:r>
            <a:r>
              <a:rPr lang="en-GB" sz="2800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систематичнос</a:t>
            </a:r>
            <a:r>
              <a:rPr lang="ru-RU" sz="2800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ти</a:t>
            </a:r>
            <a:endParaRPr lang="ru-RU" sz="2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000" b="1" i="1" dirty="0" smtClean="0">
                <a:solidFill>
                  <a:srgbClr val="FF0000"/>
                </a:solidFill>
                <a:cs typeface="Times New Roman" pitchFamily="16" charset="0"/>
              </a:rPr>
              <a:t>Проект представлен во всех формах совместной деятельности взрослого и ребенка, самостоятельной деятельности детей</a:t>
            </a:r>
            <a:r>
              <a:rPr lang="ru-RU" sz="1600" dirty="0" smtClean="0"/>
              <a:t/>
            </a:r>
            <a:br>
              <a:rPr lang="ru-RU" sz="1600" dirty="0" smtClean="0"/>
            </a:br>
            <a:endParaRPr lang="ru-RU" sz="1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1052736"/>
            <a:ext cx="7704856" cy="478592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33375" indent="-333375">
              <a:spcBef>
                <a:spcPts val="600"/>
              </a:spcBef>
              <a:buClr>
                <a:srgbClr val="FFFF00"/>
              </a:buClr>
              <a:buFont typeface="Wingdings" charset="2"/>
              <a:buChar char=""/>
              <a:tabLst>
                <a:tab pos="333375" algn="l"/>
                <a:tab pos="781050" algn="l"/>
                <a:tab pos="1230313" algn="l"/>
                <a:tab pos="1679575" algn="l"/>
                <a:tab pos="2128838" algn="l"/>
                <a:tab pos="2578100" algn="l"/>
                <a:tab pos="3027363" algn="l"/>
                <a:tab pos="3476625" algn="l"/>
                <a:tab pos="3925888" algn="l"/>
                <a:tab pos="4375150" algn="l"/>
                <a:tab pos="4824413" algn="l"/>
                <a:tab pos="5273675" algn="l"/>
                <a:tab pos="5722938" algn="l"/>
                <a:tab pos="6172200" algn="l"/>
                <a:tab pos="6621463" algn="l"/>
                <a:tab pos="7070725" algn="l"/>
                <a:tab pos="7519988" algn="l"/>
                <a:tab pos="7969250" algn="l"/>
                <a:tab pos="8418513" algn="l"/>
                <a:tab pos="8867775" algn="l"/>
                <a:tab pos="9317038" algn="l"/>
              </a:tabLst>
              <a:defRPr/>
            </a:pPr>
            <a:r>
              <a:rPr lang="en-GB" b="1" i="1" u="sng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Игровая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 -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дидактические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игры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,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сюжетно-ролевые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игры</a:t>
            </a:r>
            <a:endParaRPr lang="en-GB" b="1" i="1" dirty="0" smtClean="0">
              <a:solidFill>
                <a:schemeClr val="accent1">
                  <a:lumMod val="50000"/>
                </a:schemeClr>
              </a:solidFill>
              <a:cs typeface="Times New Roman" pitchFamily="16" charset="0"/>
            </a:endParaRPr>
          </a:p>
          <a:p>
            <a:pPr marL="333375" indent="-333375">
              <a:spcBef>
                <a:spcPts val="600"/>
              </a:spcBef>
              <a:buClr>
                <a:srgbClr val="FFFF00"/>
              </a:buClr>
              <a:buFont typeface="Wingdings" charset="2"/>
              <a:buChar char=""/>
              <a:tabLst>
                <a:tab pos="333375" algn="l"/>
                <a:tab pos="781050" algn="l"/>
                <a:tab pos="1230313" algn="l"/>
                <a:tab pos="1679575" algn="l"/>
                <a:tab pos="2128838" algn="l"/>
                <a:tab pos="2578100" algn="l"/>
                <a:tab pos="3027363" algn="l"/>
                <a:tab pos="3476625" algn="l"/>
                <a:tab pos="3925888" algn="l"/>
                <a:tab pos="4375150" algn="l"/>
                <a:tab pos="4824413" algn="l"/>
                <a:tab pos="5273675" algn="l"/>
                <a:tab pos="5722938" algn="l"/>
                <a:tab pos="6172200" algn="l"/>
                <a:tab pos="6621463" algn="l"/>
                <a:tab pos="7070725" algn="l"/>
                <a:tab pos="7519988" algn="l"/>
                <a:tab pos="7969250" algn="l"/>
                <a:tab pos="8418513" algn="l"/>
                <a:tab pos="8867775" algn="l"/>
                <a:tab pos="9317038" algn="l"/>
              </a:tabLst>
              <a:defRPr/>
            </a:pP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</a:t>
            </a:r>
            <a:r>
              <a:rPr lang="en-GB" b="1" i="1" u="sng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Коммуникативная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–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беседы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,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ситуативный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разговор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,  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загадки</a:t>
            </a:r>
            <a:endParaRPr lang="en-GB" b="1" i="1" dirty="0" smtClean="0">
              <a:solidFill>
                <a:schemeClr val="accent1">
                  <a:lumMod val="50000"/>
                </a:schemeClr>
              </a:solidFill>
              <a:cs typeface="Times New Roman" pitchFamily="16" charset="0"/>
            </a:endParaRPr>
          </a:p>
          <a:p>
            <a:pPr marL="333375" indent="-333375">
              <a:spcBef>
                <a:spcPts val="600"/>
              </a:spcBef>
              <a:buClr>
                <a:srgbClr val="FFFF00"/>
              </a:buClr>
              <a:buFont typeface="Wingdings" charset="2"/>
              <a:buChar char=""/>
              <a:tabLst>
                <a:tab pos="333375" algn="l"/>
                <a:tab pos="781050" algn="l"/>
                <a:tab pos="1230313" algn="l"/>
                <a:tab pos="1679575" algn="l"/>
                <a:tab pos="2128838" algn="l"/>
                <a:tab pos="2578100" algn="l"/>
                <a:tab pos="3027363" algn="l"/>
                <a:tab pos="3476625" algn="l"/>
                <a:tab pos="3925888" algn="l"/>
                <a:tab pos="4375150" algn="l"/>
                <a:tab pos="4824413" algn="l"/>
                <a:tab pos="5273675" algn="l"/>
                <a:tab pos="5722938" algn="l"/>
                <a:tab pos="6172200" algn="l"/>
                <a:tab pos="6621463" algn="l"/>
                <a:tab pos="7070725" algn="l"/>
                <a:tab pos="7519988" algn="l"/>
                <a:tab pos="7969250" algn="l"/>
                <a:tab pos="8418513" algn="l"/>
                <a:tab pos="8867775" algn="l"/>
                <a:tab pos="9317038" algn="l"/>
              </a:tabLst>
              <a:defRPr/>
            </a:pPr>
            <a:r>
              <a:rPr lang="en-GB" b="1" i="1" u="sng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Трудовая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–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формирование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представлений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о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труде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,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профессиях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,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совместные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действия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,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поручения</a:t>
            </a:r>
            <a:endParaRPr lang="en-GB" b="1" i="1" dirty="0" smtClean="0">
              <a:solidFill>
                <a:schemeClr val="accent1">
                  <a:lumMod val="50000"/>
                </a:schemeClr>
              </a:solidFill>
              <a:cs typeface="Times New Roman" pitchFamily="16" charset="0"/>
            </a:endParaRPr>
          </a:p>
          <a:p>
            <a:pPr marL="333375" indent="-333375">
              <a:spcBef>
                <a:spcPts val="600"/>
              </a:spcBef>
              <a:buClr>
                <a:srgbClr val="FFFF00"/>
              </a:buClr>
              <a:buFont typeface="Wingdings" charset="2"/>
              <a:buChar char=""/>
              <a:tabLst>
                <a:tab pos="333375" algn="l"/>
                <a:tab pos="781050" algn="l"/>
                <a:tab pos="1230313" algn="l"/>
                <a:tab pos="1679575" algn="l"/>
                <a:tab pos="2128838" algn="l"/>
                <a:tab pos="2578100" algn="l"/>
                <a:tab pos="3027363" algn="l"/>
                <a:tab pos="3476625" algn="l"/>
                <a:tab pos="3925888" algn="l"/>
                <a:tab pos="4375150" algn="l"/>
                <a:tab pos="4824413" algn="l"/>
                <a:tab pos="5273675" algn="l"/>
                <a:tab pos="5722938" algn="l"/>
                <a:tab pos="6172200" algn="l"/>
                <a:tab pos="6621463" algn="l"/>
                <a:tab pos="7070725" algn="l"/>
                <a:tab pos="7519988" algn="l"/>
                <a:tab pos="7969250" algn="l"/>
                <a:tab pos="8418513" algn="l"/>
                <a:tab pos="8867775" algn="l"/>
                <a:tab pos="9317038" algn="l"/>
              </a:tabLst>
              <a:defRPr/>
            </a:pPr>
            <a:r>
              <a:rPr lang="en-GB" b="1" i="1" u="sng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Двигательная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– 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подвижные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игры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,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прогулки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,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игровые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упражнения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,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соревнования</a:t>
            </a:r>
            <a:endParaRPr lang="en-GB" b="1" i="1" dirty="0" smtClean="0">
              <a:solidFill>
                <a:schemeClr val="accent1">
                  <a:lumMod val="50000"/>
                </a:schemeClr>
              </a:solidFill>
              <a:cs typeface="Times New Roman" pitchFamily="16" charset="0"/>
            </a:endParaRPr>
          </a:p>
          <a:p>
            <a:pPr marL="333375" indent="-333375">
              <a:spcBef>
                <a:spcPts val="600"/>
              </a:spcBef>
              <a:buClr>
                <a:srgbClr val="FFFF00"/>
              </a:buClr>
              <a:buFont typeface="Wingdings" charset="2"/>
              <a:buChar char=""/>
              <a:tabLst>
                <a:tab pos="333375" algn="l"/>
                <a:tab pos="781050" algn="l"/>
                <a:tab pos="1230313" algn="l"/>
                <a:tab pos="1679575" algn="l"/>
                <a:tab pos="2128838" algn="l"/>
                <a:tab pos="2578100" algn="l"/>
                <a:tab pos="3027363" algn="l"/>
                <a:tab pos="3476625" algn="l"/>
                <a:tab pos="3925888" algn="l"/>
                <a:tab pos="4375150" algn="l"/>
                <a:tab pos="4824413" algn="l"/>
                <a:tab pos="5273675" algn="l"/>
                <a:tab pos="5722938" algn="l"/>
                <a:tab pos="6172200" algn="l"/>
                <a:tab pos="6621463" algn="l"/>
                <a:tab pos="7070725" algn="l"/>
                <a:tab pos="7519988" algn="l"/>
                <a:tab pos="7969250" algn="l"/>
                <a:tab pos="8418513" algn="l"/>
                <a:tab pos="8867775" algn="l"/>
                <a:tab pos="9317038" algn="l"/>
              </a:tabLst>
              <a:defRPr/>
            </a:pPr>
            <a:r>
              <a:rPr lang="en-GB" b="1" i="1" u="sng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Познавательно-исследовательская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–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наблюдение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,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решение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проблемных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ситуаций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,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моделирование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,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рассматривание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иллюстраций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,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викторины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,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демонстрация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фильмов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,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работа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с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плакатами</a:t>
            </a:r>
            <a:endParaRPr lang="en-GB" b="1" i="1" dirty="0" smtClean="0">
              <a:solidFill>
                <a:schemeClr val="accent1">
                  <a:lumMod val="50000"/>
                </a:schemeClr>
              </a:solidFill>
              <a:cs typeface="Times New Roman" pitchFamily="16" charset="0"/>
            </a:endParaRPr>
          </a:p>
          <a:p>
            <a:pPr marL="333375" indent="-333375">
              <a:spcBef>
                <a:spcPts val="600"/>
              </a:spcBef>
              <a:buClr>
                <a:srgbClr val="FFFF00"/>
              </a:buClr>
              <a:buFont typeface="Wingdings" charset="2"/>
              <a:buChar char=""/>
              <a:tabLst>
                <a:tab pos="333375" algn="l"/>
                <a:tab pos="781050" algn="l"/>
                <a:tab pos="1230313" algn="l"/>
                <a:tab pos="1679575" algn="l"/>
                <a:tab pos="2128838" algn="l"/>
                <a:tab pos="2578100" algn="l"/>
                <a:tab pos="3027363" algn="l"/>
                <a:tab pos="3476625" algn="l"/>
                <a:tab pos="3925888" algn="l"/>
                <a:tab pos="4375150" algn="l"/>
                <a:tab pos="4824413" algn="l"/>
                <a:tab pos="5273675" algn="l"/>
                <a:tab pos="5722938" algn="l"/>
                <a:tab pos="6172200" algn="l"/>
                <a:tab pos="6621463" algn="l"/>
                <a:tab pos="7070725" algn="l"/>
                <a:tab pos="7519988" algn="l"/>
                <a:tab pos="7969250" algn="l"/>
                <a:tab pos="8418513" algn="l"/>
                <a:tab pos="8867775" algn="l"/>
                <a:tab pos="9317038" algn="l"/>
              </a:tabLst>
              <a:defRPr/>
            </a:pPr>
            <a:r>
              <a:rPr lang="en-GB" b="1" i="1" u="sng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Музыкально-художественная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–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слушание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,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исполнение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,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праздники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, 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развлечения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,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досуги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,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импровизация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,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драматизация</a:t>
            </a:r>
            <a:endParaRPr lang="en-GB" b="1" i="1" dirty="0" smtClean="0">
              <a:solidFill>
                <a:schemeClr val="accent1">
                  <a:lumMod val="50000"/>
                </a:schemeClr>
              </a:solidFill>
              <a:cs typeface="Times New Roman" pitchFamily="16" charset="0"/>
            </a:endParaRPr>
          </a:p>
          <a:p>
            <a:pPr marL="333375" indent="-333375">
              <a:spcBef>
                <a:spcPts val="600"/>
              </a:spcBef>
              <a:buClr>
                <a:srgbClr val="FFFF00"/>
              </a:buClr>
              <a:buFont typeface="Wingdings" charset="2"/>
              <a:buChar char=""/>
              <a:tabLst>
                <a:tab pos="333375" algn="l"/>
                <a:tab pos="781050" algn="l"/>
                <a:tab pos="1230313" algn="l"/>
                <a:tab pos="1679575" algn="l"/>
                <a:tab pos="2128838" algn="l"/>
                <a:tab pos="2578100" algn="l"/>
                <a:tab pos="3027363" algn="l"/>
                <a:tab pos="3476625" algn="l"/>
                <a:tab pos="3925888" algn="l"/>
                <a:tab pos="4375150" algn="l"/>
                <a:tab pos="4824413" algn="l"/>
                <a:tab pos="5273675" algn="l"/>
                <a:tab pos="5722938" algn="l"/>
                <a:tab pos="6172200" algn="l"/>
                <a:tab pos="6621463" algn="l"/>
                <a:tab pos="7070725" algn="l"/>
                <a:tab pos="7519988" algn="l"/>
                <a:tab pos="7969250" algn="l"/>
                <a:tab pos="8418513" algn="l"/>
                <a:tab pos="8867775" algn="l"/>
                <a:tab pos="9317038" algn="l"/>
              </a:tabLst>
              <a:defRPr/>
            </a:pPr>
            <a:r>
              <a:rPr lang="en-GB" b="1" i="1" u="sng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Восприятие</a:t>
            </a:r>
            <a:r>
              <a:rPr lang="en-GB" b="1" i="1" u="sng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</a:t>
            </a:r>
            <a:r>
              <a:rPr lang="en-GB" b="1" i="1" u="sng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художественной</a:t>
            </a:r>
            <a:r>
              <a:rPr lang="en-GB" b="1" i="1" u="sng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</a:t>
            </a:r>
            <a:r>
              <a:rPr lang="en-GB" b="1" i="1" u="sng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литературы</a:t>
            </a:r>
            <a:r>
              <a:rPr lang="en-GB" b="1" i="1" u="sng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–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чтение</a:t>
            </a:r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произведений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,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обсуждение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,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разучивание</a:t>
            </a:r>
            <a:endParaRPr lang="en-GB" b="1" i="1" dirty="0" smtClean="0">
              <a:solidFill>
                <a:schemeClr val="accent1">
                  <a:lumMod val="50000"/>
                </a:schemeClr>
              </a:solidFill>
              <a:cs typeface="Times New Roman" pitchFamily="16" charset="0"/>
            </a:endParaRPr>
          </a:p>
          <a:p>
            <a:pPr marL="333375" indent="-333375">
              <a:spcBef>
                <a:spcPts val="600"/>
              </a:spcBef>
              <a:buClr>
                <a:srgbClr val="FFFF00"/>
              </a:buClr>
              <a:buFont typeface="Wingdings" charset="2"/>
              <a:buChar char=""/>
              <a:tabLst>
                <a:tab pos="333375" algn="l"/>
                <a:tab pos="781050" algn="l"/>
                <a:tab pos="1230313" algn="l"/>
                <a:tab pos="1679575" algn="l"/>
                <a:tab pos="2128838" algn="l"/>
                <a:tab pos="2578100" algn="l"/>
                <a:tab pos="3027363" algn="l"/>
                <a:tab pos="3476625" algn="l"/>
                <a:tab pos="3925888" algn="l"/>
                <a:tab pos="4375150" algn="l"/>
                <a:tab pos="4824413" algn="l"/>
                <a:tab pos="5273675" algn="l"/>
                <a:tab pos="5722938" algn="l"/>
                <a:tab pos="6172200" algn="l"/>
                <a:tab pos="6621463" algn="l"/>
                <a:tab pos="7070725" algn="l"/>
                <a:tab pos="7519988" algn="l"/>
                <a:tab pos="7969250" algn="l"/>
                <a:tab pos="8418513" algn="l"/>
                <a:tab pos="8867775" algn="l"/>
                <a:tab pos="9317038" algn="l"/>
              </a:tabLst>
              <a:defRPr/>
            </a:pPr>
            <a:r>
              <a:rPr lang="en-GB" b="1" i="1" u="sng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Продуктивная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 -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рисунок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,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лепка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,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аппликация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,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ручной</a:t>
            </a:r>
            <a:r>
              <a:rPr lang="en-GB" b="1" i="1" dirty="0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 </a:t>
            </a:r>
            <a:r>
              <a:rPr lang="en-GB" b="1" i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6" charset="0"/>
              </a:rPr>
              <a:t>труд</a:t>
            </a:r>
            <a:endParaRPr lang="ru-RU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633670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</a:rPr>
              <a:t>Работа с родителями: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-</a:t>
            </a:r>
            <a:r>
              <a:rPr lang="ru-RU" sz="2400" b="1" i="1" dirty="0" smtClean="0">
                <a:solidFill>
                  <a:srgbClr val="002060"/>
                </a:solidFill>
              </a:rPr>
              <a:t>Консультации: </a:t>
            </a:r>
            <a:br>
              <a:rPr lang="ru-RU" sz="2400" b="1" i="1" dirty="0" smtClean="0">
                <a:solidFill>
                  <a:srgbClr val="002060"/>
                </a:solidFill>
              </a:rPr>
            </a:br>
            <a:r>
              <a:rPr lang="ru-RU" sz="2400" b="1" i="1" dirty="0" smtClean="0">
                <a:solidFill>
                  <a:srgbClr val="002060"/>
                </a:solidFill>
              </a:rPr>
              <a:t>«Вы, ребенок и автомобиль», «Вы, ребенок и общественный транспорт», «Главные уроки воспитания пешехода», «Что должен знать ребенок по ПДД», «Азы дороги малышам», «Как переходить улицу с детьми», «Что читать детям по ПДД», «Будьте бдительны на улицах города»</a:t>
            </a:r>
            <a:br>
              <a:rPr lang="ru-RU" sz="2400" b="1" i="1" dirty="0" smtClean="0">
                <a:solidFill>
                  <a:srgbClr val="002060"/>
                </a:solidFill>
              </a:rPr>
            </a:br>
            <a:r>
              <a:rPr lang="ru-RU" sz="2400" b="1" i="1" dirty="0" smtClean="0">
                <a:solidFill>
                  <a:srgbClr val="002060"/>
                </a:solidFill>
              </a:rPr>
              <a:t>- Изготовление атрибутов к театрализации</a:t>
            </a:r>
            <a:br>
              <a:rPr lang="ru-RU" sz="2400" b="1" i="1" dirty="0" smtClean="0">
                <a:solidFill>
                  <a:srgbClr val="002060"/>
                </a:solidFill>
              </a:rPr>
            </a:br>
            <a:r>
              <a:rPr lang="ru-RU" sz="2400" b="1" i="1" dirty="0" smtClean="0">
                <a:solidFill>
                  <a:srgbClr val="002060"/>
                </a:solidFill>
              </a:rPr>
              <a:t>- Игра «</a:t>
            </a:r>
            <a:r>
              <a:rPr lang="ru-RU" sz="2400" b="1" i="1" dirty="0" err="1" smtClean="0">
                <a:solidFill>
                  <a:srgbClr val="002060"/>
                </a:solidFill>
              </a:rPr>
              <a:t>Квест</a:t>
            </a:r>
            <a:r>
              <a:rPr lang="ru-RU" sz="2400" b="1" i="1" dirty="0" smtClean="0">
                <a:solidFill>
                  <a:srgbClr val="002060"/>
                </a:solidFill>
              </a:rPr>
              <a:t>»</a:t>
            </a:r>
            <a:br>
              <a:rPr lang="ru-RU" sz="2400" b="1" i="1" dirty="0" smtClean="0">
                <a:solidFill>
                  <a:srgbClr val="002060"/>
                </a:solidFill>
              </a:rPr>
            </a:br>
            <a:r>
              <a:rPr lang="ru-RU" sz="2400" b="1" i="1" dirty="0" smtClean="0">
                <a:solidFill>
                  <a:srgbClr val="002060"/>
                </a:solidFill>
              </a:rPr>
              <a:t>- КВН</a:t>
            </a:r>
            <a:br>
              <a:rPr lang="ru-RU" sz="2400" b="1" i="1" dirty="0" smtClean="0">
                <a:solidFill>
                  <a:srgbClr val="002060"/>
                </a:solidFill>
              </a:rPr>
            </a:br>
            <a:r>
              <a:rPr lang="ru-RU" sz="2400" b="1" i="1" dirty="0" smtClean="0">
                <a:solidFill>
                  <a:srgbClr val="002060"/>
                </a:solidFill>
              </a:rPr>
              <a:t>-День добрых дел</a:t>
            </a:r>
            <a:br>
              <a:rPr lang="ru-RU" sz="2400" b="1" i="1" dirty="0" smtClean="0">
                <a:solidFill>
                  <a:srgbClr val="002060"/>
                </a:solidFill>
              </a:rPr>
            </a:br>
            <a:endParaRPr lang="ru-RU" sz="24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604867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3600" b="1" i="1" smtClean="0">
                <a:solidFill>
                  <a:srgbClr val="FF0000"/>
                </a:solidFill>
              </a:rPr>
              <a:t/>
            </a:r>
            <a:br>
              <a:rPr lang="ru-RU" sz="3600" b="1" i="1" smtClean="0">
                <a:solidFill>
                  <a:srgbClr val="FF0000"/>
                </a:solidFill>
              </a:rPr>
            </a:br>
            <a:r>
              <a:rPr lang="ru-RU" sz="3600" b="1" i="1" smtClean="0">
                <a:solidFill>
                  <a:srgbClr val="FF0000"/>
                </a:solidFill>
              </a:rPr>
              <a:t>Предполагаемый </a:t>
            </a:r>
            <a:r>
              <a:rPr lang="ru-RU" sz="3600" b="1" i="1" dirty="0" smtClean="0">
                <a:solidFill>
                  <a:srgbClr val="FF0000"/>
                </a:solidFill>
              </a:rPr>
              <a:t>результат:</a:t>
            </a:r>
            <a:br>
              <a:rPr lang="ru-RU" sz="3600" b="1" i="1" dirty="0" smtClean="0">
                <a:solidFill>
                  <a:srgbClr val="FF0000"/>
                </a:solidFill>
              </a:rPr>
            </a:br>
            <a:r>
              <a:rPr lang="ru-RU" sz="3100" b="1" i="1" dirty="0" smtClean="0">
                <a:solidFill>
                  <a:srgbClr val="002060"/>
                </a:solidFill>
              </a:rPr>
              <a:t/>
            </a:r>
            <a:br>
              <a:rPr lang="ru-RU" sz="3100" b="1" i="1" dirty="0" smtClean="0">
                <a:solidFill>
                  <a:srgbClr val="002060"/>
                </a:solidFill>
              </a:rPr>
            </a:br>
            <a:r>
              <a:rPr lang="ru-RU" sz="3100" b="1" i="1" dirty="0" smtClean="0">
                <a:solidFill>
                  <a:srgbClr val="002060"/>
                </a:solidFill>
              </a:rPr>
              <a:t>-Расширение представлений детей об окружающей дорожной среде и правилах дорожного движения.</a:t>
            </a:r>
            <a:br>
              <a:rPr lang="ru-RU" sz="3100" b="1" i="1" dirty="0" smtClean="0">
                <a:solidFill>
                  <a:srgbClr val="002060"/>
                </a:solidFill>
              </a:rPr>
            </a:br>
            <a:r>
              <a:rPr lang="ru-RU" sz="3100" b="1" i="1" dirty="0" smtClean="0">
                <a:solidFill>
                  <a:srgbClr val="002060"/>
                </a:solidFill>
              </a:rPr>
              <a:t/>
            </a:r>
            <a:br>
              <a:rPr lang="ru-RU" sz="3100" b="1" i="1" dirty="0" smtClean="0">
                <a:solidFill>
                  <a:srgbClr val="002060"/>
                </a:solidFill>
              </a:rPr>
            </a:br>
            <a:r>
              <a:rPr lang="ru-RU" sz="3100" b="1" i="1" dirty="0" smtClean="0">
                <a:solidFill>
                  <a:srgbClr val="002060"/>
                </a:solidFill>
              </a:rPr>
              <a:t>- Воспитать грамотного пешехода.</a:t>
            </a:r>
            <a:br>
              <a:rPr lang="ru-RU" sz="3100" b="1" i="1" dirty="0" smtClean="0">
                <a:solidFill>
                  <a:srgbClr val="002060"/>
                </a:solidFill>
              </a:rPr>
            </a:br>
            <a:r>
              <a:rPr lang="ru-RU" sz="3100" b="1" i="1" dirty="0" smtClean="0">
                <a:solidFill>
                  <a:srgbClr val="002060"/>
                </a:solidFill>
              </a:rPr>
              <a:t/>
            </a:r>
            <a:br>
              <a:rPr lang="ru-RU" sz="3100" b="1" i="1" dirty="0" smtClean="0">
                <a:solidFill>
                  <a:srgbClr val="002060"/>
                </a:solidFill>
              </a:rPr>
            </a:br>
            <a:r>
              <a:rPr lang="ru-RU" sz="3100" b="1" i="1" dirty="0" smtClean="0">
                <a:solidFill>
                  <a:srgbClr val="002060"/>
                </a:solidFill>
              </a:rPr>
              <a:t>-Сформированность навыков спокойного, уверенного, культурного и безопасного поведения в дорожно-транспортной среде.</a:t>
            </a:r>
            <a:br>
              <a:rPr lang="ru-RU" sz="3100" b="1" i="1" dirty="0" smtClean="0">
                <a:solidFill>
                  <a:srgbClr val="002060"/>
                </a:solidFill>
              </a:rPr>
            </a:br>
            <a:r>
              <a:rPr lang="ru-RU" sz="3200" b="1" i="1" dirty="0" smtClean="0">
                <a:solidFill>
                  <a:srgbClr val="002060"/>
                </a:solidFill>
              </a:rPr>
              <a:t/>
            </a:r>
            <a:br>
              <a:rPr lang="ru-RU" sz="3200" b="1" i="1" dirty="0" smtClean="0">
                <a:solidFill>
                  <a:srgbClr val="002060"/>
                </a:solidFill>
              </a:rPr>
            </a:br>
            <a:r>
              <a:rPr lang="ru-RU" sz="3200" b="1" i="1" dirty="0" smtClean="0">
                <a:solidFill>
                  <a:srgbClr val="002060"/>
                </a:solidFill>
              </a:rPr>
              <a:t/>
            </a:r>
            <a:br>
              <a:rPr lang="ru-RU" sz="3200" b="1" i="1" dirty="0" smtClean="0">
                <a:solidFill>
                  <a:srgbClr val="002060"/>
                </a:solidFill>
              </a:rPr>
            </a:br>
            <a:endParaRPr lang="ru-RU" sz="32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i="1" dirty="0" smtClean="0">
                <a:solidFill>
                  <a:srgbClr val="FF0000"/>
                </a:solidFill>
              </a:rPr>
              <a:t>Подвижные игры</a:t>
            </a:r>
            <a:endParaRPr lang="ru-RU" b="1" i="1" dirty="0">
              <a:solidFill>
                <a:srgbClr val="FF0000"/>
              </a:solidFill>
            </a:endParaRPr>
          </a:p>
        </p:txBody>
      </p:sp>
      <p:pic>
        <p:nvPicPr>
          <p:cNvPr id="2051" name="Picture 3" descr="C:\Users\Сёма\Desktop\дор движ\IMG_51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769435"/>
            <a:ext cx="3384376" cy="45125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</p:pic>
      <p:pic>
        <p:nvPicPr>
          <p:cNvPr id="2052" name="Picture 4" descr="C:\Users\Сёма\Desktop\дор движ\IMG_51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916832"/>
            <a:ext cx="3168352" cy="42244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FF0000"/>
                </a:solidFill>
              </a:rPr>
              <a:t>Викторины</a:t>
            </a:r>
            <a:endParaRPr lang="ru-RU" sz="4000" b="1" i="1" dirty="0">
              <a:solidFill>
                <a:srgbClr val="FF0000"/>
              </a:solidFill>
            </a:endParaRPr>
          </a:p>
        </p:txBody>
      </p:sp>
      <p:pic>
        <p:nvPicPr>
          <p:cNvPr id="3" name="Picture 2" descr="C:\Users\Сёма\Desktop\дор движ\IMG_509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412776"/>
            <a:ext cx="3816424" cy="50885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Сёма\Desktop\дор движ\IMG_509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484784"/>
            <a:ext cx="3726414" cy="49685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272957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49006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</a:rPr>
              <a:t>Продуктивная деятельность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  <p:pic>
        <p:nvPicPr>
          <p:cNvPr id="3074" name="Picture 2" descr="C:\Users\Сёма\Desktop\дор движ\IMG_547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532789"/>
            <a:ext cx="3318833" cy="44251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Сёма\Desktop\дор движ\IMG_547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700808"/>
            <a:ext cx="3240360" cy="4320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876482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i="1" dirty="0" smtClean="0">
                <a:solidFill>
                  <a:srgbClr val="FF0000"/>
                </a:solidFill>
              </a:rPr>
              <a:t>Рисование</a:t>
            </a:r>
            <a:endParaRPr lang="ru-RU" b="1" i="1" dirty="0">
              <a:solidFill>
                <a:srgbClr val="FF0000"/>
              </a:solidFill>
            </a:endParaRPr>
          </a:p>
        </p:txBody>
      </p:sp>
      <p:pic>
        <p:nvPicPr>
          <p:cNvPr id="6146" name="Picture 2" descr="F:\пдд\20160118_1052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1" y="2000240"/>
            <a:ext cx="2786082" cy="39370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2" descr="&amp;Pcy;&amp;ocy;&amp;scy;&amp;tcy;&amp;ocy;&amp;vcy;&amp;ocy;&amp;jcy; - &amp;Ocy;&amp;lcy;&amp;softcy;&amp;gcy;&amp;acy; &amp;Vcy;&amp;acy;&amp;scy;&amp;icy;&amp;lcy;&amp;softcy;&amp;iecy;&amp;vcy;&amp;ncy;&amp;acy; &amp;Scy;&amp;mcy;&amp;icy;&amp;rcy;&amp;ncy;&amp;ocy;&amp;vcy;&amp;acy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142976" y="2285992"/>
            <a:ext cx="2818002" cy="36231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2" descr="&amp;Pcy;&amp;ocy;&amp;scy;&amp;tcy;&amp;ocy;&amp;vcy;&amp;ocy;&amp;jcy; - &amp;Ocy;&amp;lcy;&amp;softcy;&amp;gcy;&amp;acy; &amp;Vcy;&amp;acy;&amp;scy;&amp;icy;&amp;lcy;&amp;softcy;&amp;iecy;&amp;vcy;&amp;ncy;&amp;acy; &amp;Scy;&amp;mcy;&amp;icy;&amp;rcy;&amp;ncy;&amp;ocy;&amp;vcy;&amp;acy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187624" y="2276872"/>
            <a:ext cx="2818002" cy="36231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i="1" dirty="0" smtClean="0">
                <a:solidFill>
                  <a:srgbClr val="FF0000"/>
                </a:solidFill>
              </a:rPr>
              <a:t>Аппликация</a:t>
            </a:r>
            <a:endParaRPr lang="ru-RU" b="1" i="1" dirty="0">
              <a:solidFill>
                <a:srgbClr val="FF0000"/>
              </a:solidFill>
            </a:endParaRPr>
          </a:p>
        </p:txBody>
      </p:sp>
      <p:pic>
        <p:nvPicPr>
          <p:cNvPr id="5122" name="Picture 2" descr="F:\пдд\20151028_1145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2071678"/>
            <a:ext cx="6500826" cy="36567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4000" b="1" i="1" dirty="0" smtClean="0">
                <a:solidFill>
                  <a:srgbClr val="FF0000"/>
                </a:solidFill>
              </a:rPr>
              <a:t>Беседы</a:t>
            </a:r>
            <a:endParaRPr lang="ru-RU" sz="4000" b="1" i="1" dirty="0">
              <a:solidFill>
                <a:srgbClr val="FF0000"/>
              </a:solidFill>
            </a:endParaRPr>
          </a:p>
        </p:txBody>
      </p:sp>
      <p:pic>
        <p:nvPicPr>
          <p:cNvPr id="3" name="Рисунок 2" descr="E:\фото 2015-16\дор движ\IMG_5089.jpg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1285860"/>
            <a:ext cx="3672408" cy="4320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194" name="Picture 2" descr="F:\пдд\20160513_1607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1214422"/>
            <a:ext cx="3000383" cy="53340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</a:rPr>
              <a:t>Художественная литература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  <p:pic>
        <p:nvPicPr>
          <p:cNvPr id="3074" name="Picture 2" descr="F:\пдд\20160513_1605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643050"/>
            <a:ext cx="2411019" cy="42862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5" name="Picture 3" descr="F:\пдд\20160513_1621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2285992"/>
            <a:ext cx="5207004" cy="29289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</a:rPr>
              <a:t>Театрализация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  <p:pic>
        <p:nvPicPr>
          <p:cNvPr id="7170" name="Picture 2" descr="F:\пдд\20160329_1013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428736"/>
            <a:ext cx="2611938" cy="46434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1" name="Picture 3" descr="F:\пдд\20160405_1552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1500174"/>
            <a:ext cx="2567290" cy="45640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229600" cy="107157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i="1" dirty="0" smtClean="0">
                <a:solidFill>
                  <a:srgbClr val="FF0000"/>
                </a:solidFill>
              </a:rPr>
              <a:t>Игра</a:t>
            </a:r>
            <a:endParaRPr lang="ru-RU" b="1" i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F:\пдд\20151112_1800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2500306"/>
            <a:ext cx="4460938" cy="25092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F:\пдд\20160516_1000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7" y="1928802"/>
            <a:ext cx="2558360" cy="45481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i="1" dirty="0" smtClean="0">
                <a:solidFill>
                  <a:srgbClr val="FF0000"/>
                </a:solidFill>
              </a:rPr>
              <a:t>Дидактическая игра</a:t>
            </a:r>
            <a:endParaRPr lang="ru-RU" b="1" i="1" dirty="0">
              <a:solidFill>
                <a:srgbClr val="FF0000"/>
              </a:solidFill>
            </a:endParaRPr>
          </a:p>
        </p:txBody>
      </p:sp>
      <p:pic>
        <p:nvPicPr>
          <p:cNvPr id="4098" name="Picture 2" descr="F:\пдд\20160516_1121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785926"/>
            <a:ext cx="2290467" cy="40719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 descr="F:\пдд\20160516_0907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1714488"/>
            <a:ext cx="2647671" cy="47069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4000" b="1" i="1" dirty="0" smtClean="0">
                <a:solidFill>
                  <a:srgbClr val="FF0000"/>
                </a:solidFill>
              </a:rPr>
              <a:t>Работа с родителями</a:t>
            </a:r>
            <a:br>
              <a:rPr lang="ru-RU" sz="4000" b="1" i="1" dirty="0" smtClean="0">
                <a:solidFill>
                  <a:srgbClr val="FF0000"/>
                </a:solidFill>
              </a:rPr>
            </a:br>
            <a:r>
              <a:rPr lang="ru-RU" sz="4000" b="1" i="1" dirty="0" smtClean="0">
                <a:solidFill>
                  <a:srgbClr val="FF0000"/>
                </a:solidFill>
              </a:rPr>
              <a:t>Игра «</a:t>
            </a:r>
            <a:r>
              <a:rPr lang="ru-RU" sz="4000" b="1" i="1" dirty="0" err="1" smtClean="0">
                <a:solidFill>
                  <a:srgbClr val="FF0000"/>
                </a:solidFill>
              </a:rPr>
              <a:t>Квест</a:t>
            </a:r>
            <a:r>
              <a:rPr lang="ru-RU" sz="4000" b="1" i="1" dirty="0" smtClean="0">
                <a:solidFill>
                  <a:srgbClr val="FF0000"/>
                </a:solidFill>
              </a:rPr>
              <a:t>»</a:t>
            </a:r>
            <a:endParaRPr lang="ru-RU" sz="4000" b="1" i="1" dirty="0">
              <a:solidFill>
                <a:srgbClr val="FF0000"/>
              </a:solidFill>
            </a:endParaRPr>
          </a:p>
        </p:txBody>
      </p:sp>
      <p:pic>
        <p:nvPicPr>
          <p:cNvPr id="4098" name="Picture 2" descr="C:\Users\Сёма\Desktop\дор движ\Img_75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484784"/>
            <a:ext cx="4896544" cy="48965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2585938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</a:rPr>
              <a:t>День добрых дел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F:\пдд\20160429_1559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428736"/>
            <a:ext cx="2714644" cy="48260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1" name="Picture 3" descr="F:\пдд\20160429_1605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1500174"/>
            <a:ext cx="2567303" cy="45640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274638"/>
            <a:ext cx="6929486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FF0000"/>
                </a:solidFill>
              </a:rPr>
              <a:t>Спасибо за внимание!</a:t>
            </a:r>
            <a:endParaRPr lang="ru-RU" sz="4000" b="1" i="1" dirty="0">
              <a:solidFill>
                <a:srgbClr val="FF0000"/>
              </a:solidFill>
            </a:endParaRPr>
          </a:p>
        </p:txBody>
      </p:sp>
      <p:pic>
        <p:nvPicPr>
          <p:cNvPr id="9218" name="Picture 2" descr="F:\пдд\20160405_1603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2" y="1857364"/>
            <a:ext cx="2745885" cy="45005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219" name="Picture 3" descr="F:\пдд\20160329_1012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1857364"/>
            <a:ext cx="2611938" cy="46434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191</Words>
  <Application>Microsoft Office PowerPoint</Application>
  <PresentationFormat>Экран (4:3)</PresentationFormat>
  <Paragraphs>39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 УДП ООО ГДУ  ДЕТСКИЙ САД «КНЯЖЕНИКА»  ГРУППА «СИНИЧКИ» Проект  для дошкольников «Безопасная дорога» </vt:lpstr>
      <vt:lpstr>            Вид проекта: Познавательно-игровой                  Цель проекта:   Формирование у детей основ  безопасного поведения на улицах города, дорогах и в транспорте.  </vt:lpstr>
      <vt:lpstr>Задачи проекта</vt:lpstr>
      <vt:lpstr>Принципы построение проекта: </vt:lpstr>
      <vt:lpstr>Проект представлен во всех формах совместной деятельности взрослого и ребенка, самостоятельной деятельности детей </vt:lpstr>
      <vt:lpstr>Работа с родителями: -Консультации:  «Вы, ребенок и автомобиль», «Вы, ребенок и общественный транспорт», «Главные уроки воспитания пешехода», «Что должен знать ребенок по ПДД», «Азы дороги малышам», «Как переходить улицу с детьми», «Что читать детям по ПДД», «Будьте бдительны на улицах города» - Изготовление атрибутов к театрализации - Игра «Квест» - КВН -День добрых дел </vt:lpstr>
      <vt:lpstr> Предполагаемый результат:  -Расширение представлений детей об окружающей дорожной среде и правилах дорожного движения.  - Воспитать грамотного пешехода.  -Сформированность навыков спокойного, уверенного, культурного и безопасного поведения в дорожно-транспортной среде.   </vt:lpstr>
      <vt:lpstr>Подвижные игры</vt:lpstr>
      <vt:lpstr>Викторины</vt:lpstr>
      <vt:lpstr>Продуктивная деятельность</vt:lpstr>
      <vt:lpstr>Рисование</vt:lpstr>
      <vt:lpstr>Аппликация</vt:lpstr>
      <vt:lpstr>Беседы</vt:lpstr>
      <vt:lpstr>Художественная литература</vt:lpstr>
      <vt:lpstr>Театрализация</vt:lpstr>
      <vt:lpstr>Игра</vt:lpstr>
      <vt:lpstr>Дидактическая игра</vt:lpstr>
      <vt:lpstr>Работа с родителями Игра «Квест»</vt:lpstr>
      <vt:lpstr>День добрых дел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cp:lastModifiedBy>DOM</cp:lastModifiedBy>
  <cp:revision>21</cp:revision>
  <dcterms:modified xsi:type="dcterms:W3CDTF">2017-03-04T18:34:02Z</dcterms:modified>
</cp:coreProperties>
</file>