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4"/>
  </p:notesMasterIdLst>
  <p:sldIdLst>
    <p:sldId id="280" r:id="rId2"/>
    <p:sldId id="275" r:id="rId3"/>
    <p:sldId id="281" r:id="rId4"/>
    <p:sldId id="312" r:id="rId5"/>
    <p:sldId id="260" r:id="rId6"/>
    <p:sldId id="296" r:id="rId7"/>
    <p:sldId id="261" r:id="rId8"/>
    <p:sldId id="284" r:id="rId9"/>
    <p:sldId id="283" r:id="rId10"/>
    <p:sldId id="259" r:id="rId11"/>
    <p:sldId id="305" r:id="rId12"/>
    <p:sldId id="285" r:id="rId13"/>
    <p:sldId id="286" r:id="rId14"/>
    <p:sldId id="258" r:id="rId15"/>
    <p:sldId id="272" r:id="rId16"/>
    <p:sldId id="311" r:id="rId17"/>
    <p:sldId id="319" r:id="rId18"/>
    <p:sldId id="310" r:id="rId19"/>
    <p:sldId id="273" r:id="rId20"/>
    <p:sldId id="300" r:id="rId21"/>
    <p:sldId id="301" r:id="rId22"/>
    <p:sldId id="306" r:id="rId23"/>
    <p:sldId id="307" r:id="rId24"/>
    <p:sldId id="308" r:id="rId25"/>
    <p:sldId id="309" r:id="rId26"/>
    <p:sldId id="316" r:id="rId27"/>
    <p:sldId id="317" r:id="rId28"/>
    <p:sldId id="318" r:id="rId29"/>
    <p:sldId id="320" r:id="rId30"/>
    <p:sldId id="276" r:id="rId31"/>
    <p:sldId id="298" r:id="rId32"/>
    <p:sldId id="278" r:id="rId33"/>
    <p:sldId id="262" r:id="rId34"/>
    <p:sldId id="292" r:id="rId35"/>
    <p:sldId id="293" r:id="rId36"/>
    <p:sldId id="291" r:id="rId37"/>
    <p:sldId id="294" r:id="rId38"/>
    <p:sldId id="297" r:id="rId39"/>
    <p:sldId id="302" r:id="rId40"/>
    <p:sldId id="303" r:id="rId41"/>
    <p:sldId id="304" r:id="rId42"/>
    <p:sldId id="314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98" autoAdjust="0"/>
    <p:restoredTop sz="94660"/>
  </p:normalViewPr>
  <p:slideViewPr>
    <p:cSldViewPr>
      <p:cViewPr>
        <p:scale>
          <a:sx n="60" d="100"/>
          <a:sy n="60" d="100"/>
        </p:scale>
        <p:origin x="-4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CA25B-86FF-4683-BB44-062D01CC5156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B5318E-F7FF-48E9-BF42-912C875FF9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070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5318E-F7FF-48E9-BF42-912C875FF942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35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02.02.2017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5.wdp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7" Type="http://schemas.microsoft.com/office/2007/relationships/hdphoto" Target="../media/hdphoto11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microsoft.com/office/2007/relationships/hdphoto" Target="../media/hdphoto10.wdp"/><Relationship Id="rId4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2.jpe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7" Type="http://schemas.microsoft.com/office/2007/relationships/hdphoto" Target="../media/hdphoto22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microsoft.com/office/2007/relationships/hdphoto" Target="../media/hdphoto21.wdp"/><Relationship Id="rId4" Type="http://schemas.openxmlformats.org/officeDocument/2006/relationships/image" Target="../media/image25.jpe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microsoft.com/office/2007/relationships/hdphoto" Target="../media/hdphoto24.wdp"/><Relationship Id="rId7" Type="http://schemas.microsoft.com/office/2007/relationships/hdphoto" Target="../media/hdphoto26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microsoft.com/office/2007/relationships/hdphoto" Target="../media/hdphoto25.wdp"/><Relationship Id="rId4" Type="http://schemas.openxmlformats.org/officeDocument/2006/relationships/image" Target="../media/image29.jpeg"/><Relationship Id="rId9" Type="http://schemas.microsoft.com/office/2007/relationships/hdphoto" Target="../media/hdphoto27.wdp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1857064"/>
            <a:ext cx="5246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ПЕДАГОГИЧЕСКИЙ ПРОЕКТ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257174"/>
            <a:ext cx="8568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«РАЗВИТИЕ КОНСТРУКТОРСКОЙ ДЕЯТЕЛЬНОСТИ И ТВОРЧЕСКОГО ВООБРАЖЕНИЯ У ДОШКОЛЬНИКОВ В РЕЖИМЕ ИГРЫ LEGO – КОНСТРУИРОВАНИЯ»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12888" y="5373216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Автор:</a:t>
            </a:r>
          </a:p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ПУРТОВА ЮЛИЯ РАУФАНОВНА</a:t>
            </a:r>
          </a:p>
          <a:p>
            <a:pPr algn="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оспитатель первой категории</a:t>
            </a:r>
          </a:p>
          <a:p>
            <a:pPr algn="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67799"/>
            <a:ext cx="8640959" cy="352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Муниципальное бюджетное дошкольное образовательное </a:t>
            </a: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учреждение</a:t>
            </a:r>
            <a:r>
              <a:rPr lang="ru-RU" sz="16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«Детский 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сад № 12»</a:t>
            </a:r>
            <a:endParaRPr lang="ru-RU" sz="1600" b="1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6298" y="6064023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Урай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2016 год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706" y="3335266"/>
            <a:ext cx="1978585" cy="2638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553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059" y="550250"/>
            <a:ext cx="886496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FF00"/>
              </a:buCl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ТИП: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информационно-практико-ориентированный</a:t>
            </a:r>
          </a:p>
          <a:p>
            <a:pPr>
              <a:buClr>
                <a:srgbClr val="FFFF00"/>
              </a:buClr>
              <a:buNone/>
            </a:pP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FF00"/>
              </a:buCl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ВИД: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долгосрочный,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групповой.</a:t>
            </a:r>
          </a:p>
          <a:p>
            <a:pPr>
              <a:buClr>
                <a:srgbClr val="FFFF00"/>
              </a:buClr>
              <a:buNone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FF00"/>
              </a:buCl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МЕСТО ПРОВЕДЕНИЯ: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МБДОУ №12.</a:t>
            </a:r>
          </a:p>
          <a:p>
            <a:pPr>
              <a:buClr>
                <a:srgbClr val="FFFF00"/>
              </a:buClr>
              <a:buNone/>
            </a:pPr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FFF00"/>
              </a:buClr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СРОКИ РЕАЛИЗАЦИИ: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года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>
              <a:buClr>
                <a:srgbClr val="FFFF00"/>
              </a:buClr>
            </a:pPr>
            <a:endParaRPr lang="ru-RU" sz="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FFF00"/>
              </a:buClr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УЧАСТНИКИ: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дети( 4-го – 7-го </a:t>
            </a:r>
            <a:r>
              <a:rPr lang="ru-RU" sz="2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родители,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воспитатели.</a:t>
            </a:r>
          </a:p>
          <a:p>
            <a:pPr lvl="0">
              <a:buClr>
                <a:srgbClr val="FFFF00"/>
              </a:buClr>
            </a:pPr>
            <a:endParaRPr lang="ru-RU" sz="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FFF00"/>
              </a:buClr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ВОЗРАСТ: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 5 –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лет.</a:t>
            </a:r>
          </a:p>
          <a:p>
            <a:pPr lvl="0">
              <a:buClr>
                <a:srgbClr val="FFFF00"/>
              </a:buClr>
            </a:pPr>
            <a:endParaRPr lang="ru-RU" sz="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FFF00"/>
              </a:buClr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ФОРМА ПРОВЕДЕНИЯ: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дневная.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Clr>
                <a:srgbClr val="FFFF00"/>
              </a:buCl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325223"/>
            <a:ext cx="27913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5" y="3501008"/>
            <a:ext cx="3528393" cy="2646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857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0961" y="371898"/>
            <a:ext cx="49824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АННОТАЦИЯ ПРОЕКТА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4588" y="571953"/>
            <a:ext cx="86338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Разработанный проект представляет собой систематизированный  материал конструктивной деятельности с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применением LEGO – конструирования.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проекте отражено практическое применение материала для решения поставленных задач.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Разнообразие предлагаемых практических игровых заданий способствуют повышению уровня заинтересованности детей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LEGO –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конструированием.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данного материала способствует: приобретению конструктивных умений и навыков, развитию мышлению, творческой активности и воображению ребенка.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24637" y="4014328"/>
            <a:ext cx="2039451" cy="2719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185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4051" y="-10673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АКТУАЛЬНОСТЬ </a:t>
            </a:r>
            <a:r>
              <a:rPr lang="ru-RU" b="1" dirty="0" smtClean="0"/>
              <a:t>ПРОЕКТА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355231"/>
            <a:ext cx="8663451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Федеральный государственный образовательный стандарт дошкольного образования (ФГОС ДО) определяет основные принципы дошкольного образования, в том числе «формирование познавательных интересов и познавательных действий ребенка в различных видах деятельности».</a:t>
            </a:r>
          </a:p>
          <a:p>
            <a:pPr algn="just"/>
            <a:r>
              <a:rPr lang="ru-RU" dirty="0"/>
              <a:t>    Одним из  путей в данной работе является, использование в образовательном процессе LEGO - конструирования, как одного из активных, практико-ориентированных, креативных и вдохновляющих средств развития дошкольников.</a:t>
            </a:r>
          </a:p>
          <a:p>
            <a:pPr algn="just"/>
            <a:r>
              <a:rPr lang="ru-RU" dirty="0"/>
              <a:t>   LEGO - конструирование   значима в свете внедрения   ФГОС, так как: являются великолепным средством для интеллектуального развития дошкольников, охватывает три из пяти основных образовательных областей, которые определены Федеральным государственным образовательным стандартом дошкольного образования: физическое развитие; социально-коммуникативное; познавательное развитие.</a:t>
            </a:r>
          </a:p>
          <a:p>
            <a:pPr algn="just"/>
            <a:r>
              <a:rPr lang="ru-RU" dirty="0"/>
              <a:t>   Конструктивная деятельность с LEGO, формирует умения сравнивать детали по размеру и количеству, отбирать детали, необходимые для воплощения замысла, сравнивать конструкции с образцами, другими постройками, а также с реальными объектами. Позволяет педагогу сочетать воспитание и развитие дошкольников в режиме игры (учиться и обучаться в игре); объединяют игру с  исследовательской и экспериментальной деятельностью, предоставляют ребенку  возможность экспериментировать и созидать свой собственный мир, где нет границ.</a:t>
            </a:r>
          </a:p>
          <a:p>
            <a:pPr algn="just"/>
            <a:r>
              <a:rPr lang="ru-RU" dirty="0"/>
              <a:t>   Идея сделать LEGO - конструирование  процессом направляемым, расширить   содержание конструкторской  деятельности дошкольников, также  привлечь родителей к совместному техническому творчеству  легла в основу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42995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6361" y="2276872"/>
            <a:ext cx="842493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ПРОЕКТА</a:t>
            </a:r>
          </a:p>
          <a:p>
            <a:pPr algn="ctr"/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Помощь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детям в индивидуальном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ü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отивация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 познанию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творчеству.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ü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тимулирование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творческой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активности.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ü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рганизация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детей в совместной деятельности с другими детьми и взрослыми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3992" y="329061"/>
            <a:ext cx="856895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ПРИНЦИПЫ  РЕАЛИЗАЦИИ ПРОЕКТА</a:t>
            </a:r>
          </a:p>
          <a:p>
            <a:pPr algn="ctr"/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Наглядность.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Доступность.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динство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образовательных, развивающих и воспитательных функций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обучения.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возрастных и индивидуальных особенностей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детей.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8548" y="4149080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ЗДОРОВЬЕСБЕРЕГАЮЩИЕ ТЕХНОЛОГИИ</a:t>
            </a:r>
          </a:p>
          <a:p>
            <a:pPr algn="ctr"/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Развитие мелкой моторики, посредством  разнообразных во всех игровых практических заданий.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Совершенствование координации пальцев рук.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Развитие зрительного восприятия.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5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27458"/>
            <a:ext cx="800650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РЕГИОНАЛЬНЫЙ КОМПОНЕНТ</a:t>
            </a:r>
          </a:p>
          <a:p>
            <a:pPr lvl="0" algn="ctr"/>
            <a:endParaRPr lang="ru-RU" sz="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В рамках апробации LEGO - технологии, где дети совместно с родителями могут участвовать в разработке проектов по краеведческой тематике: </a:t>
            </a:r>
            <a:r>
              <a:rPr lang="ru-RU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«Наш родной край»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«Город, в котором мы живем»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и с помощью конструктора LEGO передавать сооружения нашего города, современные объекты архитектуры, передавать особенности внешнего вида животных и птиц нашего региона и т.д.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118"/>
          <a:stretch/>
        </p:blipFill>
        <p:spPr>
          <a:xfrm>
            <a:off x="6132506" y="2785438"/>
            <a:ext cx="2696885" cy="2225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0718"/>
          <a:stretch/>
        </p:blipFill>
        <p:spPr>
          <a:xfrm>
            <a:off x="253038" y="2758893"/>
            <a:ext cx="2815119" cy="2225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742" t="40412" r="742" b="-3285"/>
          <a:stretch/>
        </p:blipFill>
        <p:spPr>
          <a:xfrm>
            <a:off x="3170195" y="3780551"/>
            <a:ext cx="2871297" cy="24070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314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09615" y="322431"/>
            <a:ext cx="4032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4" y="554670"/>
            <a:ext cx="90730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 детей старшего дошкольного возраста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конструктивных умений, навыков и творческого воображения  посредством овладения LEGO – конструированием.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3" y="1603634"/>
            <a:ext cx="8524500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 smtClean="0">
                <a:ea typeface="Times New Roman"/>
              </a:rPr>
              <a:t>     Обучающие</a:t>
            </a:r>
            <a:r>
              <a:rPr lang="ru-RU" b="1" dirty="0">
                <a:ea typeface="Times New Roman"/>
              </a:rPr>
              <a:t>: </a:t>
            </a:r>
            <a:endParaRPr lang="ru-RU" b="1" dirty="0" smtClean="0">
              <a:ea typeface="Times New Roman"/>
            </a:endParaRP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b="1" dirty="0"/>
              <a:t>с</a:t>
            </a:r>
            <a:r>
              <a:rPr lang="ru-RU" sz="1600" b="1" dirty="0" smtClean="0"/>
              <a:t>одействовать </a:t>
            </a:r>
            <a:r>
              <a:rPr lang="ru-RU" sz="1600" b="1" dirty="0"/>
              <a:t>формированию знаний о счёте, форме, пропорции, симметрии, понятии части и целого;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b="1" dirty="0"/>
              <a:t>создать условия для овладения  основами конструирования;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b="1" dirty="0"/>
              <a:t>способствовать формированию знания и умения ориентироваться в технике чтения элементарных схем. </a:t>
            </a:r>
          </a:p>
          <a:p>
            <a:r>
              <a:rPr lang="ru-RU" sz="2000" b="1" i="1" dirty="0"/>
              <a:t> </a:t>
            </a:r>
            <a:r>
              <a:rPr lang="ru-RU" sz="2000" b="1" i="1" dirty="0" smtClean="0"/>
              <a:t>    </a:t>
            </a:r>
            <a:r>
              <a:rPr lang="ru-RU" b="1" i="1" dirty="0" smtClean="0"/>
              <a:t>Развивающие</a:t>
            </a:r>
            <a:r>
              <a:rPr lang="ru-RU" i="1" dirty="0"/>
              <a:t>: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b="1" dirty="0"/>
              <a:t>создать условия для развития внимания, памяти, образного и пространственного мышления;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b="1" dirty="0"/>
              <a:t>способствовать развитию творческой активности ребёнка; 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sz="1600" b="1" dirty="0"/>
              <a:t>способствовать расширению кругозора и развитию представлений об окружающем </a:t>
            </a:r>
            <a:r>
              <a:rPr lang="ru-RU" sz="1600" b="1" dirty="0" smtClean="0"/>
              <a:t>мире.</a:t>
            </a:r>
            <a:r>
              <a:rPr lang="ru-RU" sz="1600" b="1" i="1" dirty="0">
                <a:ea typeface="Times New Roman"/>
              </a:rPr>
              <a:t> </a:t>
            </a:r>
            <a:endParaRPr lang="ru-RU" sz="1600" b="1" i="1" dirty="0" smtClean="0"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i="1" dirty="0">
                <a:ea typeface="Times New Roman"/>
              </a:rPr>
              <a:t> </a:t>
            </a:r>
            <a:r>
              <a:rPr lang="ru-RU" sz="1600" b="1" i="1" dirty="0" smtClean="0">
                <a:ea typeface="Times New Roman"/>
              </a:rPr>
              <a:t>     </a:t>
            </a:r>
            <a:r>
              <a:rPr lang="ru-RU" b="1" i="1" dirty="0" smtClean="0">
                <a:ea typeface="Times New Roman"/>
              </a:rPr>
              <a:t>Воспитательные</a:t>
            </a:r>
            <a:r>
              <a:rPr lang="ru-RU" b="1" i="1" dirty="0">
                <a:ea typeface="Times New Roman"/>
              </a:rPr>
              <a:t>:</a:t>
            </a:r>
            <a:r>
              <a:rPr lang="ru-RU" b="1" dirty="0">
                <a:ea typeface="Times New Roman"/>
              </a:rPr>
              <a:t>  </a:t>
            </a:r>
            <a:endParaRPr lang="ru-RU" dirty="0">
              <a:latin typeface="Calibri"/>
              <a:ea typeface="Times New Roman"/>
            </a:endParaRPr>
          </a:p>
          <a:p>
            <a:pPr marL="285750" lvl="0" indent="-285750" algn="just">
              <a:spcAft>
                <a:spcPts val="0"/>
              </a:spcAft>
              <a:buFont typeface="Wingdings" pitchFamily="2" charset="2"/>
              <a:buChar char="ü"/>
              <a:tabLst>
                <a:tab pos="252095" algn="l"/>
              </a:tabLst>
            </a:pPr>
            <a:r>
              <a:rPr lang="ru-RU" sz="1600" b="1" dirty="0">
                <a:ea typeface="Times New Roman"/>
                <a:cs typeface="Times New Roman"/>
              </a:rPr>
              <a:t>содействовать формированию умения составлять план действий и применять его для решения практических задач, осуществлять анализ и оценку проделанной работы;</a:t>
            </a:r>
          </a:p>
          <a:p>
            <a:pPr marL="285750" lvl="0" indent="-28575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  <a:tabLst>
                <a:tab pos="252095" algn="l"/>
              </a:tabLst>
            </a:pPr>
            <a:r>
              <a:rPr lang="ru-RU" sz="1600" b="1" dirty="0">
                <a:ea typeface="Times New Roman"/>
                <a:cs typeface="Times New Roman"/>
              </a:rPr>
              <a:t>содействовать воспитанию организационно-волевых качеств личности (терпение, воля, самоконтроль);</a:t>
            </a:r>
            <a:endParaRPr lang="ru-RU" sz="1600" b="1" dirty="0">
              <a:latin typeface="Calibri"/>
              <a:ea typeface="Times New Roman"/>
              <a:cs typeface="Times New Roman"/>
            </a:endParaRP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b="1" dirty="0">
                <a:ea typeface="Times New Roman"/>
              </a:rPr>
              <a:t>создать условия для развития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коммуникативных навыков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детей при работе в паре, коллективе, распределении обязанностей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58633" y="1403579"/>
            <a:ext cx="25344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ЗАДАЧИ ПРОЕКТА</a:t>
            </a:r>
            <a:endParaRPr lang="ru-RU" sz="1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5098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332656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ОБЪЕКТ ИССЛЕДОВАНИЯ </a:t>
            </a:r>
          </a:p>
          <a:p>
            <a:pPr lvl="0" algn="just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Конструирование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 практическая деятельность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детей.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ПРЕДМЕТ ИССЛЕДОВАНИЯ </a:t>
            </a:r>
          </a:p>
          <a:p>
            <a:pPr lvl="0" algn="just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Процесс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формирования конструктивных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умений, навыков.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ГИПОТЕЗА ИССЛЕДОВАНИЯ</a:t>
            </a:r>
          </a:p>
          <a:p>
            <a:pPr lvl="0" algn="just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Организация конструктивной деятельности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дошкольном образовательном учреждении, позволяет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детям проявлять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творческие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способности, обогатить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сенсорный опыт и реализовать познавательно-эстетические потребности.</a:t>
            </a:r>
          </a:p>
        </p:txBody>
      </p:sp>
      <p:pic>
        <p:nvPicPr>
          <p:cNvPr id="1026" name="Picture 2" descr="C:\Users\Дом\Desktop\фото лего\IMG_20151124_1617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94978"/>
            <a:ext cx="3744416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59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79724" y="404662"/>
            <a:ext cx="37927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9420" y="804772"/>
            <a:ext cx="8496944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000" b="1" i="1" dirty="0" smtClean="0"/>
              <a:t>Знать:</a:t>
            </a:r>
            <a:endParaRPr lang="ru-RU" sz="2000" i="1" dirty="0"/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/>
              <a:t>основные детали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</a:t>
            </a:r>
            <a:r>
              <a:rPr lang="ru-RU" b="1" dirty="0" smtClean="0"/>
              <a:t>-конструктора (назначение, особенности);</a:t>
            </a:r>
            <a:endParaRPr lang="ru-RU" sz="2000" b="1" dirty="0"/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/>
              <a:t>простейшие </a:t>
            </a:r>
            <a:r>
              <a:rPr lang="ru-RU" b="1" dirty="0"/>
              <a:t>основы механики (устойчивость конструкций, прочность соединения, виды соединения деталей механизма</a:t>
            </a:r>
            <a:r>
              <a:rPr lang="ru-RU" b="1" dirty="0" smtClean="0"/>
              <a:t>);</a:t>
            </a:r>
            <a:endParaRPr lang="ru-RU" sz="2000" b="1" dirty="0"/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/>
              <a:t>виды </a:t>
            </a:r>
            <a:r>
              <a:rPr lang="ru-RU" b="1" dirty="0"/>
              <a:t>конструкций: плоские, объёмные, неподвижное и подвижное соединение </a:t>
            </a:r>
            <a:r>
              <a:rPr lang="ru-RU" b="1" dirty="0" smtClean="0"/>
              <a:t>деталей;</a:t>
            </a:r>
            <a:endParaRPr lang="ru-RU" sz="2000" b="1" dirty="0"/>
          </a:p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/>
              <a:t>технологическую </a:t>
            </a:r>
            <a:r>
              <a:rPr lang="ru-RU" b="1" dirty="0"/>
              <a:t>последовательность изготовления несложных конструкций</a:t>
            </a:r>
            <a:r>
              <a:rPr lang="ru-RU" b="1" dirty="0" smtClean="0"/>
              <a:t>.</a:t>
            </a:r>
            <a:endParaRPr lang="ru-RU" sz="2000" b="1" dirty="0"/>
          </a:p>
          <a:p>
            <a:pPr algn="just"/>
            <a:r>
              <a:rPr lang="ru-RU" sz="2000" b="1" i="1" dirty="0" smtClean="0"/>
              <a:t>Уметь:</a:t>
            </a:r>
            <a:endParaRPr lang="ru-RU" sz="2000" b="1" i="1" dirty="0"/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/>
              <a:t>осуществлять </a:t>
            </a:r>
            <a:r>
              <a:rPr lang="ru-RU" b="1" dirty="0"/>
              <a:t>подбор деталей, необходимых для конструирования (по виду  и цвету</a:t>
            </a:r>
            <a:r>
              <a:rPr lang="ru-RU" b="1" dirty="0" smtClean="0"/>
              <a:t>);</a:t>
            </a:r>
            <a:endParaRPr lang="ru-RU" sz="2000" b="1" dirty="0"/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/>
              <a:t>конструировать</a:t>
            </a:r>
            <a:r>
              <a:rPr lang="ru-RU" b="1" dirty="0"/>
              <a:t>, ориентируясь на пошаговую схему изготовления </a:t>
            </a:r>
            <a:r>
              <a:rPr lang="ru-RU" b="1" dirty="0" smtClean="0"/>
              <a:t>конструкции;</a:t>
            </a:r>
            <a:endParaRPr lang="ru-RU" sz="2000" b="1" dirty="0"/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/>
              <a:t>конструировать по образцу;</a:t>
            </a:r>
            <a:endParaRPr lang="ru-RU" sz="2000" b="1" dirty="0"/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/>
              <a:t>с </a:t>
            </a:r>
            <a:r>
              <a:rPr lang="ru-RU" b="1" dirty="0"/>
              <a:t>помощью педагога анализировать, планировать предстоящую </a:t>
            </a:r>
            <a:r>
              <a:rPr lang="ru-RU" b="1" dirty="0" smtClean="0"/>
              <a:t>практическую работу</a:t>
            </a:r>
            <a:r>
              <a:rPr lang="ru-RU" b="1" dirty="0"/>
              <a:t>, осуществлять контроль качества результатов собственной практической деятельности; </a:t>
            </a:r>
            <a:endParaRPr lang="ru-RU" b="1" dirty="0" smtClean="0"/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/>
              <a:t>самостоятельно </a:t>
            </a:r>
            <a:r>
              <a:rPr lang="ru-RU" b="1" dirty="0"/>
              <a:t>определять количество деталей в конструкции моделей; реализовывать творческий замысел.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55026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3067" y="665657"/>
            <a:ext cx="837516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ОРГАНИЗАЦИОННЫЙ ЭТАП: 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планирование и разработка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содержания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-образовательного процесса по проекту; подбор игровых практических заданий; организация предметно-развивающей среды;</a:t>
            </a:r>
            <a:r>
              <a:rPr lang="ru-RU" sz="20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</a:rPr>
              <a:t>обеспечение </a:t>
            </a:r>
            <a:r>
              <a:rPr lang="ru-RU" sz="2000" b="1" dirty="0">
                <a:solidFill>
                  <a:srgbClr val="000000"/>
                </a:solidFill>
                <a:latin typeface="Times New Roman"/>
              </a:rPr>
              <a:t>сохранности постройки на некоторое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</a:rPr>
              <a:t>время; </a:t>
            </a:r>
            <a:r>
              <a:rPr lang="ru-RU" sz="2000" b="1" dirty="0">
                <a:solidFill>
                  <a:srgbClr val="0F0F0F"/>
                </a:solidFill>
                <a:latin typeface="Times New Roman" pitchFamily="18" charset="0"/>
                <a:cs typeface="Times New Roman" pitchFamily="18" charset="0"/>
              </a:rPr>
              <a:t>консультирование родителей в стенде информации: </a:t>
            </a:r>
            <a:r>
              <a:rPr lang="ru-RU" sz="2000" dirty="0">
                <a:solidFill>
                  <a:srgbClr val="0F0F0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i="1" dirty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LEGO </a:t>
            </a:r>
            <a:r>
              <a:rPr lang="ru-RU" sz="2000" i="1" dirty="0">
                <a:solidFill>
                  <a:prstClr val="black"/>
                </a:solidFill>
                <a:latin typeface="Times New Roman"/>
                <a:ea typeface="Calibri"/>
              </a:rPr>
              <a:t>- конструирование в детском саду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</a:rPr>
              <a:t>»</a:t>
            </a:r>
            <a:r>
              <a:rPr lang="ru-RU" sz="2000" dirty="0">
                <a:solidFill>
                  <a:srgbClr val="0F0F0F"/>
                </a:solidFill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ru-RU" sz="2000" i="1" dirty="0">
                <a:solidFill>
                  <a:prstClr val="black"/>
                </a:solidFill>
                <a:latin typeface="Times New Roman"/>
                <a:ea typeface="Calibri"/>
              </a:rPr>
              <a:t>Детский конструктор: в чём его польза и какой конструктор выбрать?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</a:rPr>
              <a:t>»;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</a:rPr>
              <a:t>привлечение </a:t>
            </a:r>
            <a:r>
              <a:rPr lang="ru-RU" sz="2000" b="1" dirty="0">
                <a:solidFill>
                  <a:srgbClr val="000000"/>
                </a:solidFill>
                <a:latin typeface="Times New Roman"/>
              </a:rPr>
              <a:t>их к участию в совместных мероприятиях с детьми.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ПРАКТИЧЕСКИЙ ЭТАП: 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еализация планирования деятельности проекта, овладение детьми полученными конструктивными умениями и навыками в совместной с педагогом и в свободной самостоятельной деятельности; изготовление самостоятельно модели конструирования, сравнение с образцом, определение ценности ее, анализ работы и  обыгрывание 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ОБОБЩАЮЩИЙ ЭТАП: </a:t>
            </a: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совместное участие детей и родителей в проектной деятельности, в выставках</a:t>
            </a:r>
            <a:r>
              <a:rPr lang="ru-RU" sz="2000" b="1" dirty="0">
                <a:solidFill>
                  <a:srgbClr val="0F0F0F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000" b="1" dirty="0" smtClean="0">
                <a:solidFill>
                  <a:srgbClr val="0F0F0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/>
                <a:ea typeface="Calibri"/>
              </a:rPr>
              <a:t>создание </a:t>
            </a:r>
            <a:r>
              <a:rPr lang="ru-RU" sz="2000" b="1" dirty="0" smtClean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презентации «</a:t>
            </a:r>
            <a:r>
              <a:rPr lang="ru-RU" sz="2000" i="1" dirty="0" smtClean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Познаем мир с LEGO</a:t>
            </a:r>
            <a:r>
              <a:rPr lang="ru-RU" sz="2000" dirty="0" smtClean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».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30938" y="275147"/>
            <a:ext cx="49489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МЕХАНИЗМ РЕАЛИЗАЦИИ ПРОЕКТА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91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7704856" cy="4024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1200"/>
              </a:spcBef>
              <a:spcAft>
                <a:spcPts val="300"/>
              </a:spcAft>
            </a:pPr>
            <a:r>
              <a:rPr lang="ru-RU" sz="2000" b="1" dirty="0" smtClean="0"/>
              <a:t>МЕТОДЫ И ПРИЕМЫ</a:t>
            </a: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ü"/>
            </a:pPr>
            <a:r>
              <a:rPr lang="ru-RU" sz="2000" b="1" spc="-20" dirty="0" smtClean="0">
                <a:ea typeface="Times New Roman"/>
              </a:rPr>
              <a:t>БЕСЕДЫ, из </a:t>
            </a:r>
            <a:r>
              <a:rPr lang="ru-RU" sz="2000" b="1" spc="-20" dirty="0">
                <a:ea typeface="Times New Roman"/>
              </a:rPr>
              <a:t>которых </a:t>
            </a:r>
            <a:r>
              <a:rPr lang="ru-RU" sz="2000" b="1" spc="10" dirty="0">
                <a:ea typeface="Times New Roman"/>
              </a:rPr>
              <a:t>дети узнают информацию об объектах моделирования; </a:t>
            </a:r>
            <a:endParaRPr lang="ru-RU" sz="2000" b="1" spc="10" dirty="0" smtClean="0">
              <a:ea typeface="Times New Roman"/>
            </a:endParaRP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ü"/>
            </a:pPr>
            <a:r>
              <a:rPr lang="ru-RU" sz="2000" b="1" spc="10" dirty="0" smtClean="0">
                <a:ea typeface="Times New Roman"/>
              </a:rPr>
              <a:t>РАБОТА ПО ОБРАЗЦУ, обучающиеся </a:t>
            </a:r>
            <a:r>
              <a:rPr lang="ru-RU" sz="2000" b="1" spc="10" dirty="0">
                <a:ea typeface="Times New Roman"/>
              </a:rPr>
              <a:t>выполняют задание в предложенной педагогом последовательности (по схеме), используя определенные умения и </a:t>
            </a:r>
            <a:r>
              <a:rPr lang="ru-RU" sz="2000" b="1" spc="10" dirty="0" smtClean="0">
                <a:ea typeface="Times New Roman"/>
              </a:rPr>
              <a:t>навыки;</a:t>
            </a: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ü"/>
            </a:pPr>
            <a:r>
              <a:rPr lang="ru-RU" sz="2000" b="1" spc="10" dirty="0" smtClean="0">
                <a:ea typeface="Times New Roman"/>
              </a:rPr>
              <a:t>САМОСТОЯТЕЛЬНОЕ ПРОЕКТИРОВАНИЕ </a:t>
            </a:r>
            <a:r>
              <a:rPr lang="ru-RU" sz="2000" b="1" dirty="0" smtClean="0">
                <a:ea typeface="Times New Roman"/>
              </a:rPr>
              <a:t>для </a:t>
            </a:r>
            <a:r>
              <a:rPr lang="ru-RU" sz="2000" b="1" dirty="0">
                <a:ea typeface="Times New Roman"/>
              </a:rPr>
              <a:t>закрепления те­оретических знаний и осуществления соб­</a:t>
            </a:r>
            <a:r>
              <a:rPr lang="ru-RU" sz="2000" b="1" spc="-20" dirty="0">
                <a:ea typeface="Times New Roman"/>
              </a:rPr>
              <a:t>ственных незабываемых </a:t>
            </a:r>
            <a:r>
              <a:rPr lang="ru-RU" sz="2000" b="1" spc="-20" dirty="0" smtClean="0">
                <a:ea typeface="Times New Roman"/>
              </a:rPr>
              <a:t>открытий;</a:t>
            </a: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ü"/>
            </a:pPr>
            <a:r>
              <a:rPr lang="ru-RU" sz="2000" b="1" dirty="0" smtClean="0">
                <a:ea typeface="Times New Roman"/>
              </a:rPr>
              <a:t>КОЛЛЕКТИВНЫЕ РАБОТЫ, </a:t>
            </a:r>
            <a:r>
              <a:rPr lang="ru-RU" sz="2000" b="1" dirty="0">
                <a:ea typeface="Times New Roman"/>
              </a:rPr>
              <a:t>где дети могут работать группами, парами, все вместе. </a:t>
            </a:r>
          </a:p>
        </p:txBody>
      </p:sp>
    </p:spTree>
    <p:extLst>
      <p:ext uri="{BB962C8B-B14F-4D97-AF65-F5344CB8AC3E}">
        <p14:creationId xmlns:p14="http://schemas.microsoft.com/office/powerpoint/2010/main" val="390201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683" y="345455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ФОРМЫ ОРГАНИЦАЦИИ ПРАКТИЧЕСКИХ ЗАДАНИЙ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433928"/>
              </p:ext>
            </p:extLst>
          </p:nvPr>
        </p:nvGraphicFramePr>
        <p:xfrm>
          <a:off x="251520" y="538437"/>
          <a:ext cx="8568952" cy="622383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568952"/>
              </a:tblGrid>
              <a:tr h="330091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dirty="0" smtClean="0">
                          <a:effectLst/>
                          <a:latin typeface="Times New Roman"/>
                          <a:ea typeface="Calibri"/>
                        </a:rPr>
                        <a:t>Конструирование по образцу</a:t>
                      </a:r>
                      <a:endParaRPr lang="ru-RU" sz="18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154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Calibri"/>
                        </a:rPr>
                        <a:t>Детям предлагают образцы выполненных из деталей  конструкторов, и показывают способы их воспроизведения. Данная форма обучения обеспечивает детям прямую передачу готовых знаний, способов действий, основанная на подражании. Конструирование по образцу, в основе которого лежит подражательная деятельность, - важный обучающий этап, где можно решать задачи, обеспечивающие переход детей к самостоятельной поисковой деятельности творческого характера.</a:t>
                      </a:r>
                      <a:endParaRPr lang="ru-RU" sz="1400" dirty="0">
                        <a:effectLst/>
                        <a:latin typeface="Calibri"/>
                        <a:ea typeface="Calibri"/>
                      </a:endParaRPr>
                    </a:p>
                  </a:txBody>
                  <a:tcPr/>
                </a:tc>
              </a:tr>
              <a:tr h="330091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Конструирование по модели</a:t>
                      </a:r>
                      <a:endParaRPr lang="ru-RU" sz="18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72794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Детям в качестве образца предъявляют модель, в которой очертание отдельных составляющих ее элементов. Эту модель дети должны воспроизвести из имеющегося у них строительного материала. Таким образом, в данном случае ребенку предлагают определенную задачу, но не дают способа ее решения.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0091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Конструирование по условиям</a:t>
                      </a:r>
                      <a:endParaRPr lang="ru-RU" sz="18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175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 давая детям образца постройки, рисунков и способов ее возведения, определяют лишь условия, которым постройка должна соответствовать и которые, как правило, подчеркивают практическое 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еѐ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назначение. Задачи конструирования в данном случае выражаются через условия и носят проблемный характер, поскольку, способов их решения не дается. В процессе такого конструирования у детей формируется умение анализировать</a:t>
                      </a:r>
                      <a:r>
                        <a:rPr lang="ru-RU" sz="18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и 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развитие творческого конструирования.</a:t>
                      </a:r>
                    </a:p>
                  </a:txBody>
                  <a:tcPr/>
                </a:tc>
              </a:tr>
              <a:tr h="2908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i="0" dirty="0" smtClean="0">
                        <a:effectLst/>
                        <a:latin typeface="Calibri"/>
                        <a:ea typeface="Calibri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214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296748"/>
              </p:ext>
            </p:extLst>
          </p:nvPr>
        </p:nvGraphicFramePr>
        <p:xfrm>
          <a:off x="323528" y="260648"/>
          <a:ext cx="8568952" cy="67462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568952"/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Конструирование по простейшим чертежам и наглядным схемам</a:t>
                      </a: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Моделирующий характер самой деятельности, в которой из деталей строительного материала воссоздаются внешние и отдельные функциональные особенности реальных объектов, создает возможности для развития внутренних форм наглядного моделирования. В результате такого обучения у детей формируется мышление и познавательные способности.</a:t>
                      </a: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+mn-cs"/>
                      </a:endParaRPr>
                    </a:p>
                  </a:txBody>
                  <a:tcPr/>
                </a:tc>
              </a:tr>
              <a:tr h="254352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 smtClean="0">
                          <a:effectLst/>
                          <a:latin typeface="Times New Roman"/>
                          <a:ea typeface="Calibri"/>
                        </a:rPr>
                        <a:t>Конструирование по замыслу</a:t>
                      </a:r>
                      <a:endParaRPr lang="ru-RU" sz="2000" i="0" dirty="0"/>
                    </a:p>
                  </a:txBody>
                  <a:tcPr/>
                </a:tc>
              </a:tr>
              <a:tr h="14422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Calibri"/>
                        </a:rPr>
                        <a:t>Обладает большими возможностями для развертывания творчества детей и проявления их самостоятельности: они сами решают, что и как он будет конструировать. Данная форма – не средство обучения детей созданию замыслов, она лишь позволяет самостоятельно и творчески использовать знания и умения, полученные ранее.</a:t>
                      </a:r>
                      <a:endParaRPr lang="ru-RU" sz="1400" dirty="0" smtClean="0">
                        <a:effectLst/>
                        <a:latin typeface="Calibri"/>
                        <a:ea typeface="Calibri"/>
                      </a:endParaRPr>
                    </a:p>
                  </a:txBody>
                  <a:tcPr/>
                </a:tc>
              </a:tr>
              <a:tr h="2672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0" dirty="0" smtClean="0">
                          <a:effectLst/>
                          <a:latin typeface="Times New Roman"/>
                          <a:ea typeface="Calibri"/>
                        </a:rPr>
                        <a:t>Конструирование по теме</a:t>
                      </a:r>
                      <a:endParaRPr kumimoji="0" lang="ru-RU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Calibri"/>
                        </a:rPr>
                        <a:t>Детям предлагают общую тематику конструкций, и они сами создают замыслы конкретных построек, поделок, выбирают материал и способы их выполнения. Эта форма конструирования очень близка по своему характеру конструированию по замыслу, с той лишь разницей, что замыслы детей здесь ограничиваются определенной темой. Основная цель организации конструирования по заданной теме - актуализация и закрепление знаний и умений, а также переключение детей на новую тематику.</a:t>
                      </a:r>
                      <a:endParaRPr lang="ru-RU" sz="1400" dirty="0" smtClean="0">
                        <a:effectLst/>
                        <a:latin typeface="Calibri"/>
                        <a:ea typeface="Calibri"/>
                      </a:endParaRPr>
                    </a:p>
                    <a:p>
                      <a:pPr algn="just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193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8640"/>
            <a:ext cx="8424936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АЛГОРИТМ  РАБОТЫ С LEGO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КОНСТРУКТОРОМ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Первая </a:t>
            </a: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часть «Соединяй»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Происходит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 символическое вхождение детей 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конструкторскую деятельность с LEGO,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педагог вводит в игровую (сюжетную) ситуацию, формулирует задачу. Дети вживаются в игровую ситуацию, принимают игровую  задачу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Вторая часть «Строй»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выполняют практическую работу по схеме или без нее. Формируются умения действовать в соответствии с инструкциями педагога и передавать особенности предметов средствами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LEGO -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конструктора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Третья часть «Рассуждай»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Идет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дальнейшее раскрытие темы. Составляются мини-рассказы по выполненным работам. Упор делается на обогащение представлений детей об окружающем мире и природе.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Четвертая часть «Продолжай»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Проводится выставка моделей из LEGO - конструктора 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Дети обыгрывают свои работы.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7962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253522"/>
              </p:ext>
            </p:extLst>
          </p:nvPr>
        </p:nvGraphicFramePr>
        <p:xfrm>
          <a:off x="179512" y="764704"/>
          <a:ext cx="8784976" cy="565745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015860"/>
                <a:gridCol w="7769116"/>
              </a:tblGrid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</a:tr>
              <a:tr h="1254066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Знакомство с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LEGO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конструктором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(деталями).</a:t>
                      </a:r>
                      <a:endParaRPr lang="ru-RU" sz="18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Продолжение знакомства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 с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LEGO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–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конструктором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«Найди кирпичик как у меня».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Строим башенку (учить строить простейшие постройки).</a:t>
                      </a:r>
                    </a:p>
                  </a:txBody>
                  <a:tcPr marL="68580" marR="68580" marT="0" marB="0"/>
                </a:tc>
              </a:tr>
              <a:tr h="1241786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«Веселые утята» (разучивание стих-я про утят, учить строить утят). </a:t>
                      </a:r>
                      <a:endParaRPr lang="ru-RU" sz="1800" b="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Варианты скреплений.</a:t>
                      </a:r>
                      <a:endParaRPr lang="ru-RU" sz="1800" b="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Виды крепежа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«Красивые рыбки» (уточнить и расширять представления о рыбках, учить строить рыбок, развивать наблюдательность).</a:t>
                      </a:r>
                      <a:endParaRPr lang="ru-RU" sz="18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165773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Строим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мост (с использованием перекрытия).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«Большие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и маленькие пирамидки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».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Строим улитку (учить строить улитку)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.</a:t>
                      </a:r>
                      <a:endParaRPr lang="ru-RU" sz="1800" b="0" dirty="0" smtClean="0">
                        <a:effectLst/>
                        <a:latin typeface="+mn-lt"/>
                        <a:ea typeface="Calibri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Ворота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для заборчика (учить строить ворота, аккуратно и крепко скреплять детали)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37215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Лесной домик. (учить строить дом; распределять детали правильно; развивать творческое воображение, навыки конструирования).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Конструирование на свободную тему.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«Повтори</a:t>
                      </a:r>
                      <a:r>
                        <a:rPr lang="ru-RU" sz="1800" b="0" baseline="0" dirty="0" smtClean="0">
                          <a:effectLst/>
                          <a:latin typeface="Times New Roman"/>
                          <a:ea typeface="Calibri"/>
                        </a:rPr>
                        <a:t> за мной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» 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«Найди нужный кирпичик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LEGO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43608" y="362357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ТЕМАТИЧЕСКОЕ ПЛАНИРОВАНИЕ В СРЕДНЕЙ ГРУППЕ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37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628685"/>
              </p:ext>
            </p:extLst>
          </p:nvPr>
        </p:nvGraphicFramePr>
        <p:xfrm>
          <a:off x="323528" y="404664"/>
          <a:ext cx="8515672" cy="614405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001845"/>
                <a:gridCol w="7513827"/>
              </a:tblGrid>
              <a:tr h="2814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Месяц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                                 Содержание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44675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Строим загон для коров и лошадей (учить строить по условиям, развивать глазомер, мелкую моторику).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«Узнай и назови деталь».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«Построй грузовик» (учить строить машину)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«Дом лесника» (учить строить дом, развивать фантазию, творчество).</a:t>
                      </a:r>
                    </a:p>
                  </a:txBody>
                  <a:tcPr marL="68580" marR="68580" marT="0" marB="0"/>
                </a:tc>
              </a:tr>
              <a:tr h="108012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«Знакомство</a:t>
                      </a:r>
                      <a:r>
                        <a:rPr lang="ru-RU" sz="1800" b="0" i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со светофором</a:t>
                      </a: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 (</a:t>
                      </a:r>
                      <a:r>
                        <a:rPr lang="ru-RU" sz="1800" b="0" i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развивать навыки конструирования)</a:t>
                      </a: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Продолжить</a:t>
                      </a:r>
                      <a:r>
                        <a:rPr lang="ru-RU" sz="1800" b="0" i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знакомство со светофором, учить строить дорогу</a:t>
                      </a: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«Робот» (учить</a:t>
                      </a:r>
                      <a:r>
                        <a:rPr lang="ru-RU" sz="1800" b="0" i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строить из конструктора)</a:t>
                      </a: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Конструирование по замыслу (развивать самостоятельность).</a:t>
                      </a:r>
                      <a:endParaRPr lang="ru-RU" sz="1800" b="0" i="0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96839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«Животные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края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«Медведь» (учить строить медведя).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«Заяц» (учить строить зайца).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Конструирование по замыслу. (развивать творческую инициативу).</a:t>
                      </a:r>
                    </a:p>
                  </a:txBody>
                  <a:tcPr marL="68580" marR="68580" marT="0" marB="0"/>
                </a:tc>
              </a:tr>
              <a:tr h="1124022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«Ракета,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космонавты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 (учить строить ракету и космонавтов).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«Грузовая машина» (учить сооружать конструкцию по модели).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«Корабли». (Учить способам конструирования,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сочетать цвета и форму)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«Поезд» (познакомить с приемами сцепления кирпичиков).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0413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«Пожарная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машина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»(учить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строить пожарную машину)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«Самолет» (учить заранее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обдумывать постройку)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Конструирование по замыслу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(развивать творческую инициативу).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094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888743"/>
              </p:ext>
            </p:extLst>
          </p:nvPr>
        </p:nvGraphicFramePr>
        <p:xfrm>
          <a:off x="107504" y="613999"/>
          <a:ext cx="8712968" cy="631446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8712968"/>
              </a:tblGrid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</a:tr>
              <a:tr h="1728192">
                <a:tc>
                  <a:txBody>
                    <a:bodyPr/>
                    <a:lstStyle/>
                    <a:p>
                      <a:pPr marL="71755" marR="71755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Сентябрь</a:t>
                      </a:r>
                      <a:endParaRPr lang="ru-RU" sz="16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Информационный</a:t>
                      </a:r>
                      <a:r>
                        <a:rPr lang="ru-RU" sz="16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лист: «</a:t>
                      </a:r>
                      <a:r>
                        <a:rPr lang="ru-RU" sz="16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Знакомство с</a:t>
                      </a:r>
                      <a:r>
                        <a:rPr lang="ru-RU" sz="16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LEGO</a:t>
                      </a:r>
                      <a:r>
                        <a:rPr lang="ru-RU" sz="16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конструктором</a:t>
                      </a:r>
                      <a:r>
                        <a:rPr lang="ru-RU" sz="16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».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b="0" baseline="0" dirty="0" smtClean="0">
                          <a:effectLst/>
                          <a:latin typeface="+mn-lt"/>
                          <a:cs typeface="Calibri"/>
                        </a:rPr>
                        <a:t>Консультация для родителей: «</a:t>
                      </a:r>
                      <a:r>
                        <a:rPr lang="en-US" sz="1600" b="0" baseline="0" dirty="0" smtClean="0">
                          <a:effectLst/>
                          <a:latin typeface="+mn-lt"/>
                          <a:cs typeface="Calibri"/>
                        </a:rPr>
                        <a:t>LEGO – </a:t>
                      </a:r>
                      <a:r>
                        <a:rPr lang="ru-RU" sz="1600" b="0" baseline="0" dirty="0" smtClean="0">
                          <a:effectLst/>
                          <a:latin typeface="+mn-lt"/>
                          <a:cs typeface="Calibri"/>
                        </a:rPr>
                        <a:t>конструирование способствует повышению уровня заинтересованности детей».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Октябрь</a:t>
                      </a:r>
                      <a:endParaRPr kumimoji="0" lang="ru-RU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Выставка детского конструирования: «Мир конструкторских возможностей».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Консультация: «Играем дома с ребенком».</a:t>
                      </a:r>
                      <a:endParaRPr lang="ru-RU" sz="1600" b="0" baseline="0" dirty="0" smtClean="0">
                        <a:effectLst/>
                        <a:latin typeface="+mn-lt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1241786">
                <a:tc>
                  <a:txBody>
                    <a:bodyPr/>
                    <a:lstStyle/>
                    <a:p>
                      <a:pPr marL="71755" marR="71755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Ноябрь</a:t>
                      </a:r>
                      <a:endParaRPr kumimoji="0" lang="ru-RU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Информационный лист: «Развиваем воображение, через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LEGO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-конструктор.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Папка-передвижка: «Большие и маленькие конструкторы, что выбрать?».</a:t>
                      </a:r>
                    </a:p>
                    <a:p>
                      <a:pPr marL="71755" marR="71755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Декабрь</a:t>
                      </a:r>
                      <a:endParaRPr kumimoji="0" lang="ru-RU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Информационный лист: «Играем всей семьей».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совместной постройки.</a:t>
                      </a:r>
                    </a:p>
                  </a:txBody>
                  <a:tcPr marL="68580" marR="68580" marT="0" marB="0"/>
                </a:tc>
              </a:tr>
              <a:tr h="1392580">
                <a:tc>
                  <a:txBody>
                    <a:bodyPr/>
                    <a:lstStyle/>
                    <a:p>
                      <a:pPr marL="71755" marR="71755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Январь - 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Февраль</a:t>
                      </a:r>
                      <a:endParaRPr kumimoji="0" lang="ru-RU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414655" marR="71755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Консультация: «Конструируем, играем, учимся с конструктором–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LEGO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».</a:t>
                      </a:r>
                    </a:p>
                    <a:p>
                      <a:pPr marL="414655" marR="71755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Выставка совместного творчества.</a:t>
                      </a:r>
                    </a:p>
                    <a:p>
                      <a:pPr marL="71755" marR="71755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Март</a:t>
                      </a:r>
                    </a:p>
                    <a:p>
                      <a:pPr marL="414655" marR="71755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Библиотечка : «Развитие ребенка в конструктивной деятельности» (</a:t>
                      </a:r>
                      <a:r>
                        <a:rPr kumimoji="0" lang="ru-RU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Шайдурова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 Н.В).</a:t>
                      </a:r>
                    </a:p>
                    <a:p>
                      <a:pPr marL="414655" marR="71755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Родительская копилка: «Строим из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LEGO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».</a:t>
                      </a:r>
                      <a:endParaRPr kumimoji="0" lang="ru-RU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1372157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ru-RU" sz="16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 - Май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Родительская копилка: Делимся опытом</a:t>
                      </a:r>
                      <a:r>
                        <a:rPr lang="ru-RU" sz="16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6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«С чего начать? Как организовать</a:t>
                      </a:r>
                      <a:r>
                        <a:rPr lang="ru-RU" sz="16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развивающую среду в домашних условиях?»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Выставка совместного творчества из конструктора в кругу семьи.</a:t>
                      </a:r>
                      <a:endParaRPr lang="ru-RU" sz="16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9552" y="343959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ПЛАНИРОВАНИЕ РАБОТЫ С РОДИТЕЛЯМИ В СРЕДНЕЙ ГРУППЕ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848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676047"/>
              </p:ext>
            </p:extLst>
          </p:nvPr>
        </p:nvGraphicFramePr>
        <p:xfrm>
          <a:off x="179512" y="764704"/>
          <a:ext cx="8784976" cy="569263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015860"/>
                <a:gridCol w="7769116"/>
              </a:tblGrid>
              <a:tr h="4021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</a:tr>
              <a:tr h="1380432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«Мостик через речку»(познакомить с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конструктором. деталями).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Продолжение знакомства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 с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LEGO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–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конструктором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«Колодец» (учить коллективно строить простейшую постройку).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«Варианты скреплений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».</a:t>
                      </a:r>
                      <a:endParaRPr lang="ru-RU" sz="1800" b="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37215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«Дом</a:t>
                      </a:r>
                      <a:r>
                        <a:rPr lang="ru-RU" sz="1800" b="0" baseline="0" dirty="0" smtClean="0">
                          <a:effectLst/>
                          <a:latin typeface="Times New Roman"/>
                          <a:ea typeface="Calibri"/>
                        </a:rPr>
                        <a:t> лесника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» (учить строить простейшую постройку.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Разные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 домики (учить строить домики разной величины и длины)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+mn-lt"/>
                          <a:cs typeface="+mn-cs"/>
                        </a:rPr>
                        <a:t>Кафе (учить создавать сложную постройку вместе)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Конструирование на свободную тему.</a:t>
                      </a:r>
                      <a:endParaRPr lang="ru-RU" sz="18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165773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«Плывут корабли»(учить строить корабли, развивать творчество). 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«Катер» (учить анализировать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образец, выделяя в ней части)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«Пароход» (закреплять навыки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конструирования)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Конструирование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по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замыслу(учить заранее обдумывать постройку)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37215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«Животные края» (учить анализировать, делать вывод).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«Олень» (учить строить оленя, развивать творчество)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«Составь узор» 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Конструирование по замыслу (развивать творческую инициативу).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43608" y="362357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ТЕМАТИЧЕСКОЕ ПЛАНИРОВАНИЕ В СТАРШЕЙ ГРУППЕ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11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931195"/>
              </p:ext>
            </p:extLst>
          </p:nvPr>
        </p:nvGraphicFramePr>
        <p:xfrm>
          <a:off x="323528" y="359391"/>
          <a:ext cx="8515672" cy="6328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001845"/>
                <a:gridCol w="7513827"/>
              </a:tblGrid>
              <a:tr h="2937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Месяц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                                 Содержание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119204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«Домашнее</a:t>
                      </a:r>
                      <a:r>
                        <a:rPr lang="ru-RU" sz="1800" b="0" baseline="0" dirty="0" smtClean="0">
                          <a:effectLst/>
                          <a:latin typeface="Times New Roman"/>
                          <a:ea typeface="Calibri"/>
                        </a:rPr>
                        <a:t> животное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» (учить строить собаку, кошку).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«Дети»(учить строить мальчика и девочку,</a:t>
                      </a:r>
                      <a:r>
                        <a:rPr lang="ru-RU" sz="1800" b="0" baseline="0" dirty="0" smtClean="0">
                          <a:effectLst/>
                          <a:latin typeface="Times New Roman"/>
                          <a:ea typeface="Calibri"/>
                        </a:rPr>
                        <a:t> рассказывать о постройке)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«Дача» (учить находить материал для постройки).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Наглядное моделирование.</a:t>
                      </a:r>
                    </a:p>
                  </a:txBody>
                  <a:tcPr marL="68580" marR="68580" marT="0" marB="0"/>
                </a:tc>
              </a:tr>
              <a:tr h="1117491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Грузовая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машина (учить создавать сложную постройку)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Плоскостное моделирование. 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«Самолет» (учить строить самолет).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Конструирование 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</a:t>
                      </a:r>
                      <a:r>
                        <a:rPr lang="ru-RU" sz="18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замыслу.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5331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Мчится поезд (учить строить шпалы по схемам, поезд по образцу)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u="none" dirty="0" smtClean="0">
                          <a:effectLst/>
                          <a:latin typeface="+mn-lt"/>
                          <a:ea typeface="Calibri"/>
                        </a:rPr>
                        <a:t>Пастбище</a:t>
                      </a:r>
                      <a:r>
                        <a:rPr lang="ru-RU" sz="1800" b="0" u="none" baseline="0" dirty="0" smtClean="0">
                          <a:effectLst/>
                          <a:latin typeface="+mn-lt"/>
                          <a:ea typeface="Calibri"/>
                        </a:rPr>
                        <a:t> (воспитывать любознательность, учить строить загоны)</a:t>
                      </a:r>
                      <a:r>
                        <a:rPr lang="ru-RU" sz="1800" b="0" u="none" dirty="0" smtClean="0">
                          <a:effectLst/>
                          <a:latin typeface="+mn-lt"/>
                          <a:ea typeface="Calibri"/>
                        </a:rPr>
                        <a:t>.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effectLst/>
                          <a:latin typeface="+mn-lt"/>
                          <a:ea typeface="Calibri"/>
                        </a:rPr>
                        <a:t>Самостоятельное проектирование</a:t>
                      </a:r>
                      <a:r>
                        <a:rPr lang="ru-RU" sz="1800" b="0" i="0" u="none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effectLst/>
                          <a:latin typeface="+mn-lt"/>
                          <a:ea typeface="Calibri"/>
                        </a:rPr>
                        <a:t>Игры с моделями транспорта. 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173328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«Ракета,</a:t>
                      </a:r>
                      <a:r>
                        <a:rPr lang="ru-RU" sz="1800" b="0" baseline="0" dirty="0" smtClean="0">
                          <a:effectLst/>
                          <a:latin typeface="Times New Roman"/>
                          <a:ea typeface="Calibri"/>
                        </a:rPr>
                        <a:t> космонавты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» (учить строить ракету)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Чья команда быстрее построит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«Светофор,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регулировщик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» (закреплять знания о светофоре)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«Робот» (показать игрушку робота, учить строить робота).</a:t>
                      </a:r>
                    </a:p>
                  </a:txBody>
                  <a:tcPr marL="68580" marR="68580" marT="0" marB="0"/>
                </a:tc>
              </a:tr>
              <a:tr h="135285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«Речные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рыбки» (учить строить рыб, развивать мелкую моторику)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«Лабиринт» (познакомить с плоскостным конструированием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«Глухарь» (продолжить знакомство с плоскостным конструированием)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Конструирование по замыслу (закреплять полученные навыки).</a:t>
                      </a:r>
                      <a:endParaRPr lang="ru-RU" sz="18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54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133502"/>
              </p:ext>
            </p:extLst>
          </p:nvPr>
        </p:nvGraphicFramePr>
        <p:xfrm>
          <a:off x="395536" y="764704"/>
          <a:ext cx="8424936" cy="51125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721660"/>
                <a:gridCol w="7703276"/>
              </a:tblGrid>
              <a:tr h="4021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Содержание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</a:tr>
              <a:tr h="1254066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 для родителей: «Создание эффективной предметно – развивающей среды по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LEGO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-конструированию в домашних условиях».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Родительское собрание: «Роль игры в развитии детей дошкольного возраста».</a:t>
                      </a:r>
                    </a:p>
                  </a:txBody>
                  <a:tcPr marL="68580" marR="68580" marT="0" marB="0"/>
                </a:tc>
              </a:tr>
              <a:tr h="108012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 для родителей: «Развитие способностей к рефлексии, анализу, планированию  деятельности посредством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LEGO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-конструктора».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Фотовыставка «Мои достижения в LEGO».</a:t>
                      </a:r>
                    </a:p>
                  </a:txBody>
                  <a:tcPr marL="68580" marR="68580" marT="0" marB="0"/>
                </a:tc>
              </a:tr>
              <a:tr h="1224136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Консультация для родителей: «Развитие индивидуальных способностей ребенка и его творческой активности с помощью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LEGO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-конструирования».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детских работ.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152128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dirty="0" smtClean="0">
                          <a:effectLst/>
                          <a:latin typeface="Times New Roman"/>
                          <a:ea typeface="Calibri"/>
                        </a:rPr>
                        <a:t>Консультация для родителей: «Как правильно подобрать конструктор для ребенка 5-6 лет».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dirty="0" smtClean="0">
                          <a:effectLst/>
                          <a:latin typeface="Times New Roman"/>
                          <a:ea typeface="Calibri"/>
                        </a:rPr>
                        <a:t>Выставка - конкурс «Новогодние игрушки из LEGO – конструктора».  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-180528" y="323638"/>
            <a:ext cx="9505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ПЛАНИРОВАНИЕ РАБОТЫ С РОДИТЕЛЯМИ В СТАРШЕЙ ГРУППЕ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887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009974"/>
              </p:ext>
            </p:extLst>
          </p:nvPr>
        </p:nvGraphicFramePr>
        <p:xfrm>
          <a:off x="467544" y="548681"/>
          <a:ext cx="8136904" cy="530773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984422"/>
                <a:gridCol w="7152482"/>
              </a:tblGrid>
              <a:tr h="2638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Месяц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                                 Содержание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381863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Информационный стенд: «Конструктивные игры для детей 5-6 года жизни».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Фотовыставка «Зимние забавы с  LEGO».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Составление совместных рассказов на тему: «Мои любимые зимние игры».</a:t>
                      </a:r>
                    </a:p>
                  </a:txBody>
                  <a:tcPr marL="68580" marR="68580" marT="0" marB="0"/>
                </a:tc>
              </a:tr>
              <a:tr h="108012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  <a:endParaRPr lang="ru-RU" sz="1800" b="0" i="0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09214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</a:p>
                  </a:txBody>
                  <a:tcPr marL="68580" marR="68580" marT="0" marB="0"/>
                </a:tc>
              </a:tr>
              <a:tr h="939258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91656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907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140036"/>
              </p:ext>
            </p:extLst>
          </p:nvPr>
        </p:nvGraphicFramePr>
        <p:xfrm>
          <a:off x="395536" y="764705"/>
          <a:ext cx="8352928" cy="525658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779672"/>
                <a:gridCol w="7573256"/>
              </a:tblGrid>
              <a:tr h="391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</a:tr>
              <a:tr h="1290233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Повторение формы и цвета </a:t>
                      </a:r>
                      <a:r>
                        <a:rPr lang="en-US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LEGO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-деталей.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 и размер деталей «Таинственный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мешочек» 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+mn-cs"/>
                        </a:rPr>
                        <a:t>Красивый мост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» (учить строить мост по карточке).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 pitchFamily="18" charset="0"/>
                        </a:rPr>
                        <a:t>«Мы в лесу построим теремок» (развивать воображение).</a:t>
                      </a:r>
                      <a:endParaRPr lang="ru-RU" sz="1800" b="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08223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«Грузовик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везет кирпичи»(учить строить по карточке).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«Аэропорт» (учить строить самолеты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 по схемам)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.</a:t>
                      </a:r>
                      <a:endParaRPr lang="ru-RU" sz="1800" b="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«Корабль» (учить сочетать в постройке детали по форме и цвету).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Конструирование по замыслу (закреплять полученные навыки).</a:t>
                      </a:r>
                      <a:endParaRPr lang="ru-RU" sz="18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103816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Многоэтажные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дома (развивать инициативу, самостоятельность)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Магазины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(закреплять названия магазинов их виды)</a:t>
                      </a: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«Детский сад» (учить строить детский сад, развивать внимание).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«Конструирование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по цвету»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63061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Животные края (воспитывать любознательность).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«Лисичка» (учить строить животных).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/>
                          <a:ea typeface="Calibri"/>
                        </a:rPr>
                        <a:t>«Коттедж» (учить строить двухэтажный дом) 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Конструирование по наглядным схемам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362357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ТЕМАТИЧЕСКОЕ ПЛАНИРОВАНИЕ В ПОДГОТОВИТЕЛЬНОЙ ГРУППЕ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16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960395"/>
              </p:ext>
            </p:extLst>
          </p:nvPr>
        </p:nvGraphicFramePr>
        <p:xfrm>
          <a:off x="467544" y="404664"/>
          <a:ext cx="8208912" cy="62989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984572"/>
                <a:gridCol w="7224340"/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Месяц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                                 Содержание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066779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«Беседка для ребят» (учить строить беседку).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«Горка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» (учить определять состав деталей конструктора)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LEGO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-город.</a:t>
                      </a:r>
                    </a:p>
                  </a:txBody>
                  <a:tcPr marL="68580" marR="68580" marT="0" marB="0"/>
                </a:tc>
              </a:tr>
              <a:tr h="119344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Городской транспорт (учить строить автобус,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развивать внимание)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«Светофор» (закреплять знания о светофоре).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Знакомство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с дорожными знаками (учить строить дорожные знаки)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Конструирование 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</a:t>
                      </a:r>
                      <a:r>
                        <a:rPr lang="ru-RU" sz="18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замыслу.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28759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+mn-cs"/>
                        </a:rPr>
                        <a:t>Животные края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u="none" dirty="0" smtClean="0">
                          <a:effectLst/>
                          <a:latin typeface="+mn-lt"/>
                          <a:ea typeface="Calibri"/>
                        </a:rPr>
                        <a:t>«Олень» (учить троить оленя).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effectLst/>
                          <a:latin typeface="+mn-lt"/>
                          <a:ea typeface="Calibri"/>
                        </a:rPr>
                        <a:t>«Медведь» (учить</a:t>
                      </a:r>
                      <a:r>
                        <a:rPr lang="ru-RU" sz="1800" b="0" i="0" u="none" baseline="0" dirty="0" smtClean="0">
                          <a:effectLst/>
                          <a:latin typeface="+mn-lt"/>
                          <a:ea typeface="Calibri"/>
                        </a:rPr>
                        <a:t> строить медведя)</a:t>
                      </a:r>
                      <a:r>
                        <a:rPr lang="ru-RU" sz="1800" b="0" i="0" u="none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effectLst/>
                          <a:latin typeface="+mn-lt"/>
                          <a:ea typeface="Calibri"/>
                        </a:rPr>
                        <a:t>Игры с моделями животных. 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150343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«Ракета, космонавты» (учить строить космический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</a:rPr>
                        <a:t> корабль)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«Луноход» (учить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 строить луноход из конструктора)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Воздушный транспорт.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Конструирование</a:t>
                      </a:r>
                      <a:r>
                        <a:rPr lang="ru-RU" sz="1800" b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</a:rPr>
                        <a:t> по замыслу.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03052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LEGO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подарки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b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«Паровоз везет товары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» (познакомить с приемом сцепления деталей).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«Дома нашей улицы» (закреплять умение строить домики).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Конструирование по замыслу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1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885191"/>
              </p:ext>
            </p:extLst>
          </p:nvPr>
        </p:nvGraphicFramePr>
        <p:xfrm>
          <a:off x="467544" y="764704"/>
          <a:ext cx="8208912" cy="51874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981424"/>
                <a:gridCol w="7227488"/>
              </a:tblGrid>
              <a:tr h="2160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544" marR="46544" marT="0" marB="0"/>
                </a:tc>
              </a:tr>
              <a:tr h="1237848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 для родителей: "Как создать дома условия для развития творческих способностей детей".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Родительское собрание: «Делимся опытом, роль игры в развитии детей дошкольного возраста».</a:t>
                      </a:r>
                    </a:p>
                  </a:txBody>
                  <a:tcPr marL="68580" marR="68580" marT="0" marB="0"/>
                </a:tc>
              </a:tr>
              <a:tr h="115356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Консультация для родителей: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«Играем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обучаемся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LEGO-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конструктором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».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Фотовыставка «Мои модели</a:t>
                      </a:r>
                      <a:r>
                        <a:rPr lang="ru-RU" sz="18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из </a:t>
                      </a:r>
                      <a:r>
                        <a:rPr lang="ru-RU" sz="18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LEGO-конструктора».</a:t>
                      </a:r>
                    </a:p>
                  </a:txBody>
                  <a:tcPr marL="68580" marR="68580" marT="0" marB="0"/>
                </a:tc>
              </a:tr>
              <a:tr h="1149555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Консультация для родителей: «Наши увлечения».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детских работ.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37215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dirty="0" smtClean="0">
                          <a:effectLst/>
                          <a:latin typeface="Times New Roman"/>
                          <a:ea typeface="Calibri"/>
                        </a:rPr>
                        <a:t>Консультация для родителей: «Играем в </a:t>
                      </a:r>
                      <a:r>
                        <a:rPr lang="en-US" sz="1800" b="0" i="0" dirty="0" smtClean="0">
                          <a:effectLst/>
                          <a:latin typeface="+mn-lt"/>
                          <a:ea typeface="Calibri"/>
                        </a:rPr>
                        <a:t>LEGO-</a:t>
                      </a:r>
                      <a:r>
                        <a:rPr lang="ru-RU" sz="1800" b="0" i="0" dirty="0" smtClean="0">
                          <a:effectLst/>
                          <a:latin typeface="+mn-lt"/>
                          <a:ea typeface="Calibri"/>
                        </a:rPr>
                        <a:t>конструктор</a:t>
                      </a:r>
                      <a:r>
                        <a:rPr lang="ru-RU" sz="1800" b="0" i="0" baseline="0" dirty="0" smtClean="0">
                          <a:effectLst/>
                          <a:latin typeface="+mn-lt"/>
                          <a:ea typeface="Calibri"/>
                        </a:rPr>
                        <a:t> и мелкую моторику развиваем</a:t>
                      </a:r>
                      <a:r>
                        <a:rPr lang="ru-RU" sz="1800" b="0" i="0" dirty="0" smtClean="0">
                          <a:effectLst/>
                          <a:latin typeface="+mn-lt"/>
                          <a:ea typeface="Calibri"/>
                        </a:rPr>
                        <a:t>».</a:t>
                      </a:r>
                      <a:endParaRPr lang="ru-RU" sz="1800" b="0" i="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dirty="0" smtClean="0">
                          <a:effectLst/>
                          <a:latin typeface="Times New Roman"/>
                          <a:ea typeface="Calibri"/>
                        </a:rPr>
                        <a:t>Выставка - конкурс «Новогодние игрушки из LEGO – конструктора».  </a:t>
                      </a:r>
                      <a:endParaRPr lang="ru-RU" sz="1800" b="0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323638"/>
            <a:ext cx="920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ПЛАНИРОВАНИЕ РАБОТЫ С РОДИТЕЛЯМИ В ПОДГОТОВИТЕЛЬНОЙ ГРУППЕ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119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324882"/>
              </p:ext>
            </p:extLst>
          </p:nvPr>
        </p:nvGraphicFramePr>
        <p:xfrm>
          <a:off x="323528" y="404664"/>
          <a:ext cx="8515672" cy="584200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001845"/>
                <a:gridCol w="7513827"/>
              </a:tblGrid>
              <a:tr h="2814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Месяц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                                 Содержание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518758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Информационный стенд: «Конструктивные игры для детей 5-6 года жизни».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Фотовыставка «Зимние забавы с  LEGO».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Составление совместных рассказов на тему «Мои любимые зимние игры».</a:t>
                      </a:r>
                    </a:p>
                  </a:txBody>
                  <a:tcPr marL="68580" marR="68580" marT="0" marB="0"/>
                </a:tc>
              </a:tr>
              <a:tr h="1126425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i="0" u="non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  <a:endParaRPr lang="ru-RU" sz="1800" b="0" i="0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968397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</a:p>
                  </a:txBody>
                  <a:tcPr marL="68580" marR="68580" marT="0" marB="0"/>
                </a:tc>
              </a:tr>
              <a:tr h="1124022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457200" algn="l"/>
                        </a:tabLst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0413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Консультации: «Развитие речи с LEGO».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Выставка конкурс «Мы играем в LEGO».</a:t>
                      </a: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71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/>
        </p:nvGraphicFramePr>
        <p:xfrm>
          <a:off x="522288" y="1393825"/>
          <a:ext cx="8077200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Диаграмма" r:id="rId3" imgW="8077200" imgH="4648200" progId="MSGraph.Chart.8">
                  <p:embed followColorScheme="full"/>
                </p:oleObj>
              </mc:Choice>
              <mc:Fallback>
                <p:oleObj name="Диаграмма" r:id="rId3" imgW="8077200" imgH="4648200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88" y="1393825"/>
                        <a:ext cx="8077200" cy="464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95836" y="96417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Начало 2014-2015 гг.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9672" y="348625"/>
            <a:ext cx="52565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РЕЗУЛЬТАТИВНОСТЬ ПРОЕКТА</a:t>
            </a:r>
          </a:p>
          <a:p>
            <a:pPr algn="ctr"/>
            <a:r>
              <a:rPr lang="ru-RU" sz="1400" b="1" dirty="0" smtClean="0"/>
              <a:t>СРЕДНЯЯ ГРУППА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150177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1222937"/>
              </p:ext>
            </p:extLst>
          </p:nvPr>
        </p:nvGraphicFramePr>
        <p:xfrm>
          <a:off x="467544" y="1108354"/>
          <a:ext cx="8077200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Диаграмма" r:id="rId3" imgW="8077200" imgH="4648200" progId="MSGraph.Chart.8">
                  <p:embed followColorScheme="full"/>
                </p:oleObj>
              </mc:Choice>
              <mc:Fallback>
                <p:oleObj name="Диаграмма" r:id="rId3" imgW="8077200" imgH="4648200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08354"/>
                        <a:ext cx="8077200" cy="464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35696" y="462023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СРЕДНЯЯ ГРУППА</a:t>
            </a:r>
          </a:p>
          <a:p>
            <a:pPr algn="ctr"/>
            <a:r>
              <a:rPr lang="ru-RU" dirty="0">
                <a:solidFill>
                  <a:prstClr val="black"/>
                </a:solidFill>
              </a:rPr>
              <a:t>к</a:t>
            </a:r>
            <a:r>
              <a:rPr lang="ru-RU" dirty="0" smtClean="0">
                <a:solidFill>
                  <a:prstClr val="black"/>
                </a:solidFill>
              </a:rPr>
              <a:t>онец 2014-2015 гг.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59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/>
        </p:nvGraphicFramePr>
        <p:xfrm>
          <a:off x="522288" y="1393825"/>
          <a:ext cx="8077200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Диаграмма" r:id="rId3" imgW="8077200" imgH="4657657" progId="MSGraph.Chart.8">
                  <p:embed followColorScheme="full"/>
                </p:oleObj>
              </mc:Choice>
              <mc:Fallback>
                <p:oleObj name="Диаграмма" r:id="rId3" imgW="8077200" imgH="4657657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88" y="1393825"/>
                        <a:ext cx="8077200" cy="464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99792" y="105273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н</a:t>
            </a:r>
            <a:r>
              <a:rPr lang="ru-RU" dirty="0" smtClean="0">
                <a:solidFill>
                  <a:prstClr val="black"/>
                </a:solidFill>
              </a:rPr>
              <a:t>ачало 2015-2016 гг.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437183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2000" b="1" dirty="0">
                <a:solidFill>
                  <a:prstClr val="black"/>
                </a:solidFill>
              </a:rPr>
              <a:t>РЕЗУЛЬТАТИВНОСТЬ ПРОЕКТА</a:t>
            </a:r>
          </a:p>
          <a:p>
            <a:pPr lvl="0" algn="ctr"/>
            <a:r>
              <a:rPr lang="ru-RU" sz="1400" b="1" dirty="0" smtClean="0">
                <a:solidFill>
                  <a:prstClr val="black"/>
                </a:solidFill>
              </a:rPr>
              <a:t>СТАРШАЯ </a:t>
            </a:r>
            <a:r>
              <a:rPr lang="ru-RU" sz="1400" b="1" dirty="0">
                <a:solidFill>
                  <a:prstClr val="black"/>
                </a:solidFill>
              </a:rPr>
              <a:t>ГРУППА</a:t>
            </a:r>
          </a:p>
        </p:txBody>
      </p:sp>
    </p:spTree>
    <p:extLst>
      <p:ext uri="{BB962C8B-B14F-4D97-AF65-F5344CB8AC3E}">
        <p14:creationId xmlns:p14="http://schemas.microsoft.com/office/powerpoint/2010/main" val="104483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3529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  <a:tabLst>
                <a:tab pos="2731135" algn="l"/>
              </a:tabLst>
            </a:pPr>
            <a:r>
              <a:rPr lang="ru-RU" b="1" dirty="0">
                <a:ea typeface="Calibri"/>
                <a:cs typeface="Times New Roman"/>
              </a:rPr>
              <a:t>ВЫВОД:</a:t>
            </a:r>
            <a:r>
              <a:rPr lang="ru-RU" dirty="0">
                <a:ea typeface="Calibri"/>
                <a:cs typeface="Times New Roman"/>
              </a:rPr>
              <a:t> </a:t>
            </a:r>
            <a:endParaRPr lang="ru-RU" dirty="0" smtClean="0">
              <a:ea typeface="Calibri"/>
              <a:cs typeface="Times New Roman"/>
            </a:endParaRPr>
          </a:p>
          <a:p>
            <a:pPr indent="180340" algn="just">
              <a:spcAft>
                <a:spcPts val="0"/>
              </a:spcAft>
              <a:tabLst>
                <a:tab pos="2731135" algn="l"/>
              </a:tabLst>
            </a:pPr>
            <a:r>
              <a:rPr lang="ru-RU" dirty="0" smtClean="0">
                <a:ea typeface="Calibri"/>
                <a:cs typeface="Times New Roman"/>
              </a:rPr>
              <a:t>На </a:t>
            </a:r>
            <a:r>
              <a:rPr lang="ru-RU" dirty="0">
                <a:ea typeface="Calibri"/>
                <a:cs typeface="Times New Roman"/>
              </a:rPr>
              <a:t>конец учебного 2014 - 2015гг. прослеживается положительная динамика по показателям сформированности у ребенка  и наблюдается в его деятельности: «</a:t>
            </a:r>
            <a:r>
              <a:rPr lang="ru-RU" i="1" dirty="0">
                <a:ea typeface="Calibri"/>
                <a:cs typeface="Times New Roman"/>
              </a:rPr>
              <a:t>называют детали</a:t>
            </a:r>
            <a:r>
              <a:rPr lang="ru-RU" dirty="0">
                <a:ea typeface="Calibri"/>
                <a:cs typeface="Times New Roman"/>
              </a:rPr>
              <a:t>» - на 16%;  «</a:t>
            </a:r>
            <a:r>
              <a:rPr lang="ru-RU" i="1" dirty="0">
                <a:ea typeface="Calibri"/>
                <a:cs typeface="Times New Roman"/>
              </a:rPr>
              <a:t>называют форму</a:t>
            </a:r>
            <a:r>
              <a:rPr lang="ru-RU" dirty="0">
                <a:ea typeface="Calibri"/>
                <a:cs typeface="Times New Roman"/>
              </a:rPr>
              <a:t>» - на 13</a:t>
            </a:r>
            <a:r>
              <a:rPr lang="ru-RU" dirty="0" smtClean="0">
                <a:ea typeface="Calibri"/>
                <a:cs typeface="Times New Roman"/>
              </a:rPr>
              <a:t>%, </a:t>
            </a:r>
            <a:r>
              <a:rPr lang="ru-RU" dirty="0">
                <a:ea typeface="Calibri"/>
                <a:cs typeface="Times New Roman"/>
              </a:rPr>
              <a:t>улучшение в показатели «часто» - 9%, в «иногда» - на 4%; «умеют скреплять детали» - на 36%, в «часто» - 36%, а в «иногда» - наблюдается спад – 10%; «</a:t>
            </a:r>
            <a:r>
              <a:rPr lang="ru-RU" i="1" dirty="0">
                <a:ea typeface="Calibri"/>
                <a:cs typeface="Times New Roman"/>
              </a:rPr>
              <a:t>строят элементы постройки по замыслу</a:t>
            </a:r>
            <a:r>
              <a:rPr lang="ru-RU" dirty="0">
                <a:ea typeface="Calibri"/>
                <a:cs typeface="Times New Roman"/>
              </a:rPr>
              <a:t>» - на 33% в «часто» на – 30%, в «иногда» на -3%; «строят по образцу» - на 22% только в «часто»; «</a:t>
            </a:r>
            <a:r>
              <a:rPr lang="ru-RU" i="1" dirty="0">
                <a:ea typeface="Calibri"/>
                <a:cs typeface="Times New Roman"/>
              </a:rPr>
              <a:t>называют детали на карте</a:t>
            </a:r>
            <a:r>
              <a:rPr lang="ru-RU" dirty="0">
                <a:ea typeface="Calibri"/>
                <a:cs typeface="Times New Roman"/>
              </a:rPr>
              <a:t>» - на 17% в показатели «часто», а в «иногда» - на 6%; «</a:t>
            </a:r>
            <a:r>
              <a:rPr lang="ru-RU" i="1" dirty="0">
                <a:ea typeface="Calibri"/>
                <a:cs typeface="Times New Roman"/>
              </a:rPr>
              <a:t>умении рассказать о постройке</a:t>
            </a:r>
            <a:r>
              <a:rPr lang="ru-RU" dirty="0">
                <a:ea typeface="Calibri"/>
                <a:cs typeface="Times New Roman"/>
              </a:rPr>
              <a:t>» - на 32% у «часто», а в «иногда» - 15%.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180340" algn="just">
              <a:spcAft>
                <a:spcPts val="0"/>
              </a:spcAft>
              <a:tabLst>
                <a:tab pos="2731135" algn="l"/>
              </a:tabLst>
            </a:pPr>
            <a:r>
              <a:rPr lang="ru-RU" dirty="0">
                <a:ea typeface="Calibri"/>
                <a:cs typeface="Times New Roman"/>
              </a:rPr>
              <a:t>Относительно того, что улучшились показатели в «часто» и «иногда», показатель «редко»  не проявляется в деятельности ребенка.  Оценка «</a:t>
            </a:r>
            <a:r>
              <a:rPr lang="ru-RU" i="1" dirty="0">
                <a:ea typeface="Calibri"/>
                <a:cs typeface="Times New Roman"/>
              </a:rPr>
              <a:t>строительный элемент постройки по замыслу</a:t>
            </a:r>
            <a:r>
              <a:rPr lang="ru-RU" dirty="0">
                <a:ea typeface="Calibri"/>
                <a:cs typeface="Times New Roman"/>
              </a:rPr>
              <a:t>» на – 33% свидетельствует об успешном освоении детьми этого показателя, «</a:t>
            </a:r>
            <a:r>
              <a:rPr lang="ru-RU" i="1" dirty="0">
                <a:ea typeface="Calibri"/>
                <a:cs typeface="Times New Roman"/>
              </a:rPr>
              <a:t>строительство по схеме</a:t>
            </a:r>
            <a:r>
              <a:rPr lang="ru-RU" dirty="0">
                <a:ea typeface="Calibri"/>
                <a:cs typeface="Times New Roman"/>
              </a:rPr>
              <a:t>» на – 29%.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180340" algn="just">
              <a:spcAft>
                <a:spcPts val="0"/>
              </a:spcAft>
              <a:tabLst>
                <a:tab pos="2731135" algn="l"/>
              </a:tabLst>
            </a:pPr>
            <a:r>
              <a:rPr lang="ru-RU" dirty="0">
                <a:ea typeface="Calibri"/>
                <a:cs typeface="Times New Roman"/>
              </a:rPr>
              <a:t>По направлению «</a:t>
            </a:r>
            <a:r>
              <a:rPr lang="ru-RU" i="1" dirty="0">
                <a:ea typeface="Calibri"/>
                <a:cs typeface="Times New Roman"/>
              </a:rPr>
              <a:t>строительству по образцу</a:t>
            </a:r>
            <a:r>
              <a:rPr lang="ru-RU" dirty="0">
                <a:ea typeface="Calibri"/>
                <a:cs typeface="Times New Roman"/>
              </a:rPr>
              <a:t>» выявлено, что оценка «иногда» осталась без изменения.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180340" algn="just">
              <a:spcAft>
                <a:spcPts val="0"/>
              </a:spcAft>
              <a:tabLst>
                <a:tab pos="2731135" algn="l"/>
              </a:tabLst>
            </a:pPr>
            <a:r>
              <a:rPr lang="ru-RU" dirty="0">
                <a:ea typeface="Calibri"/>
                <a:cs typeface="Times New Roman"/>
              </a:rPr>
              <a:t>Следует усилить</a:t>
            </a:r>
            <a:r>
              <a:rPr lang="ru-RU" sz="1400" dirty="0">
                <a:latin typeface="Calibri"/>
                <a:ea typeface="Calibri"/>
                <a:cs typeface="Times New Roman"/>
              </a:rPr>
              <a:t> </a:t>
            </a:r>
            <a:r>
              <a:rPr lang="ru-RU" dirty="0">
                <a:ea typeface="Calibri"/>
                <a:cs typeface="Times New Roman"/>
              </a:rPr>
              <a:t>индивидуальную педагогическую работу с ребенком по данному направлению с учетом выявленной проблемы в текущем и  следующем учебном году, а также взаимодействие, с семьей используя рекомендации.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127719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14018" y="332562"/>
            <a:ext cx="29318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РЕЗУЛЬТАТИВНОСТЬ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572129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   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На сегодняшний день, </a:t>
            </a:r>
            <a:r>
              <a:rPr lang="ru-RU" sz="2000" b="1" dirty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LEGO </a:t>
            </a:r>
            <a:r>
              <a:rPr lang="ru-RU" sz="2000" b="1" dirty="0" smtClean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конструкторы активно используются воспитанниками в игровой деятельности. Дети знакомятся с уникальными возможностями моделирования построек используя схемы. </a:t>
            </a:r>
          </a:p>
          <a:p>
            <a:pPr algn="just">
              <a:spcAft>
                <a:spcPts val="0"/>
              </a:spcAft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Организация образовательной с</a:t>
            </a:r>
            <a:r>
              <a:rPr lang="ru-RU" sz="20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овместной  деятельности </a:t>
            </a:r>
            <a:r>
              <a:rPr lang="ru-RU" sz="2000" b="1" dirty="0">
                <a:latin typeface="Times New Roman" pitchFamily="18" charset="0"/>
                <a:ea typeface="Calibri"/>
                <a:cs typeface="Times New Roman" pitchFamily="18" charset="0"/>
              </a:rPr>
              <a:t>в режимных </a:t>
            </a:r>
            <a:r>
              <a:rPr lang="ru-RU" sz="20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моментах выстраивается в индивидуальных и подгрупповых формах работы с детьми. </a:t>
            </a: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Родители 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были ознакомлены с методами и приемами 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конструктивной деятельностью</a:t>
            </a:r>
            <a:r>
              <a:rPr lang="ru-RU" sz="2000" b="1" dirty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детей 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с </a:t>
            </a:r>
            <a:r>
              <a:rPr lang="ru-RU" sz="2000" b="1" dirty="0" smtClean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LEGO - конструктором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 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С удовольствием 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принимают совместное участие с детьми на мероприятиях по конструированию.</a:t>
            </a:r>
            <a:endParaRPr lang="ru-RU" sz="2000" b="1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068" y="4077072"/>
            <a:ext cx="3456385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334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42" y="1124744"/>
            <a:ext cx="3723878" cy="4965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860252" y="293965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ПРЕДМЕТНО - РАЗВИВАЮЩАЯ  СРЕДА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«ЛЕГО ЦЕНТР»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3298">
            <a:off x="4753043" y="3393508"/>
            <a:ext cx="3694156" cy="2770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7413">
            <a:off x="4720447" y="1494172"/>
            <a:ext cx="3694156" cy="2770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403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739" y="332656"/>
            <a:ext cx="842493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Приоритетными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задачами государственной политики в сфере дошкольного образования на современном этапе являются создание условий для позитивной социализации детей, амплификация (обогащение) развития, поддержка инициативы и творчества каждого ребенка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Использование </a:t>
            </a:r>
            <a:r>
              <a:rPr lang="ru-RU" sz="2000" b="1" dirty="0">
                <a:solidFill>
                  <a:srgbClr val="0F0F0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LEGO –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конструкторов обеспечивает игровую, познавательную, исследовательскую и творческую активность дошкольников, возможность экспериментирования, двигательную, в том числе развитие мелкой моторики, а также возможность самовыражения детей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В перспективе предполагаем, продолжить конструкторскую деятельность с LEGO.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645024"/>
            <a:ext cx="4032448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290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290127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КОНСТРУИРОВАНИЕ ИЗ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КОНСТРУКТОРА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629980"/>
            <a:ext cx="806489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«Запомни расположение»</a:t>
            </a:r>
          </a:p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</a:rPr>
              <a:t>Внимание, память </a:t>
            </a:r>
            <a:endParaRPr lang="ru-RU" sz="1400" dirty="0"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набор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конструктора.</a:t>
            </a:r>
            <a:endParaRPr lang="ru-RU" sz="1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развитие внимание, памяти.</a:t>
            </a:r>
            <a:endParaRPr lang="ru-RU" sz="1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Правила: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ведущий строит  какую-нибудь постройку не более восьми деталей. В течение небольшого времени дети запоминают конструкцию, потом постройка закрывается, и дети пытаются по памяти построить такую же. Кто выполнит правильно, тот выигрывает и становится ведущим.</a:t>
            </a:r>
            <a:endParaRPr lang="ru-RU" sz="1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1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368" y="2780928"/>
            <a:ext cx="4290864" cy="3218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219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9694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</a:rPr>
              <a:t>«Запомни </a:t>
            </a:r>
            <a:r>
              <a:rPr lang="ru-RU" b="1" dirty="0">
                <a:latin typeface="Times New Roman"/>
                <a:ea typeface="Calibri"/>
              </a:rPr>
              <a:t>и выложи </a:t>
            </a:r>
            <a:r>
              <a:rPr lang="ru-RU" b="1" dirty="0" smtClean="0">
                <a:latin typeface="Times New Roman"/>
                <a:ea typeface="Calibri"/>
              </a:rPr>
              <a:t>ряд»</a:t>
            </a:r>
          </a:p>
          <a:p>
            <a:pPr algn="ctr"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</a:rPr>
              <a:t>Координация движения</a:t>
            </a:r>
          </a:p>
          <a:p>
            <a:pPr lvl="0" algn="just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набор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конструктора.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развитие внимание,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памяти,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развитие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координации движения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Правила: </a:t>
            </a:r>
            <a:r>
              <a:rPr lang="ru-RU" sz="1600" dirty="0">
                <a:latin typeface="Times New Roman"/>
                <a:ea typeface="Calibri"/>
              </a:rPr>
              <a:t>в</a:t>
            </a:r>
            <a:r>
              <a:rPr lang="ru-RU" sz="1600" dirty="0" smtClean="0">
                <a:latin typeface="Times New Roman"/>
                <a:ea typeface="Calibri"/>
              </a:rPr>
              <a:t>ыставляется </a:t>
            </a:r>
            <a:r>
              <a:rPr lang="ru-RU" sz="1600" dirty="0">
                <a:latin typeface="Times New Roman"/>
                <a:ea typeface="Calibri"/>
              </a:rPr>
              <a:t>ряд деталей с соблюдением какой-либо закономерности. </a:t>
            </a:r>
            <a:r>
              <a:rPr lang="ru-RU" sz="1600" dirty="0" smtClean="0">
                <a:latin typeface="Times New Roman"/>
                <a:ea typeface="Calibri"/>
              </a:rPr>
              <a:t>Ведущий </a:t>
            </a:r>
            <a:r>
              <a:rPr lang="ru-RU" sz="1600" dirty="0">
                <a:latin typeface="Times New Roman"/>
                <a:ea typeface="Calibri"/>
              </a:rPr>
              <a:t>подчёркивает, что для лучшего запоминания надо понять закономерность с которой поставлены детали в образце. Дети в течение нескольких секунд рассматривают образец и затем выставляют то же по памяти.</a:t>
            </a:r>
            <a:endParaRPr lang="ru-RU" sz="1600" dirty="0">
              <a:effectLst/>
              <a:latin typeface="Calibri"/>
              <a:ea typeface="Calibri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340" y="2564904"/>
            <a:ext cx="4572000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807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42493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«Есть </a:t>
            </a:r>
            <a:r>
              <a:rPr lang="ru-RU" b="1" dirty="0">
                <a:latin typeface="Times New Roman" pitchFamily="18" charset="0"/>
                <a:ea typeface="Calibri"/>
                <a:cs typeface="Times New Roman" pitchFamily="18" charset="0"/>
              </a:rPr>
              <a:t>у тебя или нет</a:t>
            </a:r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?»</a:t>
            </a:r>
          </a:p>
          <a:p>
            <a:pPr algn="ctr"/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Восприятие формы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набор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конструктора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1600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Цель</a:t>
            </a:r>
            <a:r>
              <a:rPr lang="ru-RU" sz="1600" b="1" dirty="0">
                <a:latin typeface="Times New Roman" pitchFamily="18" charset="0"/>
                <a:ea typeface="Calibri"/>
                <a:cs typeface="Times New Roman" pitchFamily="18" charset="0"/>
              </a:rPr>
              <a:t>: 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учить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детей узнавать знакомые детали конструктора на 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ощупь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развитие внимание,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памяти, восприятия.</a:t>
            </a:r>
            <a:endParaRPr lang="ru-RU" sz="1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Правила:</a:t>
            </a:r>
            <a:r>
              <a:rPr lang="ru-RU" sz="16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п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ервому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ребенку 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закрывает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глаза, и предлагают на ощупь определить форму детали. Второй ребенок должен будет найти точно такую же деталь по форме.</a:t>
            </a:r>
          </a:p>
          <a:p>
            <a:pPr algn="just">
              <a:spcAft>
                <a:spcPts val="0"/>
              </a:spcAft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Обследовать 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деталь на ощупь, обеими руками, поворачивая со всех сторон.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Развязывать глаза можно только после того, как назвал деталь.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Выбрать деталь и спрашивать, есть ли она у 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партнера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1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226" y="2943864"/>
            <a:ext cx="4147346" cy="3110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461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92510"/>
            <a:ext cx="849694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latin typeface="Times New Roman"/>
                <a:ea typeface="Calibri"/>
              </a:rPr>
              <a:t>«</a:t>
            </a:r>
            <a:r>
              <a:rPr lang="ru-RU" b="1" dirty="0">
                <a:latin typeface="Times New Roman"/>
                <a:ea typeface="Calibri"/>
              </a:rPr>
              <a:t>Выдели </a:t>
            </a:r>
            <a:r>
              <a:rPr lang="ru-RU" b="1" dirty="0" smtClean="0">
                <a:latin typeface="Times New Roman"/>
                <a:ea typeface="Calibri"/>
              </a:rPr>
              <a:t>похожие» </a:t>
            </a:r>
          </a:p>
          <a:p>
            <a:pPr lvl="0" algn="ctr"/>
            <a:r>
              <a:rPr lang="ru-RU" b="1" dirty="0" smtClean="0">
                <a:latin typeface="Times New Roman"/>
                <a:ea typeface="Calibri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  <a:t>М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</a:rPr>
              <a:t>ножества</a:t>
            </a:r>
          </a:p>
          <a:p>
            <a:pPr lvl="0" algn="ctr"/>
            <a:endParaRPr lang="ru-RU" b="1" u="sng" dirty="0" smtClean="0">
              <a:latin typeface="Times New Roman"/>
              <a:ea typeface="Calibri"/>
            </a:endParaRPr>
          </a:p>
          <a:p>
            <a:pPr lvl="0" algn="just"/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набор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конструктора.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Цель: </a:t>
            </a:r>
            <a:r>
              <a:rPr lang="ru-RU" sz="1600" dirty="0" smtClean="0">
                <a:latin typeface="Times New Roman"/>
                <a:ea typeface="Calibri"/>
              </a:rPr>
              <a:t> </a:t>
            </a:r>
            <a:r>
              <a:rPr lang="ru-RU" sz="1600" dirty="0">
                <a:latin typeface="Times New Roman"/>
                <a:ea typeface="Calibri"/>
              </a:rPr>
              <a:t>классификация по одному </a:t>
            </a:r>
            <a:r>
              <a:rPr lang="ru-RU" sz="1600" dirty="0" smtClean="0">
                <a:latin typeface="Times New Roman"/>
                <a:ea typeface="Calibri"/>
              </a:rPr>
              <a:t>свойству.</a:t>
            </a:r>
            <a:endParaRPr lang="ru-RU" sz="1600" b="1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Правила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/>
                <a:ea typeface="Calibri"/>
              </a:rPr>
              <a:t>ведущий показывает </a:t>
            </a:r>
            <a:r>
              <a:rPr lang="ru-RU" sz="1600" dirty="0">
                <a:latin typeface="Times New Roman"/>
                <a:ea typeface="Calibri"/>
              </a:rPr>
              <a:t>детям набор деталей и выделяет ниткой замкнутую область. Затем устанавливает правило, по которому надо располагать детали: например, так чтобы внутри выделенной области оказались только красные детали или только кирпичики</a:t>
            </a:r>
            <a:r>
              <a:rPr lang="ru-RU" sz="1600" dirty="0" smtClean="0">
                <a:latin typeface="Times New Roman"/>
                <a:ea typeface="Calibri"/>
              </a:rPr>
              <a:t>.</a:t>
            </a:r>
            <a:endParaRPr lang="ru-RU" sz="1200" dirty="0">
              <a:latin typeface="Calibri"/>
              <a:ea typeface="Calibri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557" y="2565876"/>
            <a:ext cx="4587699" cy="3440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202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800" b="1" dirty="0" smtClean="0">
              <a:latin typeface="Times New Roman"/>
              <a:ea typeface="Calibri"/>
            </a:endParaRPr>
          </a:p>
          <a:p>
            <a:pPr lvl="0" algn="ctr"/>
            <a:r>
              <a:rPr lang="ru-RU" b="1" dirty="0" smtClean="0">
                <a:latin typeface="Times New Roman"/>
                <a:ea typeface="Calibri"/>
              </a:rPr>
              <a:t>«Собери </a:t>
            </a:r>
            <a:r>
              <a:rPr lang="ru-RU" b="1" dirty="0">
                <a:latin typeface="Times New Roman"/>
                <a:ea typeface="Calibri"/>
              </a:rPr>
              <a:t>модель по </a:t>
            </a:r>
            <a:r>
              <a:rPr lang="ru-RU" b="1" dirty="0" smtClean="0">
                <a:latin typeface="Times New Roman"/>
                <a:ea typeface="Calibri"/>
              </a:rPr>
              <a:t>ориентирам»  </a:t>
            </a:r>
          </a:p>
          <a:p>
            <a:pPr lvl="0" algn="ctr"/>
            <a:r>
              <a:rPr lang="ru-RU" b="1" dirty="0" smtClean="0">
                <a:latin typeface="Times New Roman"/>
                <a:ea typeface="Calibri"/>
              </a:rPr>
              <a:t> П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</a:rPr>
              <a:t>ространственное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  <a:t>ориентирование</a:t>
            </a:r>
            <a:endParaRPr lang="ru-RU" sz="1400" dirty="0">
              <a:solidFill>
                <a:prstClr val="black"/>
              </a:solidFill>
              <a:latin typeface="Calibri"/>
              <a:ea typeface="Calibri"/>
            </a:endParaRPr>
          </a:p>
          <a:p>
            <a:pPr algn="ctr">
              <a:spcAft>
                <a:spcPts val="0"/>
              </a:spcAft>
            </a:pPr>
            <a:endParaRPr lang="ru-RU" b="1" dirty="0" smtClean="0">
              <a:latin typeface="Times New Roman"/>
              <a:ea typeface="Calibri"/>
            </a:endParaRPr>
          </a:p>
          <a:p>
            <a:pPr lvl="0" algn="just"/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набор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конструктора.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Цель: 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развитие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пространственного ориентирования,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координации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движения.</a:t>
            </a:r>
            <a:endParaRPr lang="ru-RU" sz="1600" dirty="0" smtClean="0">
              <a:latin typeface="Times New Roman"/>
              <a:ea typeface="Calibri"/>
            </a:endParaRPr>
          </a:p>
          <a:p>
            <a:pPr lvl="0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Правила:</a:t>
            </a: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/>
                <a:ea typeface="Calibri"/>
              </a:rPr>
              <a:t>ведущий диктует </a:t>
            </a:r>
            <a:r>
              <a:rPr lang="ru-RU" sz="1600" dirty="0">
                <a:latin typeface="Times New Roman"/>
                <a:ea typeface="Calibri"/>
              </a:rPr>
              <a:t>ребятам, куда выставить деталь определённой формы и цвета. Используются следующие ориентиры положения: "левый верхний угол", "левый нижний угол", "правый верхний угол", "правый нижний угол", "середина левой стороны", "середина правой стороны", "над", "под", "слева от", "справа от".</a:t>
            </a:r>
            <a:endParaRPr lang="ru-RU" sz="1600" dirty="0">
              <a:effectLst/>
              <a:latin typeface="Calibri"/>
              <a:ea typeface="Calibri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924943"/>
            <a:ext cx="4124471" cy="3093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24944"/>
            <a:ext cx="4124470" cy="3093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58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218965"/>
            <a:ext cx="5112568" cy="383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611560" y="476672"/>
            <a:ext cx="7992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/>
                <a:ea typeface="Calibri"/>
              </a:rPr>
              <a:t>Конструирование по простейшим чертежам и наглядным </a:t>
            </a:r>
            <a:r>
              <a:rPr lang="ru-RU" sz="2000" b="1" dirty="0" smtClean="0">
                <a:latin typeface="Times New Roman"/>
                <a:ea typeface="Calibri"/>
              </a:rPr>
              <a:t>схемам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052735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набор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конструктора.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Цель: </a:t>
            </a:r>
            <a:r>
              <a:rPr lang="ru-RU" sz="1600" dirty="0" smtClean="0">
                <a:latin typeface="Times New Roman"/>
                <a:ea typeface="Calibri"/>
              </a:rPr>
              <a:t>формирование у детей мышления </a:t>
            </a:r>
            <a:r>
              <a:rPr lang="ru-RU" sz="1600" dirty="0">
                <a:latin typeface="Times New Roman"/>
                <a:ea typeface="Calibri"/>
              </a:rPr>
              <a:t>и </a:t>
            </a:r>
            <a:r>
              <a:rPr lang="ru-RU" sz="1600" dirty="0" smtClean="0">
                <a:latin typeface="Times New Roman"/>
                <a:ea typeface="Calibri"/>
              </a:rPr>
              <a:t>познавательной способности.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36376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113" r="26243"/>
          <a:stretch/>
        </p:blipFill>
        <p:spPr>
          <a:xfrm>
            <a:off x="3222176" y="2636912"/>
            <a:ext cx="2323966" cy="3132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809547" y="436602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</a:rPr>
              <a:t>Конструирование </a:t>
            </a:r>
            <a:r>
              <a:rPr lang="ru-RU" sz="2000" b="1" dirty="0" smtClean="0">
                <a:solidFill>
                  <a:prstClr val="black"/>
                </a:solidFill>
                <a:latin typeface="Times New Roman"/>
                <a:ea typeface="Calibri"/>
              </a:rPr>
              <a:t>по замыслу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836712"/>
            <a:ext cx="82809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Материал: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набор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-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конструктора.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Цель: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формируется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умение анализировать и развитие творческого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конструирования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</a:rPr>
              <a:t>.</a:t>
            </a:r>
            <a:endParaRPr lang="ru-RU" sz="1600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886795"/>
            <a:ext cx="2346494" cy="3128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41" y="1916832"/>
            <a:ext cx="2323966" cy="3098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151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46827"/>
            <a:ext cx="4500759" cy="33755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875210" y="332656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 smtClean="0">
                <a:latin typeface="Times New Roman"/>
                <a:ea typeface="Calibri"/>
              </a:rPr>
              <a:t>«Таинственный мешочек»</a:t>
            </a:r>
            <a:endParaRPr lang="ru-RU" b="1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lvl="0" algn="ctr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</a:rPr>
              <a:t>Классификация   внимание   память</a:t>
            </a:r>
            <a:endParaRPr lang="ru-RU" b="1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2140" y="933105"/>
            <a:ext cx="813690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 smtClean="0">
                <a:solidFill>
                  <a:prstClr val="black"/>
                </a:solidFill>
                <a:latin typeface="Times New Roman"/>
                <a:ea typeface="Calibri"/>
              </a:rPr>
              <a:t>Материал</a:t>
            </a:r>
            <a:r>
              <a:rPr lang="ru-RU" sz="1600" b="1" dirty="0">
                <a:solidFill>
                  <a:prstClr val="black"/>
                </a:solidFill>
                <a:latin typeface="Times New Roman"/>
                <a:ea typeface="Calibri"/>
              </a:rPr>
              <a:t>: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</a:rPr>
              <a:t> конструктивный 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</a:rPr>
              <a:t>набор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LEGO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</a:rPr>
              <a:t>мешочек.</a:t>
            </a:r>
          </a:p>
          <a:p>
            <a:pPr lvl="0" algn="just"/>
            <a:r>
              <a:rPr lang="ru-RU" sz="1600" b="1" dirty="0">
                <a:solidFill>
                  <a:prstClr val="black"/>
                </a:solidFill>
                <a:latin typeface="Times New Roman"/>
                <a:ea typeface="Calibri"/>
              </a:rPr>
              <a:t>Цель: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</a:rPr>
              <a:t>учить отгадывать детали конструктора на ощупь.</a:t>
            </a:r>
          </a:p>
          <a:p>
            <a:pPr lvl="0" algn="just"/>
            <a:r>
              <a:rPr lang="ru-RU" sz="1600" b="1" dirty="0">
                <a:solidFill>
                  <a:prstClr val="black"/>
                </a:solidFill>
                <a:latin typeface="Times New Roman"/>
                <a:ea typeface="Calibri"/>
              </a:rPr>
              <a:t>Правило: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</a:rPr>
              <a:t> ведущий держит мешочек с деталями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LEGO 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</a:rPr>
              <a:t>конструктора.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</a:rPr>
              <a:t>Дети по очереди берут одну деталь и отгадывают. После вытаскивают из мешочка и всем показывают. </a:t>
            </a:r>
          </a:p>
          <a:p>
            <a:pPr lvl="0"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033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523" b="2268"/>
          <a:stretch/>
        </p:blipFill>
        <p:spPr>
          <a:xfrm>
            <a:off x="1548575" y="3312609"/>
            <a:ext cx="5831737" cy="3376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960810" y="395880"/>
            <a:ext cx="3551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</a:rPr>
              <a:t>ВЫСТАВКА ДЕТСКИХ РАБОТ</a:t>
            </a:r>
            <a:endParaRPr lang="ru-RU" b="1" dirty="0">
              <a:solidFill>
                <a:prstClr val="black"/>
              </a:solidFill>
              <a:latin typeface="Times New Roman"/>
              <a:ea typeface="Calibri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305" y="797622"/>
            <a:ext cx="1913138" cy="2550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9310">
            <a:off x="486389" y="1095039"/>
            <a:ext cx="2649607" cy="19872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2999">
            <a:off x="5868144" y="1090609"/>
            <a:ext cx="2619833" cy="196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0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1124744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СПАСИБО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7632434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3086</TotalTime>
  <Words>3281</Words>
  <Application>Microsoft Office PowerPoint</Application>
  <PresentationFormat>Экран (4:3)</PresentationFormat>
  <Paragraphs>434</Paragraphs>
  <Slides>42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4" baseType="lpstr">
      <vt:lpstr>NewsPrint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472</cp:revision>
  <dcterms:created xsi:type="dcterms:W3CDTF">2015-11-21T10:34:56Z</dcterms:created>
  <dcterms:modified xsi:type="dcterms:W3CDTF">2017-02-02T16:44:13Z</dcterms:modified>
</cp:coreProperties>
</file>