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4"/>
  </p:notesMasterIdLst>
  <p:sldIdLst>
    <p:sldId id="289" r:id="rId2"/>
    <p:sldId id="318" r:id="rId3"/>
    <p:sldId id="290" r:id="rId4"/>
    <p:sldId id="291" r:id="rId5"/>
    <p:sldId id="294" r:id="rId6"/>
    <p:sldId id="292" r:id="rId7"/>
    <p:sldId id="293" r:id="rId8"/>
    <p:sldId id="260" r:id="rId9"/>
    <p:sldId id="295" r:id="rId10"/>
    <p:sldId id="280" r:id="rId11"/>
    <p:sldId id="296" r:id="rId12"/>
    <p:sldId id="297" r:id="rId13"/>
    <p:sldId id="298" r:id="rId14"/>
    <p:sldId id="299" r:id="rId15"/>
    <p:sldId id="264" r:id="rId16"/>
    <p:sldId id="258" r:id="rId17"/>
    <p:sldId id="266" r:id="rId18"/>
    <p:sldId id="285" r:id="rId19"/>
    <p:sldId id="267" r:id="rId20"/>
    <p:sldId id="269" r:id="rId21"/>
    <p:sldId id="270" r:id="rId22"/>
    <p:sldId id="300" r:id="rId23"/>
    <p:sldId id="271" r:id="rId24"/>
    <p:sldId id="272" r:id="rId25"/>
    <p:sldId id="273" r:id="rId26"/>
    <p:sldId id="275" r:id="rId27"/>
    <p:sldId id="301" r:id="rId28"/>
    <p:sldId id="316" r:id="rId29"/>
    <p:sldId id="276" r:id="rId30"/>
    <p:sldId id="302" r:id="rId31"/>
    <p:sldId id="306" r:id="rId32"/>
    <p:sldId id="303" r:id="rId33"/>
    <p:sldId id="307" r:id="rId34"/>
    <p:sldId id="315" r:id="rId35"/>
    <p:sldId id="314" r:id="rId36"/>
    <p:sldId id="313" r:id="rId37"/>
    <p:sldId id="312" r:id="rId38"/>
    <p:sldId id="311" r:id="rId39"/>
    <p:sldId id="310" r:id="rId40"/>
    <p:sldId id="309" r:id="rId41"/>
    <p:sldId id="317" r:id="rId42"/>
    <p:sldId id="308"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AEDF50-E764-43EC-808A-EFB07DA4D903}" type="datetimeFigureOut">
              <a:rPr lang="ru-RU" smtClean="0"/>
              <a:t>09.02.2019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443BD7-98A3-4DF0-AF4F-DCE99DBCEF34}" type="slidenum">
              <a:rPr lang="ru-RU" smtClean="0"/>
              <a:t>‹#›</a:t>
            </a:fld>
            <a:endParaRPr lang="ru-RU"/>
          </a:p>
        </p:txBody>
      </p:sp>
    </p:spTree>
    <p:extLst>
      <p:ext uri="{BB962C8B-B14F-4D97-AF65-F5344CB8AC3E}">
        <p14:creationId xmlns:p14="http://schemas.microsoft.com/office/powerpoint/2010/main" val="2826658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Shape 7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4" name="Shape 7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ru-RU" smtClean="0"/>
              <a:t>Образец заголовка</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ru-RU" smtClean="0"/>
              <a:t>Образец заголовка</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ru-RU" smtClean="0"/>
              <a:t>Образец заголовка</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ru-RU" smtClean="0"/>
              <a:t>Образец заголовка</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113EBD4-19AD-4428-94D3-6D6EEB037F0D}" type="slidenum">
              <a:rPr lang="ru-RU" smtClean="0"/>
              <a:pPr/>
              <a:t>‹#›</a:t>
            </a:fld>
            <a:endParaRPr lang="ru-RU"/>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ru-RU" smtClean="0"/>
              <a:t>Вставка рисунка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A25DDB2A-B01A-4F0D-86E7-681C6D9DA588}" type="datetimeFigureOut">
              <a:rPr lang="ru-RU" smtClean="0"/>
              <a:pPr/>
              <a:t>09.02.2019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113EBD4-19AD-4428-94D3-6D6EEB037F0D}"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593367"/>
            <a:ext cx="8520600" cy="763600"/>
          </a:xfrm>
          <a:prstGeom prst="rect">
            <a:avLst/>
          </a:prstGeom>
        </p:spPr>
        <p:txBody>
          <a:bodyPr wrap="square" lIns="91425" tIns="91425" rIns="91425" bIns="91425" anchor="t" anchorCtr="0"/>
          <a:lstStyle>
            <a:lvl1pPr lvl="0">
              <a:spcBef>
                <a:spcPts val="0"/>
              </a:spcBef>
              <a:buSzPts val="2800"/>
              <a:buNone/>
              <a:defRPr/>
            </a:lvl1pPr>
            <a:lvl2pPr lvl="1">
              <a:spcBef>
                <a:spcPts val="0"/>
              </a:spcBef>
              <a:buSzPts val="2800"/>
              <a:buNone/>
              <a:defRPr/>
            </a:lvl2pPr>
            <a:lvl3pPr lvl="2">
              <a:spcBef>
                <a:spcPts val="0"/>
              </a:spcBef>
              <a:buSzPts val="2800"/>
              <a:buNone/>
              <a:defRPr/>
            </a:lvl3pPr>
            <a:lvl4pPr lvl="3">
              <a:spcBef>
                <a:spcPts val="0"/>
              </a:spcBef>
              <a:buSzPts val="2800"/>
              <a:buNone/>
              <a:defRPr/>
            </a:lvl4pPr>
            <a:lvl5pPr lvl="4">
              <a:spcBef>
                <a:spcPts val="0"/>
              </a:spcBef>
              <a:buSzPts val="2800"/>
              <a:buNone/>
              <a:defRPr/>
            </a:lvl5pPr>
            <a:lvl6pPr lvl="5">
              <a:spcBef>
                <a:spcPts val="0"/>
              </a:spcBef>
              <a:buSzPts val="2800"/>
              <a:buNone/>
              <a:defRPr/>
            </a:lvl6pPr>
            <a:lvl7pPr lvl="6">
              <a:spcBef>
                <a:spcPts val="0"/>
              </a:spcBef>
              <a:buSzPts val="2800"/>
              <a:buNone/>
              <a:defRPr/>
            </a:lvl7pPr>
            <a:lvl8pPr lvl="7">
              <a:spcBef>
                <a:spcPts val="0"/>
              </a:spcBef>
              <a:buSzPts val="2800"/>
              <a:buNone/>
              <a:defRPr/>
            </a:lvl8pPr>
            <a:lvl9pPr lvl="8">
              <a:spcBef>
                <a:spcPts val="0"/>
              </a:spcBef>
              <a:buSzPts val="2800"/>
              <a:buNone/>
              <a:defRPr/>
            </a:lvl9pPr>
          </a:lstStyle>
          <a:p>
            <a:endParaRPr/>
          </a:p>
        </p:txBody>
      </p:sp>
      <p:sp>
        <p:nvSpPr>
          <p:cNvPr id="18" name="Shape 18"/>
          <p:cNvSpPr txBox="1">
            <a:spLocks noGrp="1"/>
          </p:cNvSpPr>
          <p:nvPr>
            <p:ph type="body" idx="1"/>
          </p:nvPr>
        </p:nvSpPr>
        <p:spPr>
          <a:xfrm>
            <a:off x="311700" y="1536633"/>
            <a:ext cx="8520600" cy="4555200"/>
          </a:xfrm>
          <a:prstGeom prst="rect">
            <a:avLst/>
          </a:prstGeom>
        </p:spPr>
        <p:txBody>
          <a:bodyPr wrap="square" lIns="91425" tIns="91425" rIns="91425" bIns="91425" anchor="t" anchorCtr="0"/>
          <a:lstStyle>
            <a:lvl1pPr lvl="0">
              <a:spcBef>
                <a:spcPts val="0"/>
              </a:spcBef>
              <a:buSzPts val="1800"/>
              <a:buChar char="●"/>
              <a:defRPr/>
            </a:lvl1pPr>
            <a:lvl2pPr lvl="1">
              <a:spcBef>
                <a:spcPts val="0"/>
              </a:spcBef>
              <a:buSzPts val="1400"/>
              <a:buChar char="○"/>
              <a:defRPr/>
            </a:lvl2pPr>
            <a:lvl3pPr lvl="2">
              <a:spcBef>
                <a:spcPts val="0"/>
              </a:spcBef>
              <a:buSzPts val="1400"/>
              <a:buChar char="■"/>
              <a:defRPr/>
            </a:lvl3pPr>
            <a:lvl4pPr lvl="3">
              <a:spcBef>
                <a:spcPts val="0"/>
              </a:spcBef>
              <a:buSzPts val="1400"/>
              <a:buChar char="●"/>
              <a:defRPr/>
            </a:lvl4pPr>
            <a:lvl5pPr lvl="4">
              <a:spcBef>
                <a:spcPts val="0"/>
              </a:spcBef>
              <a:buSzPts val="1400"/>
              <a:buChar char="○"/>
              <a:defRPr/>
            </a:lvl5pPr>
            <a:lvl6pPr lvl="5">
              <a:spcBef>
                <a:spcPts val="0"/>
              </a:spcBef>
              <a:buSzPts val="1400"/>
              <a:buChar char="■"/>
              <a:defRPr/>
            </a:lvl6pPr>
            <a:lvl7pPr lvl="6">
              <a:spcBef>
                <a:spcPts val="0"/>
              </a:spcBef>
              <a:buSzPts val="1400"/>
              <a:buChar char="●"/>
              <a:defRPr/>
            </a:lvl7pPr>
            <a:lvl8pPr lvl="7">
              <a:spcBef>
                <a:spcPts val="0"/>
              </a:spcBef>
              <a:buSzPts val="1400"/>
              <a:buChar char="○"/>
              <a:defRPr/>
            </a:lvl8pPr>
            <a:lvl9pPr lvl="8">
              <a:spcBef>
                <a:spcPts val="0"/>
              </a:spcBef>
              <a:buSzPts val="1400"/>
              <a:buChar char="■"/>
              <a:defRPr/>
            </a:lvl9pPr>
          </a:lstStyle>
          <a:p>
            <a:endParaRPr/>
          </a:p>
        </p:txBody>
      </p:sp>
      <p:sp>
        <p:nvSpPr>
          <p:cNvPr id="19" name="Shape 19"/>
          <p:cNvSpPr txBox="1">
            <a:spLocks noGrp="1"/>
          </p:cNvSpPr>
          <p:nvPr>
            <p:ph type="sldNum" idx="12"/>
          </p:nvPr>
        </p:nvSpPr>
        <p:spPr>
          <a:xfrm>
            <a:off x="8472458" y="6217623"/>
            <a:ext cx="548700" cy="524800"/>
          </a:xfrm>
          <a:prstGeom prst="rect">
            <a:avLst/>
          </a:prstGeom>
        </p:spPr>
        <p:txBody>
          <a:bodyPr wrap="square" lIns="91425" tIns="91425" rIns="91425" bIns="91425" anchor="ctr" anchorCtr="0">
            <a:noAutofit/>
          </a:bodyPr>
          <a:lstStyle/>
          <a:p>
            <a:pPr marL="0" lvl="0" indent="0">
              <a:spcBef>
                <a:spcPts val="0"/>
              </a:spcBef>
              <a:buNone/>
            </a:pPr>
            <a:fld id="{00000000-1234-1234-1234-123412341234}" type="slidenum">
              <a:rPr lang="ru"/>
              <a:t>‹#›</a:t>
            </a:fld>
            <a:endParaRPr lang="ru"/>
          </a:p>
        </p:txBody>
      </p:sp>
    </p:spTree>
    <p:extLst>
      <p:ext uri="{BB962C8B-B14F-4D97-AF65-F5344CB8AC3E}">
        <p14:creationId xmlns:p14="http://schemas.microsoft.com/office/powerpoint/2010/main" val="3563209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A25DDB2A-B01A-4F0D-86E7-681C6D9DA588}" type="datetimeFigureOut">
              <a:rPr lang="ru-RU" smtClean="0"/>
              <a:pPr/>
              <a:t>09.02.2019</a:t>
            </a:fld>
            <a:endParaRPr lang="ru-RU"/>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ru-RU"/>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1113EBD4-19AD-4428-94D3-6D6EEB037F0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4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Shape 54"/>
          <p:cNvSpPr txBox="1"/>
          <p:nvPr/>
        </p:nvSpPr>
        <p:spPr>
          <a:xfrm>
            <a:off x="63400" y="160008"/>
            <a:ext cx="7232080" cy="1540800"/>
          </a:xfrm>
          <a:prstGeom prst="rect">
            <a:avLst/>
          </a:prstGeom>
          <a:noFill/>
          <a:ln>
            <a:noFill/>
          </a:ln>
        </p:spPr>
        <p:txBody>
          <a:bodyPr wrap="square" lIns="91425" tIns="91425" rIns="91425" bIns="91425" anchor="t" anchorCtr="0">
            <a:noAutofit/>
          </a:bodyPr>
          <a:lstStyle/>
          <a:p>
            <a:pPr marL="0" lvl="0" indent="0" algn="ctr" rtl="0">
              <a:spcBef>
                <a:spcPts val="0"/>
              </a:spcBef>
              <a:buNone/>
            </a:pPr>
            <a:r>
              <a:rPr lang="ru" sz="1600" dirty="0">
                <a:latin typeface="Times New Roman"/>
                <a:ea typeface="Times New Roman"/>
                <a:cs typeface="Times New Roman"/>
                <a:sym typeface="Times New Roman"/>
              </a:rPr>
              <a:t>Государственное бюджетное профессиональное образовательное</a:t>
            </a:r>
          </a:p>
          <a:p>
            <a:pPr marL="0" lvl="0" indent="0" algn="ctr" rtl="0">
              <a:spcBef>
                <a:spcPts val="0"/>
              </a:spcBef>
              <a:buNone/>
            </a:pPr>
            <a:r>
              <a:rPr lang="ru" sz="1600" dirty="0">
                <a:latin typeface="Times New Roman"/>
                <a:ea typeface="Times New Roman"/>
                <a:cs typeface="Times New Roman"/>
                <a:sym typeface="Times New Roman"/>
              </a:rPr>
              <a:t>учреждение Департамента здравоохранения города Москвы</a:t>
            </a:r>
          </a:p>
          <a:p>
            <a:pPr marL="0" lvl="0" indent="0" algn="ctr" rtl="0">
              <a:spcBef>
                <a:spcPts val="0"/>
              </a:spcBef>
              <a:buNone/>
            </a:pPr>
            <a:r>
              <a:rPr lang="ru" sz="1600" dirty="0">
                <a:latin typeface="Times New Roman"/>
                <a:ea typeface="Times New Roman"/>
                <a:cs typeface="Times New Roman"/>
                <a:sym typeface="Times New Roman"/>
              </a:rPr>
              <a:t>“Медицинский колледж №6”</a:t>
            </a:r>
          </a:p>
          <a:p>
            <a:pPr marL="0" lvl="0" indent="0" algn="ctr">
              <a:spcBef>
                <a:spcPts val="0"/>
              </a:spcBef>
              <a:buNone/>
            </a:pPr>
            <a:r>
              <a:rPr lang="ru" sz="1800" dirty="0">
                <a:latin typeface="Times New Roman"/>
                <a:ea typeface="Times New Roman"/>
                <a:cs typeface="Times New Roman"/>
                <a:sym typeface="Times New Roman"/>
              </a:rPr>
              <a:t> </a:t>
            </a:r>
          </a:p>
        </p:txBody>
      </p:sp>
      <p:sp>
        <p:nvSpPr>
          <p:cNvPr id="55" name="Shape 55"/>
          <p:cNvSpPr txBox="1"/>
          <p:nvPr/>
        </p:nvSpPr>
        <p:spPr>
          <a:xfrm>
            <a:off x="179512" y="1718731"/>
            <a:ext cx="5832648" cy="1693200"/>
          </a:xfrm>
          <a:prstGeom prst="rect">
            <a:avLst/>
          </a:prstGeom>
          <a:noFill/>
          <a:ln>
            <a:noFill/>
          </a:ln>
        </p:spPr>
        <p:txBody>
          <a:bodyPr wrap="square" lIns="91425" tIns="91425" rIns="91425" bIns="91425" anchor="t" anchorCtr="0">
            <a:noAutofit/>
          </a:bodyPr>
          <a:lstStyle/>
          <a:p>
            <a:pPr marL="0" lvl="0" indent="0" algn="ctr" rtl="0">
              <a:spcBef>
                <a:spcPts val="0"/>
              </a:spcBef>
              <a:buNone/>
            </a:pPr>
            <a:r>
              <a:rPr lang="ru" sz="3200" b="1" dirty="0">
                <a:latin typeface="Times New Roman"/>
                <a:ea typeface="Times New Roman"/>
                <a:cs typeface="Times New Roman"/>
                <a:sym typeface="Times New Roman"/>
              </a:rPr>
              <a:t>Мультимедийная презентация </a:t>
            </a:r>
          </a:p>
          <a:p>
            <a:pPr marL="0" lvl="0" indent="0" algn="ctr" rtl="0">
              <a:spcBef>
                <a:spcPts val="0"/>
              </a:spcBef>
              <a:buNone/>
            </a:pPr>
            <a:r>
              <a:rPr lang="ru"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a:ea typeface="Times New Roman"/>
                <a:cs typeface="Times New Roman"/>
                <a:sym typeface="Times New Roman"/>
              </a:rPr>
              <a:t>«Период беременности»</a:t>
            </a:r>
          </a:p>
          <a:p>
            <a:pPr lvl="0" algn="ctr"/>
            <a:r>
              <a:rPr lang="ru-RU" sz="2000" dirty="0" smtClean="0">
                <a:latin typeface="Times New Roman" panose="02020603050405020304" pitchFamily="18" charset="0"/>
                <a:cs typeface="Times New Roman" panose="02020603050405020304" pitchFamily="18" charset="0"/>
              </a:rPr>
              <a:t>Тема </a:t>
            </a:r>
            <a:r>
              <a:rPr lang="ru-RU" sz="2000" dirty="0">
                <a:latin typeface="Times New Roman" panose="02020603050405020304" pitchFamily="18" charset="0"/>
                <a:cs typeface="Times New Roman" panose="02020603050405020304" pitchFamily="18" charset="0"/>
              </a:rPr>
              <a:t>3. Здоровье мужчин и женщин зрелого </a:t>
            </a:r>
            <a:r>
              <a:rPr lang="ru-RU" sz="2000" dirty="0" smtClean="0">
                <a:latin typeface="Times New Roman" panose="02020603050405020304" pitchFamily="18" charset="0"/>
                <a:cs typeface="Times New Roman" panose="02020603050405020304" pitchFamily="18" charset="0"/>
              </a:rPr>
              <a:t>возраста</a:t>
            </a:r>
          </a:p>
          <a:p>
            <a:pPr lvl="0" algn="ctr"/>
            <a:r>
              <a:rPr lang="ru-RU" sz="2000" dirty="0">
                <a:latin typeface="Times New Roman" panose="02020603050405020304" pitchFamily="18" charset="0"/>
                <a:cs typeface="Times New Roman" panose="02020603050405020304" pitchFamily="18" charset="0"/>
              </a:rPr>
              <a:t>Раздел 1. Определение здоровья человека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в разные периоды его </a:t>
            </a:r>
            <a:r>
              <a:rPr lang="ru-RU" sz="2000" dirty="0" smtClean="0">
                <a:latin typeface="Times New Roman" panose="02020603050405020304" pitchFamily="18" charset="0"/>
                <a:cs typeface="Times New Roman" panose="02020603050405020304" pitchFamily="18" charset="0"/>
              </a:rPr>
              <a:t>жизни</a:t>
            </a:r>
          </a:p>
          <a:p>
            <a:pPr lvl="0" algn="ctr"/>
            <a:r>
              <a:rPr lang="ru-RU" sz="2000" dirty="0">
                <a:latin typeface="Times New Roman" panose="02020603050405020304" pitchFamily="18" charset="0"/>
                <a:cs typeface="Times New Roman" panose="02020603050405020304" pitchFamily="18" charset="0"/>
              </a:rPr>
              <a:t>МДК.01.01 Здоровый человек и его </a:t>
            </a:r>
            <a:r>
              <a:rPr lang="ru-RU" sz="2000" dirty="0" smtClean="0">
                <a:latin typeface="Times New Roman" panose="02020603050405020304" pitchFamily="18" charset="0"/>
                <a:cs typeface="Times New Roman" panose="02020603050405020304" pitchFamily="18" charset="0"/>
              </a:rPr>
              <a:t>окружение</a:t>
            </a:r>
          </a:p>
          <a:p>
            <a:pPr lvl="0" algn="ctr"/>
            <a:r>
              <a:rPr lang="ru-RU" sz="2000" dirty="0">
                <a:latin typeface="Times New Roman" panose="02020603050405020304" pitchFamily="18" charset="0"/>
                <a:cs typeface="Times New Roman" panose="02020603050405020304" pitchFamily="18" charset="0"/>
              </a:rPr>
              <a:t>ПМ.01 Проведение профилактических мероприятий</a:t>
            </a:r>
            <a:br>
              <a:rPr lang="ru-RU" sz="2000"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 dirty="0">
              <a:latin typeface="Times New Roman" panose="02020603050405020304" pitchFamily="18" charset="0"/>
              <a:ea typeface="Times New Roman"/>
              <a:cs typeface="Times New Roman" panose="02020603050405020304" pitchFamily="18" charset="0"/>
              <a:sym typeface="Times New Roman"/>
            </a:endParaRPr>
          </a:p>
        </p:txBody>
      </p:sp>
      <p:sp>
        <p:nvSpPr>
          <p:cNvPr id="57" name="Shape 57"/>
          <p:cNvSpPr txBox="1"/>
          <p:nvPr/>
        </p:nvSpPr>
        <p:spPr>
          <a:xfrm>
            <a:off x="1979712" y="6019233"/>
            <a:ext cx="2362200" cy="575600"/>
          </a:xfrm>
          <a:prstGeom prst="rect">
            <a:avLst/>
          </a:prstGeom>
          <a:noFill/>
          <a:ln>
            <a:noFill/>
          </a:ln>
        </p:spPr>
        <p:txBody>
          <a:bodyPr wrap="square" lIns="91425" tIns="91425" rIns="91425" bIns="91425" anchor="t" anchorCtr="0">
            <a:noAutofit/>
          </a:bodyPr>
          <a:lstStyle/>
          <a:p>
            <a:pPr marL="0" lvl="0" indent="0" algn="ctr">
              <a:spcBef>
                <a:spcPts val="0"/>
              </a:spcBef>
              <a:buNone/>
            </a:pPr>
            <a:r>
              <a:rPr lang="ru" sz="1600" dirty="0">
                <a:latin typeface="Times New Roman"/>
                <a:ea typeface="Times New Roman"/>
                <a:cs typeface="Times New Roman"/>
                <a:sym typeface="Times New Roman"/>
              </a:rPr>
              <a:t>Москва </a:t>
            </a:r>
            <a:r>
              <a:rPr lang="ru" sz="1600" dirty="0" smtClean="0">
                <a:latin typeface="Times New Roman"/>
                <a:ea typeface="Times New Roman"/>
                <a:cs typeface="Times New Roman"/>
                <a:sym typeface="Times New Roman"/>
              </a:rPr>
              <a:t>2018</a:t>
            </a:r>
            <a:endParaRPr lang="ru" sz="1600" dirty="0">
              <a:latin typeface="Times New Roman"/>
              <a:ea typeface="Times New Roman"/>
              <a:cs typeface="Times New Roman"/>
              <a:sym typeface="Times New Roman"/>
            </a:endParaRPr>
          </a:p>
        </p:txBody>
      </p:sp>
      <p:pic>
        <p:nvPicPr>
          <p:cNvPr id="7" name="Picture 2" descr="http://vitaminius.ru/images/vitaminy-dlja-beremenny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9" y="1412777"/>
            <a:ext cx="2877090" cy="39209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03671" y="4941168"/>
            <a:ext cx="4572000" cy="1815882"/>
          </a:xfrm>
          <a:prstGeom prst="rect">
            <a:avLst/>
          </a:prstGeom>
        </p:spPr>
        <p:txBody>
          <a:bodyPr>
            <a:spAutoFit/>
          </a:bodyPr>
          <a:lstStyle/>
          <a:p>
            <a:pPr lvl="0"/>
            <a:r>
              <a:rPr lang="ru-RU" sz="1600" dirty="0">
                <a:latin typeface="Times New Roman" panose="02020603050405020304" pitchFamily="18" charset="0"/>
                <a:cs typeface="Times New Roman" panose="02020603050405020304" pitchFamily="18" charset="0"/>
              </a:rPr>
              <a:t>Автор: </a:t>
            </a:r>
          </a:p>
          <a:p>
            <a:pPr lvl="0"/>
            <a:r>
              <a:rPr lang="ru-RU" sz="1600" dirty="0">
                <a:latin typeface="Times New Roman" panose="02020603050405020304" pitchFamily="18" charset="0"/>
                <a:cs typeface="Times New Roman" panose="02020603050405020304" pitchFamily="18" charset="0"/>
              </a:rPr>
              <a:t>Титова И.О. –</a:t>
            </a:r>
          </a:p>
          <a:p>
            <a:pPr lvl="0"/>
            <a:r>
              <a:rPr lang="ru-RU" sz="1600" dirty="0">
                <a:latin typeface="Times New Roman" panose="02020603050405020304" pitchFamily="18" charset="0"/>
                <a:cs typeface="Times New Roman" panose="02020603050405020304" pitchFamily="18" charset="0"/>
              </a:rPr>
              <a:t>преподаватель </a:t>
            </a:r>
          </a:p>
          <a:p>
            <a:pPr lvl="0"/>
            <a:r>
              <a:rPr lang="ru-RU" sz="1600" dirty="0">
                <a:latin typeface="Times New Roman" panose="02020603050405020304" pitchFamily="18" charset="0"/>
                <a:cs typeface="Times New Roman" panose="02020603050405020304" pitchFamily="18" charset="0"/>
              </a:rPr>
              <a:t>профессиональных</a:t>
            </a:r>
          </a:p>
          <a:p>
            <a:pPr lvl="0"/>
            <a:r>
              <a:rPr lang="ru-RU" sz="1600" dirty="0">
                <a:latin typeface="Times New Roman" panose="02020603050405020304" pitchFamily="18" charset="0"/>
                <a:cs typeface="Times New Roman" panose="02020603050405020304" pitchFamily="18" charset="0"/>
              </a:rPr>
              <a:t>модулей высшей</a:t>
            </a:r>
          </a:p>
          <a:p>
            <a:pPr lvl="0"/>
            <a:r>
              <a:rPr lang="ru-RU" sz="1600" dirty="0">
                <a:latin typeface="Times New Roman" panose="02020603050405020304" pitchFamily="18" charset="0"/>
                <a:cs typeface="Times New Roman" panose="02020603050405020304" pitchFamily="18" charset="0"/>
              </a:rPr>
              <a:t>квалификационной</a:t>
            </a:r>
          </a:p>
          <a:p>
            <a:pPr lvl="0"/>
            <a:r>
              <a:rPr lang="ru-RU" sz="1600" dirty="0">
                <a:latin typeface="Times New Roman" panose="02020603050405020304" pitchFamily="18" charset="0"/>
                <a:cs typeface="Times New Roman" panose="02020603050405020304" pitchFamily="18" charset="0"/>
              </a:rPr>
              <a:t>категории </a:t>
            </a:r>
          </a:p>
        </p:txBody>
      </p:sp>
    </p:spTree>
    <p:extLst>
      <p:ext uri="{BB962C8B-B14F-4D97-AF65-F5344CB8AC3E}">
        <p14:creationId xmlns:p14="http://schemas.microsoft.com/office/powerpoint/2010/main" val="2334470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8" name="Shape 76"/>
          <p:cNvSpPr txBox="1">
            <a:spLocks/>
          </p:cNvSpPr>
          <p:nvPr/>
        </p:nvSpPr>
        <p:spPr>
          <a:xfrm>
            <a:off x="2052953" y="0"/>
            <a:ext cx="4793700" cy="763600"/>
          </a:xfrm>
          <a:prstGeom prst="rect">
            <a:avLst/>
          </a:prstGeom>
        </p:spPr>
        <p:txBody>
          <a:bodyPr vert="horz" wrap="square" lIns="91425" tIns="91425" rIns="91425" bIns="91425" rtlCol="0" anchor="t" anchorCtr="0">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algn="ctr">
              <a:spcBef>
                <a:spcPts val="0"/>
              </a:spcBef>
            </a:pPr>
            <a:r>
              <a:rPr lang="ru" sz="320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Пояснительная записка</a:t>
            </a:r>
            <a:endParaRPr lang="ru" sz="3200" dirty="0">
              <a:ln w="18415" cmpd="sng">
                <a:solidFill>
                  <a:srgbClr val="FFFFFF"/>
                </a:solidFill>
                <a:prstDash val="solid"/>
              </a:ln>
              <a:solidFill>
                <a:srgbClr val="FFFFFF"/>
              </a:solidFill>
              <a:latin typeface="Times New Roman"/>
              <a:ea typeface="Times New Roman"/>
              <a:cs typeface="Times New Roman"/>
              <a:sym typeface="Times New Roman"/>
            </a:endParaRPr>
          </a:p>
        </p:txBody>
      </p:sp>
      <p:sp>
        <p:nvSpPr>
          <p:cNvPr id="9" name="Прямоугольник 8"/>
          <p:cNvSpPr/>
          <p:nvPr/>
        </p:nvSpPr>
        <p:spPr>
          <a:xfrm>
            <a:off x="165786" y="736698"/>
            <a:ext cx="8784976" cy="3170099"/>
          </a:xfrm>
          <a:prstGeom prst="rect">
            <a:avLst/>
          </a:prstGeom>
        </p:spPr>
        <p:txBody>
          <a:bodyPr wrap="square">
            <a:spAutoFit/>
          </a:bodyPr>
          <a:lstStyle/>
          <a:p>
            <a:pPr algn="ctr"/>
            <a:r>
              <a:rPr lang="ru-RU" sz="2000" dirty="0" smtClean="0">
                <a:latin typeface="Times New Roman" panose="02020603050405020304" pitchFamily="18" charset="0"/>
                <a:cs typeface="Times New Roman" panose="02020603050405020304" pitchFamily="18" charset="0"/>
              </a:rPr>
              <a:t>  Мультимедийная презентация</a:t>
            </a:r>
          </a:p>
          <a:p>
            <a:pPr algn="ctr"/>
            <a:r>
              <a:rPr lang="ru-RU" sz="2000" dirty="0" smtClean="0">
                <a:latin typeface="Times New Roman" panose="02020603050405020304" pitchFamily="18" charset="0"/>
                <a:cs typeface="Times New Roman" panose="02020603050405020304" pitchFamily="18" charset="0"/>
              </a:rPr>
              <a:t> «Период беременности» </a:t>
            </a:r>
          </a:p>
          <a:p>
            <a:pPr algn="ctr"/>
            <a:r>
              <a:rPr lang="ru-RU" sz="2000" dirty="0" smtClean="0">
                <a:latin typeface="Times New Roman" panose="02020603050405020304" pitchFamily="18" charset="0"/>
                <a:cs typeface="Times New Roman" panose="02020603050405020304" pitchFamily="18" charset="0"/>
              </a:rPr>
              <a:t>является методическим приложением к разработке </a:t>
            </a:r>
          </a:p>
          <a:p>
            <a:pPr algn="ctr"/>
            <a:r>
              <a:rPr lang="ru-RU" sz="2000" dirty="0" smtClean="0">
                <a:latin typeface="Times New Roman" panose="02020603050405020304" pitchFamily="18" charset="0"/>
                <a:cs typeface="Times New Roman" panose="02020603050405020304" pitchFamily="18" charset="0"/>
              </a:rPr>
              <a:t>теоретического занятия</a:t>
            </a:r>
          </a:p>
          <a:p>
            <a:pPr algn="ctr"/>
            <a:r>
              <a:rPr lang="ru-RU" sz="2000" dirty="0" smtClean="0">
                <a:latin typeface="Times New Roman" panose="02020603050405020304" pitchFamily="18" charset="0"/>
                <a:cs typeface="Times New Roman" panose="02020603050405020304" pitchFamily="18" charset="0"/>
              </a:rPr>
              <a:t> темы 3</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Здоровье </a:t>
            </a:r>
            <a:r>
              <a:rPr lang="ru-RU" sz="2000" dirty="0">
                <a:latin typeface="Times New Roman" panose="02020603050405020304" pitchFamily="18" charset="0"/>
                <a:cs typeface="Times New Roman" panose="02020603050405020304" pitchFamily="18" charset="0"/>
              </a:rPr>
              <a:t>мужчин и женщин зрелого возраста</a:t>
            </a:r>
            <a:endParaRPr lang="ru-RU" sz="2000" dirty="0" smtClean="0">
              <a:latin typeface="Times New Roman" panose="02020603050405020304" pitchFamily="18" charset="0"/>
              <a:cs typeface="Times New Roman" panose="02020603050405020304" pitchFamily="18" charset="0"/>
            </a:endParaRPr>
          </a:p>
          <a:p>
            <a:pPr algn="ctr"/>
            <a:r>
              <a:rPr lang="ru-RU" sz="2000" b="1"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МДК.01.01 </a:t>
            </a:r>
            <a:r>
              <a:rPr lang="ru-RU" sz="2000" dirty="0">
                <a:latin typeface="Times New Roman" panose="02020603050405020304" pitchFamily="18" charset="0"/>
                <a:cs typeface="Times New Roman" panose="02020603050405020304" pitchFamily="18" charset="0"/>
              </a:rPr>
              <a:t>Здоровый человек и его окружение </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 Раздела </a:t>
            </a:r>
            <a:r>
              <a:rPr lang="ru-RU" sz="2000" dirty="0">
                <a:latin typeface="Times New Roman" panose="02020603050405020304" pitchFamily="18" charset="0"/>
                <a:cs typeface="Times New Roman" panose="02020603050405020304" pitchFamily="18" charset="0"/>
              </a:rPr>
              <a:t>1. Определение здоровья человека в разные </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периоды </a:t>
            </a:r>
            <a:r>
              <a:rPr lang="ru-RU" sz="2000" dirty="0">
                <a:latin typeface="Times New Roman" panose="02020603050405020304" pitchFamily="18" charset="0"/>
                <a:cs typeface="Times New Roman" panose="02020603050405020304" pitchFamily="18" charset="0"/>
              </a:rPr>
              <a:t>его </a:t>
            </a:r>
            <a:r>
              <a:rPr lang="ru-RU" sz="2000" dirty="0" smtClean="0">
                <a:latin typeface="Times New Roman" panose="02020603050405020304" pitchFamily="18" charset="0"/>
                <a:cs typeface="Times New Roman" panose="02020603050405020304" pitchFamily="18" charset="0"/>
              </a:rPr>
              <a:t>жизни</a:t>
            </a:r>
          </a:p>
          <a:p>
            <a:pPr algn="ctr"/>
            <a:r>
              <a:rPr lang="ru-RU" sz="2000" dirty="0" smtClean="0">
                <a:latin typeface="Times New Roman" panose="02020603050405020304" pitchFamily="18" charset="0"/>
                <a:cs typeface="Times New Roman" panose="02020603050405020304" pitchFamily="18" charset="0"/>
              </a:rPr>
              <a:t> ПМ </a:t>
            </a:r>
            <a:r>
              <a:rPr lang="ru-RU" sz="2000" dirty="0">
                <a:latin typeface="Times New Roman" panose="02020603050405020304" pitchFamily="18" charset="0"/>
                <a:cs typeface="Times New Roman" panose="02020603050405020304" pitchFamily="18" charset="0"/>
              </a:rPr>
              <a:t>01. Проведение профилактических мероприятий </a:t>
            </a:r>
            <a:endParaRPr lang="ru-RU" sz="2000" dirty="0" smtClean="0">
              <a:latin typeface="Times New Roman" panose="02020603050405020304" pitchFamily="18" charset="0"/>
              <a:cs typeface="Times New Roman" panose="02020603050405020304" pitchFamily="18" charset="0"/>
            </a:endParaRPr>
          </a:p>
          <a:p>
            <a:pPr algn="ctr"/>
            <a:r>
              <a:rPr lang="ru-RU" sz="2000" dirty="0" smtClean="0">
                <a:latin typeface="Times New Roman" panose="02020603050405020304" pitchFamily="18" charset="0"/>
                <a:cs typeface="Times New Roman" panose="02020603050405020304" pitchFamily="18" charset="0"/>
              </a:rPr>
              <a:t>специальности </a:t>
            </a:r>
            <a:r>
              <a:rPr lang="ru-RU" sz="2000" dirty="0">
                <a:latin typeface="Times New Roman" panose="02020603050405020304" pitchFamily="18" charset="0"/>
                <a:cs typeface="Times New Roman" panose="02020603050405020304" pitchFamily="18" charset="0"/>
              </a:rPr>
              <a:t>32.02.01  </a:t>
            </a:r>
            <a:r>
              <a:rPr lang="ru-RU" sz="2000" dirty="0" smtClean="0">
                <a:latin typeface="Times New Roman" panose="02020603050405020304" pitchFamily="18" charset="0"/>
                <a:cs typeface="Times New Roman" panose="02020603050405020304" pitchFamily="18" charset="0"/>
              </a:rPr>
              <a:t>сестринское </a:t>
            </a:r>
            <a:r>
              <a:rPr lang="ru-RU" sz="2000" dirty="0">
                <a:latin typeface="Times New Roman" panose="02020603050405020304" pitchFamily="18" charset="0"/>
                <a:cs typeface="Times New Roman" panose="02020603050405020304" pitchFamily="18" charset="0"/>
              </a:rPr>
              <a:t>дело базовой подготовки</a:t>
            </a:r>
            <a:r>
              <a:rPr lang="ru-RU" sz="2000" dirty="0"/>
              <a:t>.</a:t>
            </a:r>
          </a:p>
        </p:txBody>
      </p:sp>
    </p:spTree>
    <p:extLst>
      <p:ext uri="{BB962C8B-B14F-4D97-AF65-F5344CB8AC3E}">
        <p14:creationId xmlns:p14="http://schemas.microsoft.com/office/powerpoint/2010/main" val="1287007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Shape 76"/>
          <p:cNvSpPr txBox="1">
            <a:spLocks noGrp="1"/>
          </p:cNvSpPr>
          <p:nvPr>
            <p:ph type="title"/>
          </p:nvPr>
        </p:nvSpPr>
        <p:spPr>
          <a:xfrm>
            <a:off x="2052953" y="0"/>
            <a:ext cx="4793700" cy="763600"/>
          </a:xfrm>
          <a:prstGeom prst="rect">
            <a:avLst/>
          </a:prstGeom>
        </p:spPr>
        <p:txBody>
          <a:bodyPr wrap="square" lIns="91425" tIns="91425" rIns="91425" bIns="91425" anchor="t" anchorCtr="0">
            <a:noAutofit/>
          </a:bodyPr>
          <a:lstStyle/>
          <a:p>
            <a:pPr marL="457200" lvl="0" indent="0" algn="ctr">
              <a:spcBef>
                <a:spcPts val="0"/>
              </a:spcBef>
              <a:buNone/>
            </a:pPr>
            <a:r>
              <a:rPr lang="ru" sz="3200" dirty="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Б</a:t>
            </a:r>
            <a:r>
              <a:rPr lang="ru" sz="320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еременность</a:t>
            </a:r>
            <a:r>
              <a:rPr lang="ru" sz="3200" dirty="0" smtClean="0">
                <a:ln w="18415" cmpd="sng">
                  <a:solidFill>
                    <a:srgbClr val="FFFFFF"/>
                  </a:solidFill>
                  <a:prstDash val="solid"/>
                </a:ln>
                <a:solidFill>
                  <a:srgbClr val="FFFFFF"/>
                </a:solidFill>
                <a:latin typeface="Times New Roman"/>
                <a:ea typeface="Times New Roman"/>
                <a:cs typeface="Times New Roman"/>
                <a:sym typeface="Times New Roman"/>
              </a:rPr>
              <a:t> </a:t>
            </a:r>
            <a:endParaRPr lang="ru" sz="3200" dirty="0">
              <a:ln w="18415" cmpd="sng">
                <a:solidFill>
                  <a:srgbClr val="FFFFFF"/>
                </a:solidFill>
                <a:prstDash val="solid"/>
              </a:ln>
              <a:solidFill>
                <a:srgbClr val="FFFFFF"/>
              </a:solidFill>
              <a:latin typeface="Times New Roman"/>
              <a:ea typeface="Times New Roman"/>
              <a:cs typeface="Times New Roman"/>
              <a:sym typeface="Times New Roman"/>
            </a:endParaRPr>
          </a:p>
        </p:txBody>
      </p:sp>
      <p:sp>
        <p:nvSpPr>
          <p:cNvPr id="77" name="Shape 77"/>
          <p:cNvSpPr txBox="1">
            <a:spLocks noGrp="1"/>
          </p:cNvSpPr>
          <p:nvPr>
            <p:ph type="body" idx="1"/>
          </p:nvPr>
        </p:nvSpPr>
        <p:spPr>
          <a:xfrm>
            <a:off x="139700" y="548680"/>
            <a:ext cx="9004300" cy="5585600"/>
          </a:xfrm>
          <a:prstGeom prst="rect">
            <a:avLst/>
          </a:prstGeom>
        </p:spPr>
        <p:txBody>
          <a:bodyPr wrap="square" lIns="91425" tIns="91425" rIns="91425" bIns="91425" anchor="t" anchorCtr="0">
            <a:noAutofit/>
          </a:bodyPr>
          <a:lstStyle/>
          <a:p>
            <a:pPr marL="0" lvl="0" indent="0">
              <a:spcBef>
                <a:spcPts val="0"/>
              </a:spcBef>
              <a:spcAft>
                <a:spcPts val="0"/>
              </a:spcAft>
              <a:buNone/>
            </a:pPr>
            <a:r>
              <a:rPr lang="ru" sz="1600" dirty="0" smtClean="0">
                <a:solidFill>
                  <a:srgbClr val="000000"/>
                </a:solidFill>
                <a:latin typeface="Times New Roman"/>
                <a:ea typeface="Times New Roman"/>
                <a:cs typeface="Times New Roman"/>
                <a:sym typeface="Times New Roman"/>
              </a:rPr>
              <a:t>	</a:t>
            </a:r>
            <a:r>
              <a:rPr lang="ru" dirty="0" smtClean="0">
                <a:solidFill>
                  <a:srgbClr val="000000"/>
                </a:solidFill>
                <a:latin typeface="Times New Roman"/>
                <a:ea typeface="Times New Roman"/>
                <a:cs typeface="Times New Roman"/>
                <a:sym typeface="Times New Roman"/>
              </a:rPr>
              <a:t>Беременность </a:t>
            </a:r>
            <a:r>
              <a:rPr lang="ru" dirty="0">
                <a:solidFill>
                  <a:srgbClr val="000000"/>
                </a:solidFill>
                <a:latin typeface="Times New Roman"/>
                <a:ea typeface="Times New Roman"/>
                <a:cs typeface="Times New Roman"/>
                <a:sym typeface="Times New Roman"/>
              </a:rPr>
              <a:t>- физиологический процесс, происходящий в организме женщины, характеризующийся развитием плода в ее матке, заканчивающийся рождением ребенка.</a:t>
            </a:r>
          </a:p>
          <a:p>
            <a:pPr marL="0" lvl="0" indent="0">
              <a:spcBef>
                <a:spcPts val="0"/>
              </a:spcBef>
              <a:spcAft>
                <a:spcPts val="0"/>
              </a:spcAft>
              <a:buNone/>
            </a:pPr>
            <a:r>
              <a:rPr lang="ru" dirty="0" smtClean="0">
                <a:solidFill>
                  <a:schemeClr val="dk1"/>
                </a:solidFill>
                <a:latin typeface="Times New Roman"/>
                <a:ea typeface="Times New Roman"/>
                <a:cs typeface="Times New Roman"/>
                <a:sym typeface="Times New Roman"/>
              </a:rPr>
              <a:t>	Беременность </a:t>
            </a:r>
            <a:r>
              <a:rPr lang="ru" dirty="0">
                <a:solidFill>
                  <a:schemeClr val="dk1"/>
                </a:solidFill>
                <a:latin typeface="Times New Roman"/>
                <a:ea typeface="Times New Roman"/>
                <a:cs typeface="Times New Roman"/>
                <a:sym typeface="Times New Roman"/>
              </a:rPr>
              <a:t>начинается с момента слияния яйцеклетки и сперматозоида (оплодотворения), которое происходит в маточной трубе. Оплодотворенная яйцеклетка (яйцо) начинает дробиться и передвигаться по трубе к </a:t>
            </a:r>
            <a:r>
              <a:rPr lang="ru" dirty="0" smtClean="0">
                <a:solidFill>
                  <a:schemeClr val="dk1"/>
                </a:solidFill>
                <a:latin typeface="Times New Roman"/>
                <a:ea typeface="Times New Roman"/>
                <a:cs typeface="Times New Roman"/>
                <a:sym typeface="Times New Roman"/>
              </a:rPr>
              <a:t>матке. Путь </a:t>
            </a:r>
            <a:r>
              <a:rPr lang="ru" dirty="0">
                <a:solidFill>
                  <a:schemeClr val="dk1"/>
                </a:solidFill>
                <a:latin typeface="Times New Roman"/>
                <a:ea typeface="Times New Roman"/>
                <a:cs typeface="Times New Roman"/>
                <a:sym typeface="Times New Roman"/>
              </a:rPr>
              <a:t>до матки яйцо проделывает в течение 7-8 </a:t>
            </a:r>
            <a:r>
              <a:rPr lang="ru" dirty="0" smtClean="0">
                <a:solidFill>
                  <a:schemeClr val="dk1"/>
                </a:solidFill>
                <a:latin typeface="Times New Roman"/>
                <a:ea typeface="Times New Roman"/>
                <a:cs typeface="Times New Roman"/>
                <a:sym typeface="Times New Roman"/>
              </a:rPr>
              <a:t>суток. В результате дробления яйца образуется комплекс клеток — бластомеры, или шары дробления</a:t>
            </a:r>
            <a:r>
              <a:rPr lang="ru" dirty="0">
                <a:solidFill>
                  <a:schemeClr val="dk1"/>
                </a:solidFill>
                <a:latin typeface="Times New Roman"/>
                <a:ea typeface="Times New Roman"/>
                <a:cs typeface="Times New Roman"/>
                <a:sym typeface="Times New Roman"/>
              </a:rPr>
              <a:t>, наружный слой которых </a:t>
            </a:r>
            <a:r>
              <a:rPr lang="ru" dirty="0" smtClean="0">
                <a:solidFill>
                  <a:schemeClr val="dk1"/>
                </a:solidFill>
                <a:latin typeface="Times New Roman"/>
                <a:ea typeface="Times New Roman"/>
                <a:cs typeface="Times New Roman"/>
                <a:sym typeface="Times New Roman"/>
              </a:rPr>
              <a:t>называется </a:t>
            </a:r>
            <a:r>
              <a:rPr lang="ru" dirty="0">
                <a:solidFill>
                  <a:schemeClr val="dk1"/>
                </a:solidFill>
                <a:latin typeface="Times New Roman"/>
                <a:ea typeface="Times New Roman"/>
                <a:cs typeface="Times New Roman"/>
                <a:sym typeface="Times New Roman"/>
              </a:rPr>
              <a:t>трофобластом. Эти клетки с </a:t>
            </a:r>
            <a:r>
              <a:rPr lang="ru" dirty="0" smtClean="0">
                <a:solidFill>
                  <a:schemeClr val="dk1"/>
                </a:solidFill>
                <a:latin typeface="Times New Roman"/>
                <a:ea typeface="Times New Roman"/>
                <a:cs typeface="Times New Roman"/>
                <a:sym typeface="Times New Roman"/>
              </a:rPr>
              <a:t>помощью </a:t>
            </a:r>
            <a:r>
              <a:rPr lang="ru" dirty="0">
                <a:solidFill>
                  <a:schemeClr val="dk1"/>
                </a:solidFill>
                <a:latin typeface="Times New Roman"/>
                <a:ea typeface="Times New Roman"/>
                <a:cs typeface="Times New Roman"/>
                <a:sym typeface="Times New Roman"/>
              </a:rPr>
              <a:t>ферментов расплавляют </a:t>
            </a:r>
            <a:r>
              <a:rPr lang="ru" dirty="0" smtClean="0">
                <a:solidFill>
                  <a:schemeClr val="dk1"/>
                </a:solidFill>
                <a:latin typeface="Times New Roman"/>
                <a:ea typeface="Times New Roman"/>
                <a:cs typeface="Times New Roman"/>
                <a:sym typeface="Times New Roman"/>
              </a:rPr>
              <a:t>слизистую оболочку </a:t>
            </a:r>
            <a:r>
              <a:rPr lang="ru" dirty="0">
                <a:solidFill>
                  <a:schemeClr val="dk1"/>
                </a:solidFill>
                <a:latin typeface="Times New Roman"/>
                <a:ea typeface="Times New Roman"/>
                <a:cs typeface="Times New Roman"/>
                <a:sym typeface="Times New Roman"/>
              </a:rPr>
              <a:t>матки, и яйцо погружается </a:t>
            </a:r>
            <a:r>
              <a:rPr lang="ru" dirty="0" smtClean="0">
                <a:solidFill>
                  <a:schemeClr val="dk1"/>
                </a:solidFill>
                <a:latin typeface="Times New Roman"/>
                <a:ea typeface="Times New Roman"/>
                <a:cs typeface="Times New Roman"/>
                <a:sym typeface="Times New Roman"/>
              </a:rPr>
              <a:t>(</a:t>
            </a:r>
            <a:r>
              <a:rPr lang="ru" dirty="0">
                <a:solidFill>
                  <a:schemeClr val="dk1"/>
                </a:solidFill>
                <a:latin typeface="Times New Roman"/>
                <a:ea typeface="Times New Roman"/>
                <a:cs typeface="Times New Roman"/>
                <a:sym typeface="Times New Roman"/>
              </a:rPr>
              <a:t>имплантируется) в нее. Питание яйца с </a:t>
            </a:r>
            <a:r>
              <a:rPr lang="ru" dirty="0" smtClean="0">
                <a:solidFill>
                  <a:schemeClr val="dk1"/>
                </a:solidFill>
                <a:latin typeface="Times New Roman"/>
                <a:ea typeface="Times New Roman"/>
                <a:cs typeface="Times New Roman"/>
                <a:sym typeface="Times New Roman"/>
              </a:rPr>
              <a:t>этого момента </a:t>
            </a:r>
            <a:r>
              <a:rPr lang="ru" dirty="0">
                <a:solidFill>
                  <a:schemeClr val="dk1"/>
                </a:solidFill>
                <a:latin typeface="Times New Roman"/>
                <a:ea typeface="Times New Roman"/>
                <a:cs typeface="Times New Roman"/>
                <a:sym typeface="Times New Roman"/>
              </a:rPr>
              <a:t>происходит за счет материнского </a:t>
            </a:r>
            <a:r>
              <a:rPr lang="ru" dirty="0" smtClean="0">
                <a:solidFill>
                  <a:schemeClr val="dk1"/>
                </a:solidFill>
                <a:latin typeface="Times New Roman"/>
                <a:ea typeface="Times New Roman"/>
                <a:cs typeface="Times New Roman"/>
                <a:sym typeface="Times New Roman"/>
              </a:rPr>
              <a:t>организма</a:t>
            </a:r>
            <a:r>
              <a:rPr lang="ru" dirty="0">
                <a:solidFill>
                  <a:schemeClr val="dk1"/>
                </a:solidFill>
                <a:latin typeface="Times New Roman"/>
                <a:ea typeface="Times New Roman"/>
                <a:cs typeface="Times New Roman"/>
                <a:sym typeface="Times New Roman"/>
              </a:rPr>
              <a:t>. </a:t>
            </a:r>
          </a:p>
          <a:p>
            <a:pPr marL="0" lvl="0" indent="0">
              <a:spcBef>
                <a:spcPts val="0"/>
              </a:spcBef>
              <a:spcAft>
                <a:spcPts val="0"/>
              </a:spcAft>
              <a:buNone/>
            </a:pPr>
            <a:r>
              <a:rPr lang="ru" dirty="0" smtClean="0">
                <a:solidFill>
                  <a:schemeClr val="dk1"/>
                </a:solidFill>
                <a:latin typeface="Times New Roman"/>
                <a:ea typeface="Times New Roman"/>
                <a:cs typeface="Times New Roman"/>
                <a:sym typeface="Times New Roman"/>
              </a:rPr>
              <a:t>	Беременность </a:t>
            </a:r>
            <a:r>
              <a:rPr lang="ru" dirty="0">
                <a:solidFill>
                  <a:schemeClr val="dk1"/>
                </a:solidFill>
                <a:latin typeface="Times New Roman"/>
                <a:ea typeface="Times New Roman"/>
                <a:cs typeface="Times New Roman"/>
                <a:sym typeface="Times New Roman"/>
              </a:rPr>
              <a:t>длится в среднем 280 дней </a:t>
            </a:r>
            <a:r>
              <a:rPr lang="ru" dirty="0" smtClean="0">
                <a:solidFill>
                  <a:schemeClr val="dk1"/>
                </a:solidFill>
                <a:latin typeface="Times New Roman"/>
                <a:ea typeface="Times New Roman"/>
                <a:cs typeface="Times New Roman"/>
                <a:sym typeface="Times New Roman"/>
              </a:rPr>
              <a:t>или от </a:t>
            </a:r>
            <a:r>
              <a:rPr lang="ru" dirty="0">
                <a:solidFill>
                  <a:schemeClr val="dk1"/>
                </a:solidFill>
                <a:latin typeface="Times New Roman"/>
                <a:ea typeface="Times New Roman"/>
                <a:cs typeface="Times New Roman"/>
                <a:sym typeface="Times New Roman"/>
              </a:rPr>
              <a:t>38 до 42 недель.</a:t>
            </a:r>
          </a:p>
          <a:p>
            <a:pPr marL="0" lvl="0" indent="0">
              <a:spcBef>
                <a:spcPts val="0"/>
              </a:spcBef>
              <a:buNone/>
            </a:pPr>
            <a:endParaRPr sz="1400" dirty="0">
              <a:solidFill>
                <a:schemeClr val="dk1"/>
              </a:solidFill>
              <a:latin typeface="Times New Roman"/>
              <a:ea typeface="Times New Roman"/>
              <a:cs typeface="Times New Roman"/>
              <a:sym typeface="Times New Roman"/>
            </a:endParaRPr>
          </a:p>
        </p:txBody>
      </p:sp>
      <p:pic>
        <p:nvPicPr>
          <p:cNvPr id="6" name="Shape 63"/>
          <p:cNvPicPr preferRelativeResize="0"/>
          <p:nvPr/>
        </p:nvPicPr>
        <p:blipFill>
          <a:blip r:embed="rId3">
            <a:alphaModFix/>
          </a:blip>
          <a:stretch>
            <a:fillRect/>
          </a:stretch>
        </p:blipFill>
        <p:spPr>
          <a:xfrm>
            <a:off x="2466328" y="3789040"/>
            <a:ext cx="4394200" cy="28563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53513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1835696" y="0"/>
            <a:ext cx="5708100" cy="763600"/>
          </a:xfrm>
          <a:prstGeom prst="rect">
            <a:avLst/>
          </a:prstGeom>
        </p:spPr>
        <p:txBody>
          <a:bodyPr wrap="square" lIns="91425" tIns="91425" rIns="91425" bIns="91425" anchor="t" anchorCtr="0">
            <a:noAutofit/>
          </a:bodyPr>
          <a:lstStyle/>
          <a:p>
            <a:pPr lvl="0"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sp>
        <p:nvSpPr>
          <p:cNvPr id="84" name="Shape 84"/>
          <p:cNvSpPr txBox="1">
            <a:spLocks noGrp="1"/>
          </p:cNvSpPr>
          <p:nvPr>
            <p:ph type="body" idx="1"/>
          </p:nvPr>
        </p:nvSpPr>
        <p:spPr>
          <a:xfrm>
            <a:off x="251520" y="639548"/>
            <a:ext cx="8892480" cy="2520280"/>
          </a:xfrm>
          <a:prstGeom prst="rect">
            <a:avLst/>
          </a:prstGeom>
        </p:spPr>
        <p:txBody>
          <a:bodyPr wrap="square" lIns="91425" tIns="91425" rIns="91425" bIns="91425" anchor="t" anchorCtr="0">
            <a:noAutofit/>
          </a:bodyPr>
          <a:lstStyle/>
          <a:p>
            <a:pPr marL="0" lvl="0" indent="0">
              <a:spcBef>
                <a:spcPts val="0"/>
              </a:spcBef>
              <a:spcAft>
                <a:spcPts val="0"/>
              </a:spcAft>
              <a:buNone/>
            </a:pPr>
            <a:r>
              <a:rPr lang="ru" b="1" dirty="0">
                <a:solidFill>
                  <a:srgbClr val="000000"/>
                </a:solidFill>
                <a:latin typeface="Times New Roman"/>
                <a:ea typeface="Times New Roman"/>
                <a:cs typeface="Times New Roman"/>
                <a:sym typeface="Times New Roman"/>
              </a:rPr>
              <a:t>Беременность делится на три триместра:</a:t>
            </a:r>
          </a:p>
          <a:p>
            <a:pPr marL="0" lvl="0" indent="0">
              <a:spcBef>
                <a:spcPts val="0"/>
              </a:spcBef>
              <a:spcAft>
                <a:spcPts val="0"/>
              </a:spcAft>
              <a:buNone/>
            </a:pPr>
            <a:r>
              <a:rPr lang="ru" dirty="0" smtClean="0">
                <a:solidFill>
                  <a:srgbClr val="000000"/>
                </a:solidFill>
                <a:latin typeface="Times New Roman"/>
                <a:ea typeface="Times New Roman"/>
                <a:cs typeface="Times New Roman"/>
                <a:sym typeface="Times New Roman"/>
              </a:rPr>
              <a:t>1 ТРИМЕСТР : </a:t>
            </a:r>
            <a:r>
              <a:rPr lang="ru" dirty="0">
                <a:solidFill>
                  <a:srgbClr val="000000"/>
                </a:solidFill>
                <a:latin typeface="Times New Roman"/>
                <a:ea typeface="Times New Roman"/>
                <a:cs typeface="Times New Roman"/>
                <a:sym typeface="Times New Roman"/>
              </a:rPr>
              <a:t>длится с 1 по 12 неделю. В первые пару-тройку недель беременная может не ощущать изменений, признаки беременности проявляются немного позже.</a:t>
            </a:r>
          </a:p>
          <a:p>
            <a:pPr marL="0" lvl="0" indent="-69850">
              <a:spcBef>
                <a:spcPts val="0"/>
              </a:spcBef>
              <a:spcAft>
                <a:spcPts val="0"/>
              </a:spcAft>
              <a:buClr>
                <a:schemeClr val="dk1"/>
              </a:buClr>
              <a:buSzPts val="1100"/>
              <a:buFont typeface="Arial"/>
              <a:buNone/>
            </a:pPr>
            <a:r>
              <a:rPr lang="ru" dirty="0" smtClean="0">
                <a:solidFill>
                  <a:srgbClr val="000000"/>
                </a:solidFill>
                <a:latin typeface="Times New Roman"/>
                <a:ea typeface="Times New Roman"/>
                <a:cs typeface="Times New Roman"/>
                <a:sym typeface="Times New Roman"/>
              </a:rPr>
              <a:t>Примерно с третьей недели некоторые женщины начинают жаловаться на постоянную усталость и сонливость, тошноту (особенно по утрам), необъяснимые перепады настроения. Начало беременности нередко сопровождают проблемы с пищеварением — запоры или диарея, а также потеря аппетита и учащенное мочеиспускание. Наблюдается незначительное увеличение молочных желез — как перед началом менструации. </a:t>
            </a:r>
            <a:endParaRPr sz="1400" dirty="0">
              <a:solidFill>
                <a:srgbClr val="000000"/>
              </a:solidFill>
              <a:latin typeface="Times New Roman"/>
              <a:ea typeface="Times New Roman"/>
              <a:cs typeface="Times New Roman"/>
              <a:sym typeface="Times New Roman"/>
            </a:endParaRPr>
          </a:p>
        </p:txBody>
      </p:sp>
      <p:pic>
        <p:nvPicPr>
          <p:cNvPr id="1028" name="Picture 4" descr="http://trimestryberemennosti.ru/images/rasschitat-beremennost/rasschitat-srok-beremennosti-s-opisaniem_15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356992"/>
            <a:ext cx="3923512" cy="244827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753494" y="3149967"/>
            <a:ext cx="4067944" cy="2862322"/>
          </a:xfrm>
          <a:prstGeom prst="rect">
            <a:avLst/>
          </a:prstGeom>
        </p:spPr>
        <p:txBody>
          <a:bodyPr wrap="square">
            <a:spAutoFit/>
          </a:bodyPr>
          <a:lstStyle/>
          <a:p>
            <a:pPr lvl="0" indent="-69850">
              <a:buClr>
                <a:schemeClr val="dk1"/>
              </a:buClr>
              <a:buSzPts val="1100"/>
            </a:pPr>
            <a:r>
              <a:rPr lang="ru" dirty="0">
                <a:solidFill>
                  <a:srgbClr val="000000"/>
                </a:solidFill>
                <a:latin typeface="Times New Roman"/>
                <a:ea typeface="Times New Roman"/>
                <a:cs typeface="Times New Roman"/>
                <a:sym typeface="Times New Roman"/>
              </a:rPr>
              <a:t>Все это — результат работы гормонов, которые готовят организм к вынашиванию малыша. Прогестерон, который активно вырабатывается в первые недели беременности, оказывает влияние на тонус сосудов — отсюда сонливость и головокружения. А увеличение груди обусловлено изменениями в железах — организм готовится к лактации.</a:t>
            </a:r>
          </a:p>
        </p:txBody>
      </p:sp>
    </p:spTree>
    <p:extLst>
      <p:ext uri="{BB962C8B-B14F-4D97-AF65-F5344CB8AC3E}">
        <p14:creationId xmlns:p14="http://schemas.microsoft.com/office/powerpoint/2010/main" val="2910397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1763688" y="0"/>
            <a:ext cx="5708100" cy="763600"/>
          </a:xfrm>
          <a:prstGeom prst="rect">
            <a:avLst/>
          </a:prstGeom>
        </p:spPr>
        <p:txBody>
          <a:bodyPr wrap="square" lIns="91425" tIns="91425" rIns="91425" bIns="91425" anchor="t" anchorCtr="0">
            <a:noAutofit/>
          </a:bodyPr>
          <a:lstStyle/>
          <a:p>
            <a:pPr lvl="0"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sp>
        <p:nvSpPr>
          <p:cNvPr id="84" name="Shape 84"/>
          <p:cNvSpPr txBox="1">
            <a:spLocks noGrp="1"/>
          </p:cNvSpPr>
          <p:nvPr>
            <p:ph type="body" idx="1"/>
          </p:nvPr>
        </p:nvSpPr>
        <p:spPr>
          <a:xfrm>
            <a:off x="179162" y="764704"/>
            <a:ext cx="8712968" cy="2016224"/>
          </a:xfrm>
          <a:prstGeom prst="rect">
            <a:avLst/>
          </a:prstGeom>
        </p:spPr>
        <p:txBody>
          <a:bodyPr wrap="square" lIns="91425" tIns="91425" rIns="91425" bIns="91425" anchor="t" anchorCtr="0">
            <a:noAutofit/>
          </a:bodyPr>
          <a:lstStyle/>
          <a:p>
            <a:pPr marL="0" lvl="0" indent="-69850">
              <a:spcBef>
                <a:spcPts val="0"/>
              </a:spcBef>
              <a:spcAft>
                <a:spcPts val="0"/>
              </a:spcAft>
              <a:buClr>
                <a:schemeClr val="dk1"/>
              </a:buClr>
              <a:buSzPts val="1100"/>
              <a:buFont typeface="Arial"/>
              <a:buNone/>
            </a:pPr>
            <a:r>
              <a:rPr lang="ru" dirty="0" smtClean="0">
                <a:solidFill>
                  <a:srgbClr val="000000"/>
                </a:solidFill>
                <a:latin typeface="Times New Roman"/>
                <a:ea typeface="Times New Roman"/>
                <a:cs typeface="Times New Roman"/>
                <a:sym typeface="Times New Roman"/>
              </a:rPr>
              <a:t>	Одним </a:t>
            </a:r>
            <a:r>
              <a:rPr lang="ru" dirty="0">
                <a:solidFill>
                  <a:srgbClr val="000000"/>
                </a:solidFill>
                <a:latin typeface="Times New Roman"/>
                <a:ea typeface="Times New Roman"/>
                <a:cs typeface="Times New Roman"/>
                <a:sym typeface="Times New Roman"/>
              </a:rPr>
              <a:t>из наиболее распространенных проявлений первого триместра, который беспокоит беременных, является токсикоз. Он может проявляться в виде тошноты, рвоты, сонливости, раздраженного или подавленного состояния. Меняются вкусовые предпочтения и аппетит, вплоть до полного отказа от пищи.</a:t>
            </a:r>
          </a:p>
          <a:p>
            <a:pPr marL="0" lvl="0" indent="0">
              <a:spcBef>
                <a:spcPts val="0"/>
              </a:spcBef>
              <a:buNone/>
            </a:pPr>
            <a:endParaRPr sz="1400" dirty="0">
              <a:solidFill>
                <a:srgbClr val="000000"/>
              </a:solidFill>
              <a:latin typeface="Times New Roman"/>
              <a:ea typeface="Times New Roman"/>
              <a:cs typeface="Times New Roman"/>
              <a:sym typeface="Times New Roman"/>
            </a:endParaRPr>
          </a:p>
        </p:txBody>
      </p:sp>
      <p:pic>
        <p:nvPicPr>
          <p:cNvPr id="3076" name="Picture 4" descr="http://micrusha.ru/wp-content/uploads/2011/12/toksikoz-beremennos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428" y="3284984"/>
            <a:ext cx="4026624" cy="268441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mama66.ru/files/image/bol_v_givot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420888"/>
            <a:ext cx="3888432"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279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1825962" y="0"/>
            <a:ext cx="5708100" cy="763600"/>
          </a:xfrm>
          <a:prstGeom prst="rect">
            <a:avLst/>
          </a:prstGeom>
        </p:spPr>
        <p:txBody>
          <a:bodyPr wrap="square" lIns="91425" tIns="91425" rIns="91425" bIns="91425" anchor="t" anchorCtr="0">
            <a:noAutofit/>
          </a:bodyPr>
          <a:lstStyle/>
          <a:p>
            <a:pPr lvl="0"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sp>
        <p:nvSpPr>
          <p:cNvPr id="3" name="Прямоугольник 2"/>
          <p:cNvSpPr/>
          <p:nvPr/>
        </p:nvSpPr>
        <p:spPr>
          <a:xfrm>
            <a:off x="323528" y="764704"/>
            <a:ext cx="8712968" cy="2308324"/>
          </a:xfrm>
          <a:prstGeom prst="rect">
            <a:avLst/>
          </a:prstGeom>
        </p:spPr>
        <p:txBody>
          <a:bodyPr wrap="square">
            <a:spAutoFit/>
          </a:bodyPr>
          <a:lstStyle/>
          <a:p>
            <a:pPr lvl="0"/>
            <a:r>
              <a:rPr lang="ru" dirty="0" smtClean="0">
                <a:solidFill>
                  <a:srgbClr val="000000"/>
                </a:solidFill>
                <a:latin typeface="Times New Roman"/>
                <a:ea typeface="Times New Roman"/>
                <a:cs typeface="Times New Roman"/>
                <a:sym typeface="Times New Roman"/>
              </a:rPr>
              <a:t>2 ТРИМЕСТР : длится </a:t>
            </a:r>
            <a:r>
              <a:rPr lang="ru" dirty="0">
                <a:solidFill>
                  <a:srgbClr val="000000"/>
                </a:solidFill>
                <a:latin typeface="Times New Roman"/>
                <a:ea typeface="Times New Roman"/>
                <a:cs typeface="Times New Roman"/>
                <a:sym typeface="Times New Roman"/>
              </a:rPr>
              <a:t>с 13 до 28 недель. </a:t>
            </a:r>
          </a:p>
          <a:p>
            <a:pPr lvl="0"/>
            <a:r>
              <a:rPr lang="ru" dirty="0">
                <a:solidFill>
                  <a:srgbClr val="000000"/>
                </a:solidFill>
                <a:latin typeface="Times New Roman"/>
                <a:ea typeface="Times New Roman"/>
                <a:cs typeface="Times New Roman"/>
                <a:sym typeface="Times New Roman"/>
              </a:rPr>
              <a:t>С начала 2 триместра самочувствие будущей мамы значительно улучшается. Отступают неприятности раннего токсикоза: как правило, к 14–16 неделе беременности тошнота, рвота, связанная с ними общая слабость уходят в  прошлое, так как процессы бурной гормональной перестройки, характерные для начала беременности, стабилизируются и начинает функционировать плацента.</a:t>
            </a:r>
          </a:p>
          <a:p>
            <a:pPr lvl="0"/>
            <a:r>
              <a:rPr lang="ru" dirty="0">
                <a:solidFill>
                  <a:srgbClr val="000000"/>
                </a:solidFill>
                <a:latin typeface="Times New Roman"/>
                <a:ea typeface="Times New Roman"/>
                <a:cs typeface="Times New Roman"/>
                <a:sym typeface="Times New Roman"/>
              </a:rPr>
              <a:t>После 20 недель беременности дно матки начинает подниматься все выше, в связи с чем животик начинает выступать вперед и округляется.</a:t>
            </a:r>
          </a:p>
        </p:txBody>
      </p:sp>
      <p:pic>
        <p:nvPicPr>
          <p:cNvPr id="5" name="Picture 2" descr="http://mymom.ru/images/1-4-beremennost-1-mesjac-f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3284984"/>
            <a:ext cx="4868993"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397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xfrm>
            <a:off x="1814849" y="0"/>
            <a:ext cx="5708100" cy="763600"/>
          </a:xfrm>
          <a:prstGeom prst="rect">
            <a:avLst/>
          </a:prstGeom>
        </p:spPr>
        <p:txBody>
          <a:bodyPr wrap="square" lIns="91425" tIns="91425" rIns="91425" bIns="91425" anchor="t" anchorCtr="0">
            <a:noAutofit/>
          </a:bodyPr>
          <a:lstStyle/>
          <a:p>
            <a:pPr lvl="0"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sp>
        <p:nvSpPr>
          <p:cNvPr id="2" name="Прямоугольник 1"/>
          <p:cNvSpPr/>
          <p:nvPr/>
        </p:nvSpPr>
        <p:spPr>
          <a:xfrm>
            <a:off x="191022" y="692696"/>
            <a:ext cx="8604448" cy="2031325"/>
          </a:xfrm>
          <a:prstGeom prst="rect">
            <a:avLst/>
          </a:prstGeom>
        </p:spPr>
        <p:txBody>
          <a:bodyPr wrap="square">
            <a:spAutoFit/>
          </a:bodyPr>
          <a:lstStyle/>
          <a:p>
            <a:pPr lvl="0"/>
            <a:r>
              <a:rPr lang="ru" dirty="0">
                <a:solidFill>
                  <a:srgbClr val="000000"/>
                </a:solidFill>
                <a:latin typeface="Times New Roman"/>
                <a:ea typeface="Times New Roman"/>
                <a:cs typeface="Times New Roman"/>
                <a:sym typeface="Times New Roman"/>
              </a:rPr>
              <a:t>Несомненно, самым запоминающимся и волнующим моментом второго триместра является появление ощутимых будущей мамой шевелений плода: беременные отчетливо чувствуют, как внутри растет и развивается новая жизнь.Как правило, первородящие женщины впервые ощущают шевеления плода на сроке 20 недель, повторнородящие – в 18 недель. Также несколько раньше (на 17–18 неделе) впервые могут почувствовать шевеления малыша первородящие женщины астенического телосложения, с не выраженной подкожно-жировой клетчаткой.</a:t>
            </a:r>
          </a:p>
        </p:txBody>
      </p:sp>
      <p:pic>
        <p:nvPicPr>
          <p:cNvPr id="11266" name="Picture 2" descr="http://www.vplate.ru/images/article/orig/2015/06/kak-vybrat-svadebnoe-plate-dlya-beremennyh-nevest-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068960"/>
            <a:ext cx="4658294" cy="3496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397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620688"/>
            <a:ext cx="9108504" cy="2031325"/>
          </a:xfrm>
          <a:prstGeom prst="rect">
            <a:avLst/>
          </a:prstGeom>
        </p:spPr>
        <p:txBody>
          <a:bodyPr wrap="square">
            <a:spAutoFit/>
          </a:bodyPr>
          <a:lstStyle/>
          <a:p>
            <a:pPr lvl="0"/>
            <a:r>
              <a:rPr lang="ru" dirty="0" smtClean="0">
                <a:solidFill>
                  <a:srgbClr val="000000"/>
                </a:solidFill>
                <a:latin typeface="Times New Roman"/>
                <a:ea typeface="Times New Roman"/>
                <a:cs typeface="Times New Roman"/>
                <a:sym typeface="Times New Roman"/>
              </a:rPr>
              <a:t>3 ТРИМЕСТР : длится </a:t>
            </a:r>
            <a:r>
              <a:rPr lang="ru" dirty="0">
                <a:solidFill>
                  <a:srgbClr val="000000"/>
                </a:solidFill>
                <a:latin typeface="Times New Roman"/>
                <a:ea typeface="Times New Roman"/>
                <a:cs typeface="Times New Roman"/>
                <a:sym typeface="Times New Roman"/>
              </a:rPr>
              <a:t>с 27 недели и продолжается до родов.</a:t>
            </a:r>
          </a:p>
          <a:p>
            <a:pPr lvl="0" indent="-69850">
              <a:buClr>
                <a:schemeClr val="dk1"/>
              </a:buClr>
              <a:buSzPts val="1100"/>
            </a:pPr>
            <a:r>
              <a:rPr lang="ru" dirty="0">
                <a:solidFill>
                  <a:srgbClr val="000000"/>
                </a:solidFill>
                <a:latin typeface="Times New Roman"/>
                <a:ea typeface="Times New Roman"/>
                <a:cs typeface="Times New Roman"/>
                <a:sym typeface="Times New Roman"/>
              </a:rPr>
              <a:t>В последнем триместре беременности организм женщины испытывает значительные нагрузки, так как плод становится довольно крупным. В связи с этим беременная матка оказывает давление на соседние органы. Дно матки «подпирает» диафрагму, и женщине бывает трудно сделать глубокий вдох, полностью расправить легкие. Большая матка оказывает все более значительное давление на мочевой пузырь, что заставляет будущую маму часто посещать туалет и просыпаться несколько раз за ночь, чтобы помочиться. </a:t>
            </a:r>
          </a:p>
        </p:txBody>
      </p:sp>
      <p:sp>
        <p:nvSpPr>
          <p:cNvPr id="6" name="Shape 83"/>
          <p:cNvSpPr txBox="1">
            <a:spLocks/>
          </p:cNvSpPr>
          <p:nvPr/>
        </p:nvSpPr>
        <p:spPr>
          <a:xfrm>
            <a:off x="1783827" y="-2903"/>
            <a:ext cx="5708100" cy="7636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pic>
        <p:nvPicPr>
          <p:cNvPr id="2050" name="Picture 2" descr="http://img1.liveinternet.ru/images/attach/c/7/98/763/98763887_large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996952"/>
            <a:ext cx="2554635" cy="360745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pregnancy.org.ua/pict/14696876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7305" y="3212976"/>
            <a:ext cx="3894517"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382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908720"/>
            <a:ext cx="4572000" cy="3970318"/>
          </a:xfrm>
          <a:prstGeom prst="rect">
            <a:avLst/>
          </a:prstGeom>
        </p:spPr>
        <p:txBody>
          <a:bodyPr>
            <a:spAutoFit/>
          </a:bodyPr>
          <a:lstStyle/>
          <a:p>
            <a:pPr lvl="0" indent="-69850">
              <a:buClr>
                <a:schemeClr val="dk1"/>
              </a:buClr>
              <a:buSzPts val="1100"/>
            </a:pPr>
            <a:r>
              <a:rPr lang="ru" dirty="0">
                <a:solidFill>
                  <a:srgbClr val="000000"/>
                </a:solidFill>
                <a:latin typeface="Times New Roman"/>
                <a:ea typeface="Times New Roman"/>
                <a:cs typeface="Times New Roman"/>
                <a:sym typeface="Times New Roman"/>
              </a:rPr>
              <a:t>Сдавление крупных сосудов брюшной полости затрудняет венозный отток от нижних конечностей, что приводит к развитию чувства тяжести в  ногах, появлению отеков в конце дня.</a:t>
            </a:r>
          </a:p>
          <a:p>
            <a:pPr lvl="0" indent="-69850" algn="just">
              <a:buClr>
                <a:schemeClr val="dk1"/>
              </a:buClr>
              <a:buSzPts val="1100"/>
            </a:pPr>
            <a:r>
              <a:rPr lang="ru" dirty="0">
                <a:solidFill>
                  <a:srgbClr val="000000"/>
                </a:solidFill>
                <a:latin typeface="Times New Roman"/>
                <a:ea typeface="Times New Roman"/>
                <a:cs typeface="Times New Roman"/>
                <a:sym typeface="Times New Roman"/>
              </a:rPr>
              <a:t>Будущая мама становится менее мобильной, так как большой живот не позволяет совершать движения, которые были легко выполнимы до беременности. Размягчение связок, обусловленное влиянием гормонов беременности прогестерона и релаксина, повышает вероятность подворачивания ног и даже падения, что требует от будущей мамы повышенной осторожности.</a:t>
            </a:r>
          </a:p>
        </p:txBody>
      </p:sp>
      <p:sp>
        <p:nvSpPr>
          <p:cNvPr id="4" name="Shape 83"/>
          <p:cNvSpPr txBox="1">
            <a:spLocks/>
          </p:cNvSpPr>
          <p:nvPr/>
        </p:nvSpPr>
        <p:spPr>
          <a:xfrm>
            <a:off x="1785725" y="36007"/>
            <a:ext cx="5708100" cy="7636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pic>
        <p:nvPicPr>
          <p:cNvPr id="5" name="Picture 2" descr="http://www.vplate.ru/images/article/orig/2016/11/korotkie-svadebnye-platya-dlya-beremenny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124744"/>
            <a:ext cx="3435562"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4854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83"/>
          <p:cNvSpPr txBox="1">
            <a:spLocks/>
          </p:cNvSpPr>
          <p:nvPr/>
        </p:nvSpPr>
        <p:spPr>
          <a:xfrm>
            <a:off x="1772200" y="6824"/>
            <a:ext cx="5708100" cy="7636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Периоды беременности</a:t>
            </a:r>
            <a:endParaRPr lang="ru" dirty="0">
              <a:latin typeface="Times New Roman"/>
              <a:ea typeface="Times New Roman"/>
              <a:cs typeface="Times New Roman"/>
              <a:sym typeface="Times New Roman"/>
            </a:endParaRPr>
          </a:p>
        </p:txBody>
      </p:sp>
      <p:sp>
        <p:nvSpPr>
          <p:cNvPr id="2" name="Прямоугольник 1"/>
          <p:cNvSpPr/>
          <p:nvPr/>
        </p:nvSpPr>
        <p:spPr>
          <a:xfrm>
            <a:off x="395536" y="836712"/>
            <a:ext cx="4572000" cy="3416320"/>
          </a:xfrm>
          <a:prstGeom prst="rect">
            <a:avLst/>
          </a:prstGeom>
        </p:spPr>
        <p:txBody>
          <a:bodyPr>
            <a:spAutoFit/>
          </a:bodyPr>
          <a:lstStyle/>
          <a:p>
            <a:pPr lvl="0"/>
            <a:r>
              <a:rPr lang="ru" dirty="0">
                <a:solidFill>
                  <a:srgbClr val="000000"/>
                </a:solidFill>
                <a:latin typeface="Times New Roman"/>
                <a:ea typeface="Times New Roman"/>
                <a:cs typeface="Times New Roman"/>
                <a:sym typeface="Times New Roman"/>
              </a:rPr>
              <a:t>К 37–38 неделе в организме беременной запускаются процессы, направленные на подготовку к родам, которые обусловлены изменением гормонального фона.</a:t>
            </a:r>
          </a:p>
          <a:p>
            <a:pPr lvl="0" indent="-69850">
              <a:buClr>
                <a:schemeClr val="dk1"/>
              </a:buClr>
              <a:buSzPts val="1100"/>
            </a:pPr>
            <a:r>
              <a:rPr lang="ru" dirty="0">
                <a:solidFill>
                  <a:srgbClr val="000000"/>
                </a:solidFill>
                <a:latin typeface="Times New Roman"/>
                <a:ea typeface="Times New Roman"/>
                <a:cs typeface="Times New Roman"/>
                <a:sym typeface="Times New Roman"/>
              </a:rPr>
              <a:t>Когда все процессы подготовки к родам завершены, уровень эстрогенов достигает своего «пика», под влиянием предшественников, выделяемых готовым к внеутробному существованию плодом, в организме матери начинается синтез простагландинов, что и запускает регулярную родовую деятельность.</a:t>
            </a:r>
          </a:p>
        </p:txBody>
      </p:sp>
      <p:pic>
        <p:nvPicPr>
          <p:cNvPr id="4098" name="Picture 2" descr="http://uho-gorlo-nos.com/wp-content/uploads/2015/01/bere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437112"/>
            <a:ext cx="2857500" cy="20574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lira-rynok.ru/upload/medialibrary/df1/df1bf609e332f98268c9f764e666fc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555859"/>
            <a:ext cx="3534384" cy="28664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08"/>
          <p:cNvSpPr txBox="1">
            <a:spLocks/>
          </p:cNvSpPr>
          <p:nvPr/>
        </p:nvSpPr>
        <p:spPr>
          <a:xfrm>
            <a:off x="1604512"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10" name="Shape 109"/>
          <p:cNvSpPr txBox="1">
            <a:spLocks/>
          </p:cNvSpPr>
          <p:nvPr/>
        </p:nvSpPr>
        <p:spPr>
          <a:xfrm>
            <a:off x="179512" y="707455"/>
            <a:ext cx="4549200" cy="44433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dirty="0" smtClean="0">
                <a:solidFill>
                  <a:schemeClr val="dk1"/>
                </a:solidFill>
                <a:latin typeface="Times New Roman"/>
                <a:ea typeface="Times New Roman"/>
                <a:cs typeface="Times New Roman"/>
                <a:sym typeface="Times New Roman"/>
              </a:rPr>
              <a:t>Если до наступления беременности женщина питалась нормально, чувствовала себя комфортно, не испытывала аллергии ни к каким продуктам, то </a:t>
            </a:r>
            <a:r>
              <a:rPr lang="ru" b="1" dirty="0" smtClean="0">
                <a:solidFill>
                  <a:schemeClr val="dk1"/>
                </a:solidFill>
                <a:latin typeface="Times New Roman"/>
                <a:ea typeface="Times New Roman"/>
                <a:cs typeface="Times New Roman"/>
                <a:sym typeface="Times New Roman"/>
              </a:rPr>
              <a:t>на раннем этапе первого триместра беременности изменять свой рацион питания не стоит.</a:t>
            </a:r>
          </a:p>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В этот период закладываются все органы и системы в организме ребенка, формируются ткани. Организму нужны полноценные белки и витамины: нежирное мясо (кролик, курица, индейка), рыба и морепродукты, кисломолочные продукты. Обязательно кушать свежие или замороженные овощи, сезонные фрукты. В первом триместре многие будущие мамы еще работают. Как бы ни было сложно контролировать свое питание в рабочих условиях, необходимо это делать – находить время для полноценного завтрака и обеда.</a:t>
            </a:r>
            <a:endParaRPr lang="ru" dirty="0">
              <a:solidFill>
                <a:srgbClr val="000000"/>
              </a:solidFill>
              <a:latin typeface="Times New Roman"/>
              <a:ea typeface="Times New Roman"/>
              <a:cs typeface="Times New Roman"/>
              <a:sym typeface="Times New Roman"/>
            </a:endParaRPr>
          </a:p>
        </p:txBody>
      </p:sp>
      <p:pic>
        <p:nvPicPr>
          <p:cNvPr id="11" name="Shape 110"/>
          <p:cNvPicPr preferRelativeResize="0"/>
          <p:nvPr/>
        </p:nvPicPr>
        <p:blipFill>
          <a:blip r:embed="rId2">
            <a:alphaModFix/>
          </a:blip>
          <a:stretch>
            <a:fillRect/>
          </a:stretch>
        </p:blipFill>
        <p:spPr>
          <a:xfrm>
            <a:off x="4731310" y="747821"/>
            <a:ext cx="4235776" cy="3048001"/>
          </a:xfrm>
          <a:prstGeom prst="rect">
            <a:avLst/>
          </a:prstGeom>
          <a:noFill/>
          <a:ln>
            <a:noFill/>
          </a:ln>
        </p:spPr>
      </p:pic>
      <p:pic>
        <p:nvPicPr>
          <p:cNvPr id="12" name="Shape 189"/>
          <p:cNvPicPr preferRelativeResize="0"/>
          <p:nvPr/>
        </p:nvPicPr>
        <p:blipFill>
          <a:blip r:embed="rId3">
            <a:alphaModFix/>
          </a:blip>
          <a:stretch>
            <a:fillRect/>
          </a:stretch>
        </p:blipFill>
        <p:spPr>
          <a:xfrm>
            <a:off x="5292080" y="3933056"/>
            <a:ext cx="3387325" cy="2709865"/>
          </a:xfrm>
          <a:prstGeom prst="rect">
            <a:avLst/>
          </a:prstGeom>
          <a:noFill/>
          <a:ln>
            <a:noFill/>
          </a:ln>
        </p:spPr>
      </p:pic>
    </p:spTree>
    <p:extLst>
      <p:ext uri="{BB962C8B-B14F-4D97-AF65-F5344CB8AC3E}">
        <p14:creationId xmlns:p14="http://schemas.microsoft.com/office/powerpoint/2010/main" val="21261477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15"/>
          <p:cNvSpPr txBox="1">
            <a:spLocks/>
          </p:cNvSpPr>
          <p:nvPr/>
        </p:nvSpPr>
        <p:spPr>
          <a:xfrm>
            <a:off x="-4264" y="620688"/>
            <a:ext cx="5008312" cy="2476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b="1" dirty="0" smtClean="0">
                <a:solidFill>
                  <a:srgbClr val="000000"/>
                </a:solidFill>
                <a:latin typeface="Times New Roman"/>
                <a:ea typeface="Times New Roman"/>
                <a:cs typeface="Times New Roman"/>
                <a:sym typeface="Times New Roman"/>
              </a:rPr>
              <a:t>В первом триместре беременности</a:t>
            </a:r>
            <a:r>
              <a:rPr lang="ru" dirty="0" smtClean="0">
                <a:solidFill>
                  <a:srgbClr val="000000"/>
                </a:solidFill>
                <a:latin typeface="Times New Roman"/>
                <a:ea typeface="Times New Roman"/>
                <a:cs typeface="Times New Roman"/>
                <a:sym typeface="Times New Roman"/>
              </a:rPr>
              <a:t> идет активная перестройка организма и адаптация к новому состоянию. В этот период рекомендуется перейти на низкокалорийную диету, включающую больше фруктов, соков, отвары из сухофруктов, в том числе из шиповника. В самом начале беременности, особенно если мучает токсикоз, рекомендуются более частые, но менее, обильные приемы пищи.</a:t>
            </a:r>
            <a:r>
              <a:rPr lang="ru" b="1" dirty="0" smtClean="0">
                <a:solidFill>
                  <a:srgbClr val="000000"/>
                </a:solidFill>
                <a:latin typeface="Times New Roman"/>
                <a:ea typeface="Times New Roman"/>
                <a:cs typeface="Times New Roman"/>
                <a:sym typeface="Times New Roman"/>
              </a:rPr>
              <a:t> </a:t>
            </a:r>
          </a:p>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Пусть в кармане всегда лежит гематоген, пакетик с орехами или сухофруктами, чтобы перекусить на улице. Если ваше состояние не позволяет питаться обычной пищей, стоит обратить внимание на детское питание. Детские продукты буквально спасают будущих мам, страдающих сильным токсикозом. Это коробочные кашки, детские творожки, печенье и фруктовые пюре.</a:t>
            </a:r>
            <a:endParaRPr lang="ru" dirty="0">
              <a:solidFill>
                <a:srgbClr val="000000"/>
              </a:solidFill>
              <a:latin typeface="Times New Roman"/>
              <a:ea typeface="Times New Roman"/>
              <a:cs typeface="Times New Roman"/>
              <a:sym typeface="Times New Roman"/>
            </a:endParaRPr>
          </a:p>
        </p:txBody>
      </p:sp>
      <p:sp>
        <p:nvSpPr>
          <p:cNvPr id="4"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pic>
        <p:nvPicPr>
          <p:cNvPr id="5" name="Shape 117"/>
          <p:cNvPicPr preferRelativeResize="0"/>
          <p:nvPr/>
        </p:nvPicPr>
        <p:blipFill>
          <a:blip r:embed="rId2">
            <a:alphaModFix/>
          </a:blip>
          <a:stretch>
            <a:fillRect/>
          </a:stretch>
        </p:blipFill>
        <p:spPr>
          <a:xfrm>
            <a:off x="5147096" y="764704"/>
            <a:ext cx="3778028" cy="2448272"/>
          </a:xfrm>
          <a:prstGeom prst="rect">
            <a:avLst/>
          </a:prstGeom>
          <a:noFill/>
          <a:ln>
            <a:noFill/>
          </a:ln>
        </p:spPr>
      </p:pic>
      <p:pic>
        <p:nvPicPr>
          <p:cNvPr id="7" name="Shape 116"/>
          <p:cNvPicPr preferRelativeResize="0"/>
          <p:nvPr/>
        </p:nvPicPr>
        <p:blipFill>
          <a:blip r:embed="rId3">
            <a:alphaModFix/>
          </a:blip>
          <a:stretch>
            <a:fillRect/>
          </a:stretch>
        </p:blipFill>
        <p:spPr>
          <a:xfrm>
            <a:off x="5220072" y="3645024"/>
            <a:ext cx="3703736" cy="2520280"/>
          </a:xfrm>
          <a:prstGeom prst="rect">
            <a:avLst/>
          </a:prstGeom>
          <a:noFill/>
          <a:ln>
            <a:noFill/>
          </a:ln>
        </p:spPr>
      </p:pic>
    </p:spTree>
    <p:extLst>
      <p:ext uri="{BB962C8B-B14F-4D97-AF65-F5344CB8AC3E}">
        <p14:creationId xmlns:p14="http://schemas.microsoft.com/office/powerpoint/2010/main" val="2418806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22"/>
          <p:cNvSpPr txBox="1">
            <a:spLocks/>
          </p:cNvSpPr>
          <p:nvPr/>
        </p:nvSpPr>
        <p:spPr>
          <a:xfrm>
            <a:off x="107504" y="548680"/>
            <a:ext cx="9036496" cy="5143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0"/>
              </a:spcAft>
              <a:buFont typeface="Wingdings 2" charset="2"/>
              <a:buNone/>
            </a:pPr>
            <a:r>
              <a:rPr lang="ru-RU" b="1" dirty="0" smtClean="0">
                <a:solidFill>
                  <a:srgbClr val="000000"/>
                </a:solidFill>
                <a:latin typeface="Times New Roman"/>
                <a:ea typeface="Times New Roman"/>
                <a:cs typeface="Times New Roman"/>
                <a:sym typeface="Times New Roman"/>
              </a:rPr>
              <a:t>В первом триместре необходимо уделять особое внимание качеству продуктов.</a:t>
            </a:r>
            <a:r>
              <a:rPr lang="ru-RU" dirty="0" smtClean="0">
                <a:solidFill>
                  <a:srgbClr val="000000"/>
                </a:solidFill>
                <a:latin typeface="Times New Roman"/>
                <a:ea typeface="Times New Roman"/>
                <a:cs typeface="Times New Roman"/>
                <a:sym typeface="Times New Roman"/>
              </a:rPr>
              <a:t> Постепенно отказываться от соусов, полуфабрикатов и консервов, содержащих вредные химические добавки. Не забывать, что плацента свободно накапливает и пропускает химию. </a:t>
            </a:r>
          </a:p>
          <a:p>
            <a:pPr marL="0" indent="-69850">
              <a:spcBef>
                <a:spcPts val="0"/>
              </a:spcBef>
              <a:spcAft>
                <a:spcPts val="0"/>
              </a:spcAft>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По мнению диетологов, пищевой рацион беременных должен быть на 300 ккал/день выше, чем у небеременных, но в первом триместре совсем нет нужды повышать энергетическую ценность рациона; во втором триместре требуется дополнительно 340 ккал/день; в третьем триместре – 452 ккал/день. Беременные женщины в основном получают достаточно калорий, и более 80% женщин достигают и даже превышают необходимую прибавку веса. Эти дополнительные калории приносят пользу плоду. Женщина с недостаточным весом должна набрать за всю беременность 16 – 20 кг., с избыточным весом - около 7 кг., с нормальным весом тела 11-12 кг.</a:t>
            </a:r>
          </a:p>
          <a:p>
            <a:pPr marL="0" indent="0">
              <a:spcBef>
                <a:spcPts val="0"/>
              </a:spcBef>
              <a:buFont typeface="Wingdings 2" charset="2"/>
              <a:buNone/>
            </a:pPr>
            <a:endParaRPr lang="ru-RU" dirty="0"/>
          </a:p>
        </p:txBody>
      </p:sp>
      <p:sp>
        <p:nvSpPr>
          <p:cNvPr id="4"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pic>
        <p:nvPicPr>
          <p:cNvPr id="5" name="Shape 129"/>
          <p:cNvPicPr preferRelativeResize="0"/>
          <p:nvPr/>
        </p:nvPicPr>
        <p:blipFill>
          <a:blip r:embed="rId2">
            <a:alphaModFix/>
          </a:blip>
          <a:stretch>
            <a:fillRect/>
          </a:stretch>
        </p:blipFill>
        <p:spPr>
          <a:xfrm>
            <a:off x="2123728" y="4020241"/>
            <a:ext cx="4623048" cy="2837759"/>
          </a:xfrm>
          <a:prstGeom prst="rect">
            <a:avLst/>
          </a:prstGeom>
          <a:noFill/>
          <a:ln>
            <a:noFill/>
          </a:ln>
        </p:spPr>
      </p:pic>
    </p:spTree>
    <p:extLst>
      <p:ext uri="{BB962C8B-B14F-4D97-AF65-F5344CB8AC3E}">
        <p14:creationId xmlns:p14="http://schemas.microsoft.com/office/powerpoint/2010/main" val="25785962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5" name="Shape 128"/>
          <p:cNvSpPr txBox="1">
            <a:spLocks/>
          </p:cNvSpPr>
          <p:nvPr/>
        </p:nvSpPr>
        <p:spPr>
          <a:xfrm>
            <a:off x="231114" y="692696"/>
            <a:ext cx="8520600" cy="1374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b="1" dirty="0" smtClean="0">
                <a:solidFill>
                  <a:schemeClr val="dk1"/>
                </a:solidFill>
                <a:latin typeface="Times New Roman"/>
                <a:ea typeface="Times New Roman"/>
                <a:cs typeface="Times New Roman"/>
                <a:sym typeface="Times New Roman"/>
              </a:rPr>
              <a:t>Во втором триместре</a:t>
            </a:r>
            <a:r>
              <a:rPr lang="ru" dirty="0" smtClean="0">
                <a:solidFill>
                  <a:schemeClr val="dk1"/>
                </a:solidFill>
                <a:latin typeface="Times New Roman"/>
                <a:ea typeface="Times New Roman"/>
                <a:cs typeface="Times New Roman"/>
                <a:sym typeface="Times New Roman"/>
              </a:rPr>
              <a:t> – п</a:t>
            </a:r>
            <a:r>
              <a:rPr lang="ru" b="1" dirty="0" smtClean="0">
                <a:solidFill>
                  <a:schemeClr val="dk1"/>
                </a:solidFill>
                <a:latin typeface="Times New Roman"/>
                <a:ea typeface="Times New Roman"/>
                <a:cs typeface="Times New Roman"/>
                <a:sym typeface="Times New Roman"/>
              </a:rPr>
              <a:t>роисходят активные скачки в росте и весе ребенка и матки, поэтому калорийность рациона необходимо повысить.</a:t>
            </a:r>
            <a:r>
              <a:rPr lang="ru" dirty="0" smtClean="0">
                <a:solidFill>
                  <a:schemeClr val="dk1"/>
                </a:solidFill>
                <a:latin typeface="Times New Roman"/>
                <a:ea typeface="Times New Roman"/>
                <a:cs typeface="Times New Roman"/>
                <a:sym typeface="Times New Roman"/>
              </a:rPr>
              <a:t> Желательно кушать больше и качественнее. В это время повышается потребность в микроэлементах: железе, магнии, цинке, селене, кальции, калии. Ребенок создает свой «запас» микроэлементов, используя материнский ресурс, а это означает, что у мамы их должно быть достаточно для двоих.</a:t>
            </a:r>
            <a:endParaRPr lang="ru" dirty="0">
              <a:solidFill>
                <a:schemeClr val="dk1"/>
              </a:solidFill>
              <a:latin typeface="Times New Roman"/>
              <a:ea typeface="Times New Roman"/>
              <a:cs typeface="Times New Roman"/>
              <a:sym typeface="Times New Roman"/>
            </a:endParaRPr>
          </a:p>
        </p:txBody>
      </p:sp>
      <p:pic>
        <p:nvPicPr>
          <p:cNvPr id="6146" name="Picture 2" descr="http://www.kusai.ru/uploads/1344021431_pitanie_pri_beremennosti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5731" y="2636912"/>
            <a:ext cx="5753100" cy="352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1200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4" name="Shape 135"/>
          <p:cNvSpPr txBox="1">
            <a:spLocks/>
          </p:cNvSpPr>
          <p:nvPr/>
        </p:nvSpPr>
        <p:spPr>
          <a:xfrm>
            <a:off x="107504" y="596365"/>
            <a:ext cx="9005298" cy="38307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b="1" dirty="0" smtClean="0">
                <a:solidFill>
                  <a:schemeClr val="dk1"/>
                </a:solidFill>
                <a:latin typeface="Times New Roman"/>
                <a:ea typeface="Times New Roman"/>
                <a:cs typeface="Times New Roman"/>
                <a:sym typeface="Times New Roman"/>
              </a:rPr>
              <a:t>Очень часто у беременных во втором триместре падает гемоглобин, это нормальное физиологическое явление, если оно не является угрожающим для здоровья.</a:t>
            </a:r>
            <a:r>
              <a:rPr lang="ru" dirty="0" smtClean="0">
                <a:solidFill>
                  <a:schemeClr val="dk1"/>
                </a:solidFill>
                <a:latin typeface="Times New Roman"/>
                <a:ea typeface="Times New Roman"/>
                <a:cs typeface="Times New Roman"/>
                <a:sym typeface="Times New Roman"/>
              </a:rPr>
              <a:t> Повысить гемоглобин можно употребляя красное мясо, курицу, рыбу, сухофрукты, гранаты, зеленые овощи и свежую зелень, гречку, цитрусовые (апельсины, грейпфруты, помело, лимоны), настои из шиповника и ягод.</a:t>
            </a:r>
            <a:endParaRPr lang="ru" dirty="0">
              <a:solidFill>
                <a:schemeClr val="dk1"/>
              </a:solidFill>
              <a:latin typeface="Times New Roman"/>
              <a:ea typeface="Times New Roman"/>
              <a:cs typeface="Times New Roman"/>
              <a:sym typeface="Times New Roman"/>
            </a:endParaRPr>
          </a:p>
        </p:txBody>
      </p:sp>
      <p:pic>
        <p:nvPicPr>
          <p:cNvPr id="5" name="Shape 136"/>
          <p:cNvPicPr preferRelativeResize="0"/>
          <p:nvPr/>
        </p:nvPicPr>
        <p:blipFill>
          <a:blip r:embed="rId2">
            <a:alphaModFix/>
          </a:blip>
          <a:stretch>
            <a:fillRect/>
          </a:stretch>
        </p:blipFill>
        <p:spPr>
          <a:xfrm>
            <a:off x="1511894" y="2312238"/>
            <a:ext cx="5580112" cy="4229653"/>
          </a:xfrm>
          <a:prstGeom prst="rect">
            <a:avLst/>
          </a:prstGeom>
          <a:noFill/>
          <a:ln>
            <a:noFill/>
          </a:ln>
        </p:spPr>
      </p:pic>
    </p:spTree>
    <p:extLst>
      <p:ext uri="{BB962C8B-B14F-4D97-AF65-F5344CB8AC3E}">
        <p14:creationId xmlns:p14="http://schemas.microsoft.com/office/powerpoint/2010/main" val="21930452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41"/>
          <p:cNvSpPr txBox="1">
            <a:spLocks/>
          </p:cNvSpPr>
          <p:nvPr/>
        </p:nvSpPr>
        <p:spPr>
          <a:xfrm>
            <a:off x="88549" y="3123739"/>
            <a:ext cx="4911002" cy="249626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chemeClr val="dk1"/>
                </a:solidFill>
                <a:latin typeface="Times New Roman"/>
                <a:ea typeface="Times New Roman"/>
                <a:cs typeface="Times New Roman"/>
                <a:sym typeface="Times New Roman"/>
              </a:rPr>
              <a:t>В этот период можно повысить калорийность пищи. К родам нужно подойти физически крепкой. Мясо и рыбу лучше есть в первой половине дня, на завтрак и обед, а на ужин готовить молочно-растительные блюда: сырники, тушеные овощи, </a:t>
            </a:r>
            <a:r>
              <a:rPr lang="ru-RU" dirty="0" err="1" smtClean="0">
                <a:solidFill>
                  <a:schemeClr val="dk1"/>
                </a:solidFill>
                <a:latin typeface="Times New Roman"/>
                <a:ea typeface="Times New Roman"/>
                <a:cs typeface="Times New Roman"/>
                <a:sym typeface="Times New Roman"/>
              </a:rPr>
              <a:t>творожно</a:t>
            </a:r>
            <a:r>
              <a:rPr lang="ru-RU" dirty="0" smtClean="0">
                <a:solidFill>
                  <a:schemeClr val="dk1"/>
                </a:solidFill>
                <a:latin typeface="Times New Roman"/>
                <a:ea typeface="Times New Roman"/>
                <a:cs typeface="Times New Roman"/>
                <a:sym typeface="Times New Roman"/>
              </a:rPr>
              <a:t> - овощные запеканки. Нужно свести к минимуму прием консервов, копченостей, соленостей и маринадов, острых приправ и жирной пищи.</a:t>
            </a:r>
          </a:p>
          <a:p>
            <a:pPr marL="0" indent="0">
              <a:spcBef>
                <a:spcPts val="0"/>
              </a:spcBef>
              <a:buFont typeface="Wingdings 2" charset="2"/>
              <a:buNone/>
            </a:pPr>
            <a:endParaRPr lang="ru-RU" dirty="0"/>
          </a:p>
        </p:txBody>
      </p:sp>
      <p:sp>
        <p:nvSpPr>
          <p:cNvPr id="4"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pic>
        <p:nvPicPr>
          <p:cNvPr id="5" name="Shape 142"/>
          <p:cNvPicPr preferRelativeResize="0"/>
          <p:nvPr/>
        </p:nvPicPr>
        <p:blipFill>
          <a:blip r:embed="rId2">
            <a:alphaModFix/>
          </a:blip>
          <a:stretch>
            <a:fillRect/>
          </a:stretch>
        </p:blipFill>
        <p:spPr>
          <a:xfrm>
            <a:off x="5039648" y="3284984"/>
            <a:ext cx="3822801" cy="2484830"/>
          </a:xfrm>
          <a:prstGeom prst="rect">
            <a:avLst/>
          </a:prstGeom>
          <a:noFill/>
          <a:ln>
            <a:noFill/>
          </a:ln>
        </p:spPr>
      </p:pic>
      <p:sp>
        <p:nvSpPr>
          <p:cNvPr id="6" name="Прямоугольник 5"/>
          <p:cNvSpPr/>
          <p:nvPr/>
        </p:nvSpPr>
        <p:spPr>
          <a:xfrm>
            <a:off x="93046" y="538416"/>
            <a:ext cx="9050954" cy="2585323"/>
          </a:xfrm>
          <a:prstGeom prst="rect">
            <a:avLst/>
          </a:prstGeom>
        </p:spPr>
        <p:txBody>
          <a:bodyPr wrap="square">
            <a:spAutoFit/>
          </a:bodyPr>
          <a:lstStyle/>
          <a:p>
            <a:pPr indent="-69850">
              <a:buClr>
                <a:schemeClr val="dk1"/>
              </a:buClr>
              <a:buSzPts val="1100"/>
            </a:pPr>
            <a:r>
              <a:rPr lang="ru-RU" b="1" dirty="0">
                <a:solidFill>
                  <a:schemeClr val="dk1"/>
                </a:solidFill>
                <a:latin typeface="Times New Roman"/>
                <a:ea typeface="Times New Roman"/>
                <a:cs typeface="Times New Roman"/>
                <a:sym typeface="Times New Roman"/>
              </a:rPr>
              <a:t>Во втором триместре беременной необходимо ограничить в своем рационе потребление копченого и жареного, а также соли.</a:t>
            </a:r>
            <a:r>
              <a:rPr lang="ru-RU" dirty="0">
                <a:solidFill>
                  <a:schemeClr val="dk1"/>
                </a:solidFill>
                <a:latin typeface="Times New Roman"/>
                <a:ea typeface="Times New Roman"/>
                <a:cs typeface="Times New Roman"/>
                <a:sym typeface="Times New Roman"/>
              </a:rPr>
              <a:t> Ни в коем случае нельзя ограничивать жидкость. Чистая вода – лучшее питье для беременной, и воды нужно употреблять до 2-2,5 л в день. Вода – это естественное питье для организма, она не вызывает осложнений и не имеет противопоказаний. Отеки вызывает не вода, а соль, которую мы не только добавляем в чистом виде, но и потребляем с консервами, майонезом, сыром, колбасой. Отсутствие соли – не вредно, она в естественном виде содержится во многих продуктах: овощах, хлебе, поэтому совсем без нее рацион не останется. Избыток соли нарушает обмен веществ.</a:t>
            </a:r>
          </a:p>
        </p:txBody>
      </p:sp>
    </p:spTree>
    <p:extLst>
      <p:ext uri="{BB962C8B-B14F-4D97-AF65-F5344CB8AC3E}">
        <p14:creationId xmlns:p14="http://schemas.microsoft.com/office/powerpoint/2010/main" val="33230179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3" name="Shape 147"/>
          <p:cNvSpPr txBox="1">
            <a:spLocks/>
          </p:cNvSpPr>
          <p:nvPr/>
        </p:nvSpPr>
        <p:spPr>
          <a:xfrm>
            <a:off x="107504" y="562972"/>
            <a:ext cx="3960440" cy="257175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b="1" dirty="0" smtClean="0">
                <a:solidFill>
                  <a:schemeClr val="dk1"/>
                </a:solidFill>
                <a:latin typeface="Times New Roman"/>
                <a:ea typeface="Times New Roman"/>
                <a:cs typeface="Times New Roman"/>
                <a:sym typeface="Times New Roman"/>
              </a:rPr>
              <a:t>В третьем триместре</a:t>
            </a:r>
            <a:r>
              <a:rPr lang="ru-RU" dirty="0" smtClean="0">
                <a:solidFill>
                  <a:schemeClr val="dk1"/>
                </a:solidFill>
                <a:latin typeface="Times New Roman"/>
                <a:ea typeface="Times New Roman"/>
                <a:cs typeface="Times New Roman"/>
                <a:sym typeface="Times New Roman"/>
              </a:rPr>
              <a:t> необходимо уменьшить калорийность продуктов за счет кондитерских и мучных изделий, меньше кушать жирного мяса, а также сыра и сметаны.</a:t>
            </a:r>
          </a:p>
          <a:p>
            <a:pPr marL="0" indent="-69850">
              <a:spcBef>
                <a:spcPts val="0"/>
              </a:spcBef>
              <a:buClr>
                <a:schemeClr val="dk1"/>
              </a:buClr>
              <a:buSzPts val="1100"/>
              <a:buFont typeface="Arial"/>
              <a:buNone/>
            </a:pPr>
            <a:r>
              <a:rPr lang="ru-RU" dirty="0" smtClean="0">
                <a:solidFill>
                  <a:schemeClr val="dk1"/>
                </a:solidFill>
                <a:latin typeface="Times New Roman"/>
                <a:ea typeface="Times New Roman"/>
                <a:cs typeface="Times New Roman"/>
                <a:sym typeface="Times New Roman"/>
              </a:rPr>
              <a:t>К концу этого периода многие специалисты советуют беременным вообще отказаться от мяса для повышения эластичностей тканей, профилактики разрывов.</a:t>
            </a:r>
          </a:p>
          <a:p>
            <a:pPr marL="0" indent="0">
              <a:spcBef>
                <a:spcPts val="0"/>
              </a:spcBef>
              <a:buFont typeface="Wingdings 2" charset="2"/>
              <a:buNone/>
            </a:pPr>
            <a:endParaRPr lang="ru-RU" dirty="0"/>
          </a:p>
        </p:txBody>
      </p:sp>
      <p:pic>
        <p:nvPicPr>
          <p:cNvPr id="4" name="Picture 2" descr="http://www.filuz.ru/images/Fruits/%D0%91%D0%B5%D1%80%D0%B5%D0%BC%D0%B5%D0%BD%D0%BD%D0%B0%D1%8F%20%D1%84%D0%BE%D1%82%D0%BA%D0%B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764704"/>
            <a:ext cx="4762500" cy="3171826"/>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26216" y="4221088"/>
            <a:ext cx="9007430" cy="2031325"/>
          </a:xfrm>
          <a:prstGeom prst="rect">
            <a:avLst/>
          </a:prstGeom>
        </p:spPr>
        <p:txBody>
          <a:bodyPr wrap="square">
            <a:spAutoFit/>
          </a:bodyPr>
          <a:lstStyle/>
          <a:p>
            <a:pPr indent="-69850">
              <a:buClr>
                <a:schemeClr val="dk1"/>
              </a:buClr>
              <a:buSzPts val="1100"/>
            </a:pPr>
            <a:r>
              <a:rPr lang="ru-RU" b="1" dirty="0">
                <a:solidFill>
                  <a:schemeClr val="dk1"/>
                </a:solidFill>
                <a:latin typeface="Times New Roman"/>
                <a:ea typeface="Times New Roman"/>
                <a:cs typeface="Times New Roman"/>
                <a:sym typeface="Times New Roman"/>
              </a:rPr>
              <a:t>В течение всего периода беременности следует особое внимание обратить на сочетание продуктов</a:t>
            </a:r>
            <a:r>
              <a:rPr lang="ru-RU" dirty="0">
                <a:solidFill>
                  <a:schemeClr val="dk1"/>
                </a:solidFill>
                <a:latin typeface="Times New Roman"/>
                <a:ea typeface="Times New Roman"/>
                <a:cs typeface="Times New Roman"/>
                <a:sym typeface="Times New Roman"/>
              </a:rPr>
              <a:t>. Если разумно сочетать продукты, можно обеспечить более эффективное усвоение пищи. Если пища усваивается плохо, то это может приводить к гниению и брожению продуктов и образованию веществ, вредных для организма матери и ребенка. Кроме того, процесс брожения сопровождается газообразованием, это может приводить к метеоризму (вздутие живота) и неприятным ощущениям. Особенно это вредно на последних сроках беременности.</a:t>
            </a:r>
          </a:p>
        </p:txBody>
      </p:sp>
    </p:spTree>
    <p:extLst>
      <p:ext uri="{BB962C8B-B14F-4D97-AF65-F5344CB8AC3E}">
        <p14:creationId xmlns:p14="http://schemas.microsoft.com/office/powerpoint/2010/main" val="33885643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4" name="Shape 153"/>
          <p:cNvSpPr txBox="1">
            <a:spLocks/>
          </p:cNvSpPr>
          <p:nvPr/>
        </p:nvSpPr>
        <p:spPr>
          <a:xfrm>
            <a:off x="0" y="592155"/>
            <a:ext cx="3301500" cy="4533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b="1" dirty="0" smtClean="0">
                <a:solidFill>
                  <a:schemeClr val="dk1"/>
                </a:solidFill>
                <a:latin typeface="Times New Roman"/>
                <a:ea typeface="Times New Roman"/>
                <a:cs typeface="Times New Roman"/>
                <a:sym typeface="Times New Roman"/>
              </a:rPr>
              <a:t>Стараться не принимать в один прием</a:t>
            </a:r>
            <a:r>
              <a:rPr lang="ru-RU" dirty="0" smtClean="0">
                <a:solidFill>
                  <a:schemeClr val="dk1"/>
                </a:solidFill>
                <a:latin typeface="Times New Roman"/>
                <a:ea typeface="Times New Roman"/>
                <a:cs typeface="Times New Roman"/>
                <a:sym typeface="Times New Roman"/>
              </a:rPr>
              <a:t> первое, второе и третье блюдо; это переполняет желудок и давит на плод, пища плохо переваривается и плохо усваивается. Кушать понемногу и чаще. Не рекомендуется принимать пищу непосредственно перед началом работы, длительной прогулкой, перед зарядкой и сразу после нее; желательно отдохнуть перед едой минут 10.</a:t>
            </a:r>
          </a:p>
          <a:p>
            <a:pPr marL="0" indent="-69850">
              <a:spcBef>
                <a:spcPts val="0"/>
              </a:spcBef>
              <a:buClr>
                <a:schemeClr val="dk1"/>
              </a:buClr>
              <a:buSzPts val="1100"/>
              <a:buFont typeface="Arial"/>
              <a:buNone/>
            </a:pPr>
            <a:r>
              <a:rPr lang="ru-RU" dirty="0" smtClean="0">
                <a:solidFill>
                  <a:schemeClr val="dk1"/>
                </a:solidFill>
                <a:latin typeface="Times New Roman"/>
                <a:ea typeface="Times New Roman"/>
                <a:cs typeface="Times New Roman"/>
                <a:sym typeface="Times New Roman"/>
              </a:rPr>
              <a:t>Кушать только тогда, когда проголодались, стараться не перекусывать на ходу. Соблюдать режим питания, питаться примерно в одно и то же время.</a:t>
            </a:r>
          </a:p>
          <a:p>
            <a:pPr marL="0" indent="0">
              <a:spcBef>
                <a:spcPts val="0"/>
              </a:spcBef>
              <a:buFont typeface="Wingdings 2" charset="2"/>
              <a:buNone/>
            </a:pPr>
            <a:endParaRPr lang="ru-RU" dirty="0"/>
          </a:p>
        </p:txBody>
      </p:sp>
      <p:pic>
        <p:nvPicPr>
          <p:cNvPr id="5" name="Shape 154"/>
          <p:cNvPicPr preferRelativeResize="0"/>
          <p:nvPr/>
        </p:nvPicPr>
        <p:blipFill>
          <a:blip r:embed="rId2">
            <a:alphaModFix/>
          </a:blip>
          <a:stretch>
            <a:fillRect/>
          </a:stretch>
        </p:blipFill>
        <p:spPr>
          <a:xfrm>
            <a:off x="3347864" y="836712"/>
            <a:ext cx="5657836" cy="5143500"/>
          </a:xfrm>
          <a:prstGeom prst="rect">
            <a:avLst/>
          </a:prstGeom>
          <a:noFill/>
          <a:ln>
            <a:noFill/>
          </a:ln>
        </p:spPr>
      </p:pic>
    </p:spTree>
    <p:extLst>
      <p:ext uri="{BB962C8B-B14F-4D97-AF65-F5344CB8AC3E}">
        <p14:creationId xmlns:p14="http://schemas.microsoft.com/office/powerpoint/2010/main" val="28112157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3" name="Shape 159"/>
          <p:cNvSpPr txBox="1">
            <a:spLocks/>
          </p:cNvSpPr>
          <p:nvPr/>
        </p:nvSpPr>
        <p:spPr>
          <a:xfrm>
            <a:off x="35496" y="476672"/>
            <a:ext cx="9108504" cy="23241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b="1" dirty="0" smtClean="0">
                <a:solidFill>
                  <a:schemeClr val="dk1"/>
                </a:solidFill>
                <a:latin typeface="Times New Roman"/>
                <a:ea typeface="Times New Roman"/>
                <a:cs typeface="Times New Roman"/>
                <a:sym typeface="Times New Roman"/>
              </a:rPr>
              <a:t>Правильное приготовление пищи</a:t>
            </a:r>
            <a:r>
              <a:rPr lang="ru" dirty="0" smtClean="0">
                <a:solidFill>
                  <a:schemeClr val="dk1"/>
                </a:solidFill>
                <a:latin typeface="Times New Roman"/>
                <a:ea typeface="Times New Roman"/>
                <a:cs typeface="Times New Roman"/>
                <a:sym typeface="Times New Roman"/>
              </a:rPr>
              <a:t> поможет максимально сохранить полезные вещества, содержащиеся в продуктах. Не переваривать продукты, стараться не разогревать одно и то же блюдо по несколько раз, лучше отложить только ту порцию, которая будет использована. Готовить максимально щадящим способом: запекание, на пару, тушение. Избегать жарки, варки в большом количестве воды, при таком способе обработки продуктов теряется много полезных веществ. Если есть возможность, не готовить сразу на несколько дней. Не использовать при приготовлении еды алюминиевую посуду. Помнить, что для беременной женщины важны не калории, а качество пищи, ее натуральность, прежде всего «живая клетка» (цельные крупы, сырые овощи и фрукты, свежее мясо и молочные продукты).</a:t>
            </a:r>
            <a:endParaRPr lang="ru" dirty="0">
              <a:solidFill>
                <a:schemeClr val="dk1"/>
              </a:solidFill>
              <a:latin typeface="Times New Roman"/>
              <a:ea typeface="Times New Roman"/>
              <a:cs typeface="Times New Roman"/>
              <a:sym typeface="Times New Roman"/>
            </a:endParaRPr>
          </a:p>
        </p:txBody>
      </p:sp>
      <p:pic>
        <p:nvPicPr>
          <p:cNvPr id="4" name="Shape 160"/>
          <p:cNvPicPr preferRelativeResize="0"/>
          <p:nvPr/>
        </p:nvPicPr>
        <p:blipFill>
          <a:blip r:embed="rId2">
            <a:alphaModFix/>
          </a:blip>
          <a:stretch>
            <a:fillRect/>
          </a:stretch>
        </p:blipFill>
        <p:spPr>
          <a:xfrm>
            <a:off x="2646649" y="3501008"/>
            <a:ext cx="3886198" cy="2592825"/>
          </a:xfrm>
          <a:prstGeom prst="rect">
            <a:avLst/>
          </a:prstGeom>
          <a:noFill/>
          <a:ln>
            <a:noFill/>
          </a:ln>
        </p:spPr>
      </p:pic>
    </p:spTree>
    <p:extLst>
      <p:ext uri="{BB962C8B-B14F-4D97-AF65-F5344CB8AC3E}">
        <p14:creationId xmlns:p14="http://schemas.microsoft.com/office/powerpoint/2010/main" val="21940787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hape 165"/>
          <p:cNvPicPr preferRelativeResize="0"/>
          <p:nvPr/>
        </p:nvPicPr>
        <p:blipFill>
          <a:blip r:embed="rId2">
            <a:alphaModFix/>
          </a:blip>
          <a:stretch>
            <a:fillRect/>
          </a:stretch>
        </p:blipFill>
        <p:spPr>
          <a:xfrm>
            <a:off x="1187624" y="908720"/>
            <a:ext cx="7221755" cy="5143499"/>
          </a:xfrm>
          <a:prstGeom prst="rect">
            <a:avLst/>
          </a:prstGeom>
          <a:noFill/>
          <a:ln>
            <a:noFill/>
          </a:ln>
        </p:spPr>
      </p:pic>
      <p:sp>
        <p:nvSpPr>
          <p:cNvPr id="3"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7804336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4" name="Shape 170"/>
          <p:cNvSpPr txBox="1"/>
          <p:nvPr/>
        </p:nvSpPr>
        <p:spPr>
          <a:xfrm>
            <a:off x="0" y="632568"/>
            <a:ext cx="9144000" cy="2004344"/>
          </a:xfrm>
          <a:prstGeom prst="rect">
            <a:avLst/>
          </a:prstGeom>
          <a:noFill/>
          <a:ln>
            <a:noFill/>
          </a:ln>
        </p:spPr>
        <p:txBody>
          <a:bodyPr wrap="square" lIns="91425" tIns="91425" rIns="91425" bIns="91425" anchor="t" anchorCtr="0">
            <a:noAutofit/>
          </a:bodyPr>
          <a:lstStyle/>
          <a:p>
            <a:pPr marL="0" lvl="0" indent="-69850">
              <a:spcBef>
                <a:spcPts val="0"/>
              </a:spcBef>
              <a:buClr>
                <a:schemeClr val="dk1"/>
              </a:buClr>
              <a:buSzPts val="1100"/>
              <a:buFont typeface="Arial"/>
              <a:buNone/>
            </a:pPr>
            <a:r>
              <a:rPr lang="ru" dirty="0">
                <a:solidFill>
                  <a:schemeClr val="dk1"/>
                </a:solidFill>
                <a:latin typeface="Times New Roman"/>
                <a:ea typeface="Times New Roman"/>
                <a:cs typeface="Times New Roman"/>
                <a:sym typeface="Times New Roman"/>
              </a:rPr>
              <a:t>Рекомендуется беременной:</a:t>
            </a:r>
          </a:p>
          <a:p>
            <a:pPr marL="457200" lvl="0" indent="-317500" rtl="0">
              <a:lnSpc>
                <a:spcPct val="115000"/>
              </a:lnSpc>
              <a:spcBef>
                <a:spcPts val="0"/>
              </a:spcBef>
              <a:buClr>
                <a:schemeClr val="dk1"/>
              </a:buClr>
              <a:buSzPts val="1400"/>
              <a:buChar char="●"/>
            </a:pPr>
            <a:r>
              <a:rPr lang="ru" dirty="0">
                <a:solidFill>
                  <a:schemeClr val="dk1"/>
                </a:solidFill>
                <a:latin typeface="Times New Roman"/>
                <a:ea typeface="Times New Roman"/>
                <a:cs typeface="Times New Roman"/>
                <a:sym typeface="Times New Roman"/>
              </a:rPr>
              <a:t>Не есть хот-доги и другую закуску, содержащую мясо, которое не было раскалено на огне или проварено в кипящей воде.</a:t>
            </a:r>
          </a:p>
          <a:p>
            <a:pPr marL="457200" lvl="0" indent="-317500" rtl="0">
              <a:lnSpc>
                <a:spcPct val="115000"/>
              </a:lnSpc>
              <a:spcBef>
                <a:spcPts val="0"/>
              </a:spcBef>
              <a:buClr>
                <a:schemeClr val="dk1"/>
              </a:buClr>
              <a:buSzPts val="1400"/>
              <a:buChar char="●"/>
            </a:pPr>
            <a:r>
              <a:rPr lang="ru" dirty="0">
                <a:solidFill>
                  <a:schemeClr val="dk1"/>
                </a:solidFill>
                <a:latin typeface="Times New Roman"/>
                <a:ea typeface="Times New Roman"/>
                <a:cs typeface="Times New Roman"/>
                <a:sym typeface="Times New Roman"/>
              </a:rPr>
              <a:t>Избегать употребления мягких сыров. Твердые сыры безопасны.</a:t>
            </a:r>
          </a:p>
          <a:p>
            <a:pPr marL="457200" lvl="0" indent="-317500" rtl="0">
              <a:lnSpc>
                <a:spcPct val="115000"/>
              </a:lnSpc>
              <a:spcBef>
                <a:spcPts val="0"/>
              </a:spcBef>
              <a:buClr>
                <a:schemeClr val="dk1"/>
              </a:buClr>
              <a:buSzPts val="1400"/>
              <a:buChar char="●"/>
            </a:pPr>
            <a:r>
              <a:rPr lang="ru" dirty="0">
                <a:solidFill>
                  <a:schemeClr val="dk1"/>
                </a:solidFill>
                <a:latin typeface="Times New Roman"/>
                <a:ea typeface="Times New Roman"/>
                <a:cs typeface="Times New Roman"/>
                <a:sym typeface="Times New Roman"/>
              </a:rPr>
              <a:t>Не есть сырыми замороженные паштеты и мясные пасты, морепродукты. </a:t>
            </a:r>
            <a:endParaRPr dirty="0">
              <a:latin typeface="Times New Roman"/>
              <a:ea typeface="Times New Roman"/>
              <a:cs typeface="Times New Roman"/>
              <a:sym typeface="Times New Roman"/>
            </a:endParaRPr>
          </a:p>
        </p:txBody>
      </p:sp>
      <p:pic>
        <p:nvPicPr>
          <p:cNvPr id="5" name="Shape 172"/>
          <p:cNvPicPr preferRelativeResize="0"/>
          <p:nvPr/>
        </p:nvPicPr>
        <p:blipFill>
          <a:blip r:embed="rId2">
            <a:alphaModFix/>
          </a:blip>
          <a:stretch>
            <a:fillRect/>
          </a:stretch>
        </p:blipFill>
        <p:spPr>
          <a:xfrm>
            <a:off x="6228184" y="3283570"/>
            <a:ext cx="2451100" cy="2451100"/>
          </a:xfrm>
          <a:prstGeom prst="rect">
            <a:avLst/>
          </a:prstGeom>
          <a:noFill/>
          <a:ln>
            <a:noFill/>
          </a:ln>
        </p:spPr>
      </p:pic>
      <p:pic>
        <p:nvPicPr>
          <p:cNvPr id="8" name="Shape 196"/>
          <p:cNvPicPr preferRelativeResize="0"/>
          <p:nvPr/>
        </p:nvPicPr>
        <p:blipFill>
          <a:blip r:embed="rId3">
            <a:alphaModFix/>
          </a:blip>
          <a:stretch>
            <a:fillRect/>
          </a:stretch>
        </p:blipFill>
        <p:spPr>
          <a:xfrm>
            <a:off x="611560" y="2924944"/>
            <a:ext cx="5040560" cy="3168352"/>
          </a:xfrm>
          <a:prstGeom prst="rect">
            <a:avLst/>
          </a:prstGeom>
          <a:noFill/>
          <a:ln>
            <a:noFill/>
          </a:ln>
        </p:spPr>
      </p:pic>
    </p:spTree>
    <p:extLst>
      <p:ext uri="{BB962C8B-B14F-4D97-AF65-F5344CB8AC3E}">
        <p14:creationId xmlns:p14="http://schemas.microsoft.com/office/powerpoint/2010/main" val="7414024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sp>
        <p:nvSpPr>
          <p:cNvPr id="4" name="Shape 170"/>
          <p:cNvSpPr txBox="1"/>
          <p:nvPr/>
        </p:nvSpPr>
        <p:spPr>
          <a:xfrm>
            <a:off x="0" y="632568"/>
            <a:ext cx="3491880" cy="2819400"/>
          </a:xfrm>
          <a:prstGeom prst="rect">
            <a:avLst/>
          </a:prstGeom>
          <a:noFill/>
          <a:ln>
            <a:noFill/>
          </a:ln>
        </p:spPr>
        <p:txBody>
          <a:bodyPr wrap="square" lIns="91425" tIns="91425" rIns="91425" bIns="91425" anchor="t" anchorCtr="0">
            <a:noAutofit/>
          </a:bodyPr>
          <a:lstStyle/>
          <a:p>
            <a:pPr marL="0" lvl="0" indent="-69850">
              <a:spcBef>
                <a:spcPts val="0"/>
              </a:spcBef>
              <a:buClr>
                <a:schemeClr val="dk1"/>
              </a:buClr>
              <a:buSzPts val="1100"/>
              <a:buFont typeface="Arial"/>
              <a:buNone/>
            </a:pPr>
            <a:r>
              <a:rPr lang="ru" dirty="0">
                <a:solidFill>
                  <a:schemeClr val="dk1"/>
                </a:solidFill>
                <a:latin typeface="Times New Roman"/>
                <a:ea typeface="Times New Roman"/>
                <a:cs typeface="Times New Roman"/>
                <a:sym typeface="Times New Roman"/>
              </a:rPr>
              <a:t>Рекомендуется беременной:</a:t>
            </a:r>
          </a:p>
          <a:p>
            <a:pPr marL="457200" lvl="0" indent="-317500" rtl="0">
              <a:lnSpc>
                <a:spcPct val="115000"/>
              </a:lnSpc>
              <a:spcBef>
                <a:spcPts val="0"/>
              </a:spcBef>
              <a:buClr>
                <a:schemeClr val="dk1"/>
              </a:buClr>
              <a:buSzPts val="1400"/>
              <a:buChar char="●"/>
            </a:pPr>
            <a:r>
              <a:rPr lang="ru" dirty="0" smtClean="0">
                <a:solidFill>
                  <a:schemeClr val="dk1"/>
                </a:solidFill>
                <a:latin typeface="Times New Roman"/>
                <a:ea typeface="Times New Roman"/>
                <a:cs typeface="Times New Roman"/>
                <a:sym typeface="Times New Roman"/>
              </a:rPr>
              <a:t>Не </a:t>
            </a:r>
            <a:r>
              <a:rPr lang="ru" dirty="0">
                <a:solidFill>
                  <a:schemeClr val="dk1"/>
                </a:solidFill>
                <a:latin typeface="Times New Roman"/>
                <a:ea typeface="Times New Roman"/>
                <a:cs typeface="Times New Roman"/>
                <a:sym typeface="Times New Roman"/>
              </a:rPr>
              <a:t>употреблять сырые овощи, непастеризованные соки, печень, мясо, птицу и яйца, не прошедшие достаточной термической обработки (в них могут содержаться токсины Сальмонеллы).</a:t>
            </a:r>
          </a:p>
          <a:p>
            <a:pPr marL="457200" lvl="0" indent="-317500" rtl="0">
              <a:lnSpc>
                <a:spcPct val="115000"/>
              </a:lnSpc>
              <a:spcBef>
                <a:spcPts val="0"/>
              </a:spcBef>
              <a:buClr>
                <a:schemeClr val="dk1"/>
              </a:buClr>
              <a:buSzPts val="1400"/>
              <a:buFont typeface="Times New Roman"/>
              <a:buChar char="●"/>
            </a:pPr>
            <a:r>
              <a:rPr lang="ru" dirty="0">
                <a:solidFill>
                  <a:schemeClr val="dk1"/>
                </a:solidFill>
                <a:latin typeface="Times New Roman"/>
                <a:ea typeface="Times New Roman"/>
                <a:cs typeface="Times New Roman"/>
                <a:sym typeface="Times New Roman"/>
              </a:rPr>
              <a:t>Ограничить употребление сладкого.</a:t>
            </a:r>
          </a:p>
          <a:p>
            <a:pPr marL="457200" lvl="0" indent="-317500" rtl="0">
              <a:lnSpc>
                <a:spcPct val="115000"/>
              </a:lnSpc>
              <a:spcBef>
                <a:spcPts val="0"/>
              </a:spcBef>
              <a:buClr>
                <a:schemeClr val="dk1"/>
              </a:buClr>
              <a:buSzPts val="1400"/>
              <a:buChar char="●"/>
            </a:pPr>
            <a:r>
              <a:rPr lang="ru" dirty="0">
                <a:solidFill>
                  <a:schemeClr val="dk1"/>
                </a:solidFill>
                <a:latin typeface="Times New Roman"/>
                <a:ea typeface="Times New Roman"/>
                <a:cs typeface="Times New Roman"/>
                <a:sym typeface="Times New Roman"/>
              </a:rPr>
              <a:t>Ни в коем случае не прибегать к голоданию и различным диетам.</a:t>
            </a:r>
          </a:p>
          <a:p>
            <a:pPr marL="0" lvl="0" indent="0">
              <a:spcBef>
                <a:spcPts val="0"/>
              </a:spcBef>
              <a:buNone/>
            </a:pPr>
            <a:endParaRPr dirty="0">
              <a:latin typeface="Times New Roman"/>
              <a:ea typeface="Times New Roman"/>
              <a:cs typeface="Times New Roman"/>
              <a:sym typeface="Times New Roman"/>
            </a:endParaRPr>
          </a:p>
        </p:txBody>
      </p:sp>
      <p:pic>
        <p:nvPicPr>
          <p:cNvPr id="7" name="Shape 195"/>
          <p:cNvPicPr preferRelativeResize="0"/>
          <p:nvPr/>
        </p:nvPicPr>
        <p:blipFill>
          <a:blip r:embed="rId2">
            <a:alphaModFix/>
          </a:blip>
          <a:stretch>
            <a:fillRect/>
          </a:stretch>
        </p:blipFill>
        <p:spPr>
          <a:xfrm>
            <a:off x="3851920" y="880218"/>
            <a:ext cx="5143500" cy="5143500"/>
          </a:xfrm>
          <a:prstGeom prst="rect">
            <a:avLst/>
          </a:prstGeom>
          <a:noFill/>
          <a:ln>
            <a:noFill/>
          </a:ln>
        </p:spPr>
      </p:pic>
    </p:spTree>
    <p:extLst>
      <p:ext uri="{BB962C8B-B14F-4D97-AF65-F5344CB8AC3E}">
        <p14:creationId xmlns:p14="http://schemas.microsoft.com/office/powerpoint/2010/main" val="24623475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
          <p:cNvSpPr txBox="1">
            <a:spLocks/>
          </p:cNvSpPr>
          <p:nvPr/>
        </p:nvSpPr>
        <p:spPr>
          <a:xfrm>
            <a:off x="107504" y="620688"/>
            <a:ext cx="9036496" cy="3838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 dirty="0" smtClean="0">
                <a:solidFill>
                  <a:srgbClr val="000000"/>
                </a:solidFill>
                <a:latin typeface="Times New Roman"/>
                <a:ea typeface="Times New Roman"/>
                <a:cs typeface="Times New Roman"/>
                <a:sym typeface="Times New Roman"/>
              </a:rPr>
              <a:t>ВИТАМИНЫ И МИНЕРАЛЬНЫЕ ВЕЩЕСТВА</a:t>
            </a:r>
          </a:p>
          <a:p>
            <a:pPr marL="0" indent="-69850">
              <a:spcBef>
                <a:spcPts val="0"/>
              </a:spcBef>
              <a:buClr>
                <a:schemeClr val="dk1"/>
              </a:buClr>
              <a:buSzPts val="1100"/>
              <a:buFont typeface="Arial"/>
              <a:buNone/>
            </a:pPr>
            <a:r>
              <a:rPr lang="ru" dirty="0" smtClean="0">
                <a:solidFill>
                  <a:srgbClr val="000000"/>
                </a:solidFill>
                <a:latin typeface="Times New Roman"/>
                <a:ea typeface="Times New Roman"/>
                <a:cs typeface="Times New Roman"/>
                <a:sym typeface="Times New Roman"/>
              </a:rPr>
              <a:t>Нашему организму требуются очень незначительные дозы витаминов — всего несколько сотых долей миллиграмма в сутки, в отличие от количества других питательных веществ. Но именно эти «крохи» благоприятно влияют на обмен веществ, стимулируют рост, развитие, размножение, улучшают общее состояние, повышают сопротивляемость организма различным болезням, укрепляют мышечную, костную, кровеносную, нервную и другие системы организма.</a:t>
            </a:r>
          </a:p>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По данным крупных исследований, дефицит различных витаминов имеется у 70–80% беременных. Прием специальных витаминно-минеральных комплексов позволяет этим мамам избежать многих проблем во время беременности и после рождения ребенка.</a:t>
            </a:r>
            <a:endParaRPr lang="ru" dirty="0">
              <a:solidFill>
                <a:srgbClr val="000000"/>
              </a:solidFill>
              <a:latin typeface="Times New Roman"/>
              <a:ea typeface="Times New Roman"/>
              <a:cs typeface="Times New Roman"/>
              <a:sym typeface="Times New Roman"/>
            </a:endParaRPr>
          </a:p>
        </p:txBody>
      </p:sp>
      <p:sp>
        <p:nvSpPr>
          <p:cNvPr id="3"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pic>
        <p:nvPicPr>
          <p:cNvPr id="4" name="Shape 179"/>
          <p:cNvPicPr preferRelativeResize="0"/>
          <p:nvPr/>
        </p:nvPicPr>
        <p:blipFill>
          <a:blip r:embed="rId2">
            <a:alphaModFix/>
          </a:blip>
          <a:stretch>
            <a:fillRect/>
          </a:stretch>
        </p:blipFill>
        <p:spPr>
          <a:xfrm>
            <a:off x="5148064" y="3789040"/>
            <a:ext cx="3617899" cy="2403050"/>
          </a:xfrm>
          <a:prstGeom prst="rect">
            <a:avLst/>
          </a:prstGeom>
          <a:noFill/>
          <a:ln>
            <a:noFill/>
          </a:ln>
        </p:spPr>
      </p:pic>
      <p:pic>
        <p:nvPicPr>
          <p:cNvPr id="6" name="Shape 190"/>
          <p:cNvPicPr preferRelativeResize="0"/>
          <p:nvPr/>
        </p:nvPicPr>
        <p:blipFill>
          <a:blip r:embed="rId3">
            <a:alphaModFix/>
          </a:blip>
          <a:stretch>
            <a:fillRect/>
          </a:stretch>
        </p:blipFill>
        <p:spPr>
          <a:xfrm>
            <a:off x="755576" y="3789040"/>
            <a:ext cx="3992987" cy="2834630"/>
          </a:xfrm>
          <a:prstGeom prst="rect">
            <a:avLst/>
          </a:prstGeom>
          <a:noFill/>
          <a:ln>
            <a:noFill/>
          </a:ln>
        </p:spPr>
      </p:pic>
    </p:spTree>
    <p:extLst>
      <p:ext uri="{BB962C8B-B14F-4D97-AF65-F5344CB8AC3E}">
        <p14:creationId xmlns:p14="http://schemas.microsoft.com/office/powerpoint/2010/main" val="3097627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08"/>
          <p:cNvSpPr txBox="1">
            <a:spLocks/>
          </p:cNvSpPr>
          <p:nvPr/>
        </p:nvSpPr>
        <p:spPr>
          <a:xfrm>
            <a:off x="1505731" y="0"/>
            <a:ext cx="62484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Питание беременной женщины</a:t>
            </a:r>
            <a:endParaRPr lang="ru" dirty="0">
              <a:latin typeface="Times New Roman"/>
              <a:ea typeface="Times New Roman"/>
              <a:cs typeface="Times New Roman"/>
              <a:sym typeface="Times New Roman"/>
            </a:endParaRPr>
          </a:p>
        </p:txBody>
      </p:sp>
      <p:pic>
        <p:nvPicPr>
          <p:cNvPr id="5" name="Shape 184"/>
          <p:cNvPicPr preferRelativeResize="0"/>
          <p:nvPr/>
        </p:nvPicPr>
        <p:blipFill>
          <a:blip r:embed="rId2">
            <a:alphaModFix/>
          </a:blip>
          <a:stretch>
            <a:fillRect/>
          </a:stretch>
        </p:blipFill>
        <p:spPr>
          <a:xfrm>
            <a:off x="1115616" y="622720"/>
            <a:ext cx="6840760" cy="6048672"/>
          </a:xfrm>
          <a:prstGeom prst="rect">
            <a:avLst/>
          </a:prstGeom>
          <a:noFill/>
          <a:ln>
            <a:noFill/>
          </a:ln>
        </p:spPr>
      </p:pic>
    </p:spTree>
    <p:extLst>
      <p:ext uri="{BB962C8B-B14F-4D97-AF65-F5344CB8AC3E}">
        <p14:creationId xmlns:p14="http://schemas.microsoft.com/office/powerpoint/2010/main" val="1829493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Одежда и обувь беременной женщины</a:t>
            </a:r>
            <a:endParaRPr lang="ru" dirty="0">
              <a:latin typeface="Times New Roman"/>
              <a:ea typeface="Times New Roman"/>
              <a:cs typeface="Times New Roman"/>
              <a:sym typeface="Times New Roman"/>
            </a:endParaRPr>
          </a:p>
        </p:txBody>
      </p:sp>
      <p:sp>
        <p:nvSpPr>
          <p:cNvPr id="8" name="Shape 202"/>
          <p:cNvSpPr txBox="1">
            <a:spLocks/>
          </p:cNvSpPr>
          <p:nvPr/>
        </p:nvSpPr>
        <p:spPr>
          <a:xfrm>
            <a:off x="18639" y="572700"/>
            <a:ext cx="9144000" cy="1503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Одежда беременных женщин должна быть удобной и свободной, не стеснять грудную клетку, живот, не сдавливать нижние конечности. При варикозном расширении вен необходимо носить эластичные гигиенические чулки или накладывать на бедра и голени эластичны бинт. С 7—8-га месяца беременности для профилактики </a:t>
            </a:r>
            <a:r>
              <a:rPr lang="ru-RU" dirty="0" err="1" smtClean="0">
                <a:solidFill>
                  <a:srgbClr val="000000"/>
                </a:solidFill>
                <a:latin typeface="Times New Roman"/>
                <a:ea typeface="Times New Roman"/>
                <a:cs typeface="Times New Roman"/>
                <a:sym typeface="Times New Roman"/>
              </a:rPr>
              <a:t>перерастяжения</a:t>
            </a:r>
            <a:r>
              <a:rPr lang="ru-RU" dirty="0" smtClean="0">
                <a:solidFill>
                  <a:srgbClr val="000000"/>
                </a:solidFill>
                <a:latin typeface="Times New Roman"/>
                <a:ea typeface="Times New Roman"/>
                <a:cs typeface="Times New Roman"/>
                <a:sym typeface="Times New Roman"/>
              </a:rPr>
              <a:t> передней брюшной стенки рекомендуется носить специальный бандаж. Обувь должна быть по размеру, на широком каблуке. </a:t>
            </a:r>
          </a:p>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Сегодня в магазинах представлен большой выбор разнообразной одежды, обуви и различных приспособлений, которые способствуют комфортному течению беременности. </a:t>
            </a:r>
          </a:p>
          <a:p>
            <a:pPr marL="0" indent="0">
              <a:spcBef>
                <a:spcPts val="0"/>
              </a:spcBef>
              <a:buFont typeface="Wingdings 2" charset="2"/>
              <a:buNone/>
            </a:pPr>
            <a:endParaRPr lang="ru-RU" sz="1400" dirty="0">
              <a:solidFill>
                <a:srgbClr val="000000"/>
              </a:solidFill>
              <a:latin typeface="Times New Roman"/>
              <a:ea typeface="Times New Roman"/>
              <a:cs typeface="Times New Roman"/>
              <a:sym typeface="Times New Roman"/>
            </a:endParaRPr>
          </a:p>
        </p:txBody>
      </p:sp>
      <p:pic>
        <p:nvPicPr>
          <p:cNvPr id="9" name="Shape 203"/>
          <p:cNvPicPr preferRelativeResize="0"/>
          <p:nvPr/>
        </p:nvPicPr>
        <p:blipFill>
          <a:blip r:embed="rId2">
            <a:alphaModFix/>
          </a:blip>
          <a:stretch>
            <a:fillRect/>
          </a:stretch>
        </p:blipFill>
        <p:spPr>
          <a:xfrm>
            <a:off x="467544" y="3429000"/>
            <a:ext cx="2552700" cy="2560000"/>
          </a:xfrm>
          <a:prstGeom prst="rect">
            <a:avLst/>
          </a:prstGeom>
          <a:noFill/>
          <a:ln>
            <a:noFill/>
          </a:ln>
        </p:spPr>
      </p:pic>
      <p:pic>
        <p:nvPicPr>
          <p:cNvPr id="10" name="Shape 205"/>
          <p:cNvPicPr preferRelativeResize="0"/>
          <p:nvPr/>
        </p:nvPicPr>
        <p:blipFill>
          <a:blip r:embed="rId3">
            <a:alphaModFix/>
          </a:blip>
          <a:stretch>
            <a:fillRect/>
          </a:stretch>
        </p:blipFill>
        <p:spPr>
          <a:xfrm>
            <a:off x="3347864" y="3666650"/>
            <a:ext cx="2108201" cy="2953700"/>
          </a:xfrm>
          <a:prstGeom prst="rect">
            <a:avLst/>
          </a:prstGeom>
          <a:noFill/>
          <a:ln>
            <a:noFill/>
          </a:ln>
        </p:spPr>
      </p:pic>
      <p:pic>
        <p:nvPicPr>
          <p:cNvPr id="19458" name="Picture 2" descr="http://womanadvice.ru/sites/default/files/ksenia_tr/delovaya_odezhda_dlya_beremenny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3138743"/>
            <a:ext cx="2381707" cy="3572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5773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211"/>
          <p:cNvSpPr txBox="1">
            <a:spLocks/>
          </p:cNvSpPr>
          <p:nvPr/>
        </p:nvSpPr>
        <p:spPr>
          <a:xfrm>
            <a:off x="0" y="620688"/>
            <a:ext cx="9144000" cy="1606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RU" dirty="0" smtClean="0">
                <a:solidFill>
                  <a:schemeClr val="dk1"/>
                </a:solidFill>
                <a:latin typeface="Times New Roman"/>
                <a:ea typeface="Times New Roman"/>
                <a:cs typeface="Times New Roman"/>
                <a:sym typeface="Times New Roman"/>
              </a:rPr>
              <a:t>В настоящее время есть много приспособлений для улучшения качества жизни беременных женщин. Например, бандаж  начинают использовать  на втором или третьем. Ношение бандажа не обязательно, однако многие беременные женщины предпочитают носить его с третьего триместра и некоторое время после родов.  Он выполняет несколько функций одновременно :</a:t>
            </a:r>
          </a:p>
          <a:p>
            <a:pPr marL="0" indent="0">
              <a:spcBef>
                <a:spcPts val="0"/>
              </a:spcBef>
              <a:buClr>
                <a:schemeClr val="dk1"/>
              </a:buClr>
              <a:buSzPts val="1100"/>
              <a:buNone/>
            </a:pPr>
            <a:endParaRPr lang="ru-RU" sz="1400" dirty="0">
              <a:solidFill>
                <a:schemeClr val="dk1"/>
              </a:solidFill>
              <a:latin typeface="Times New Roman"/>
              <a:ea typeface="Times New Roman"/>
              <a:cs typeface="Times New Roman"/>
              <a:sym typeface="Times New Roman"/>
            </a:endParaRPr>
          </a:p>
        </p:txBody>
      </p:sp>
      <p:sp>
        <p:nvSpPr>
          <p:cNvPr id="8"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Одежда и обувь беременной женщины</a:t>
            </a:r>
            <a:endParaRPr lang="ru" dirty="0">
              <a:latin typeface="Times New Roman"/>
              <a:ea typeface="Times New Roman"/>
              <a:cs typeface="Times New Roman"/>
              <a:sym typeface="Times New Roman"/>
            </a:endParaRPr>
          </a:p>
        </p:txBody>
      </p:sp>
      <p:sp>
        <p:nvSpPr>
          <p:cNvPr id="3" name="Прямоугольник 2"/>
          <p:cNvSpPr/>
          <p:nvPr/>
        </p:nvSpPr>
        <p:spPr>
          <a:xfrm>
            <a:off x="107504" y="2060848"/>
            <a:ext cx="4572000" cy="4524315"/>
          </a:xfrm>
          <a:prstGeom prst="rect">
            <a:avLst/>
          </a:prstGeom>
        </p:spPr>
        <p:txBody>
          <a:bodyPr>
            <a:spAutoFit/>
          </a:bodyPr>
          <a:lstStyle/>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Субъективно делает живот «легче», это особенно важно при многоплодии.</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Снижает напряженность позвоночника, малого таза.</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Убирает боли в спине.</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Уменьшает усталость ног.</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Помогает предотвратить растяжки, если они связаны со слабыми брюшными мышцами. Но при беременности эти неприятности чаще появляются по другим причинам, поэтому часто бандаж носить незачем, если нет других показаний.</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Не дает матке опуститься раньше времени.</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Снижает риск угрозы выкидыша.</a:t>
            </a:r>
          </a:p>
          <a:p>
            <a:pPr marL="158750" indent="0">
              <a:spcBef>
                <a:spcPts val="0"/>
              </a:spcBef>
              <a:spcAft>
                <a:spcPts val="0"/>
              </a:spcAft>
              <a:buClr>
                <a:schemeClr val="dk1"/>
              </a:buClr>
              <a:buSzPts val="1100"/>
              <a:buNone/>
            </a:pPr>
            <a:r>
              <a:rPr lang="ru-RU" dirty="0">
                <a:solidFill>
                  <a:schemeClr val="dk1"/>
                </a:solidFill>
                <a:latin typeface="Times New Roman"/>
                <a:ea typeface="Times New Roman"/>
                <a:cs typeface="Times New Roman"/>
                <a:sym typeface="Times New Roman"/>
              </a:rPr>
              <a:t>Способствует удержанию плода в правильном положении.</a:t>
            </a:r>
          </a:p>
        </p:txBody>
      </p:sp>
      <p:pic>
        <p:nvPicPr>
          <p:cNvPr id="11" name="Shape 213"/>
          <p:cNvPicPr preferRelativeResize="0"/>
          <p:nvPr/>
        </p:nvPicPr>
        <p:blipFill>
          <a:blip r:embed="rId2">
            <a:alphaModFix/>
          </a:blip>
          <a:stretch>
            <a:fillRect/>
          </a:stretch>
        </p:blipFill>
        <p:spPr>
          <a:xfrm>
            <a:off x="6732240" y="1916832"/>
            <a:ext cx="2126315" cy="2497956"/>
          </a:xfrm>
          <a:prstGeom prst="rect">
            <a:avLst/>
          </a:prstGeom>
          <a:noFill/>
          <a:ln>
            <a:noFill/>
          </a:ln>
        </p:spPr>
      </p:pic>
      <p:pic>
        <p:nvPicPr>
          <p:cNvPr id="16388" name="Picture 4" descr="http://nedeli-beremennosti.com/wp-content/uploads/2015/07/bandazh-dlya-beremennyx-kogda-i-kak-nosit-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3191" y="4509120"/>
            <a:ext cx="2918098" cy="2289086"/>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https://go4.imgsmail.ru/imgpreview?key=10846210420f29b7&amp;mb=imgdb_preview_1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931423"/>
            <a:ext cx="2127937"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5480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Сон беременной женщины</a:t>
            </a:r>
            <a:endParaRPr lang="ru" dirty="0">
              <a:latin typeface="Times New Roman"/>
              <a:ea typeface="Times New Roman"/>
              <a:cs typeface="Times New Roman"/>
              <a:sym typeface="Times New Roman"/>
            </a:endParaRPr>
          </a:p>
        </p:txBody>
      </p:sp>
      <p:sp>
        <p:nvSpPr>
          <p:cNvPr id="12" name="Shape 253"/>
          <p:cNvSpPr txBox="1">
            <a:spLocks/>
          </p:cNvSpPr>
          <p:nvPr/>
        </p:nvSpPr>
        <p:spPr>
          <a:xfrm>
            <a:off x="8445" y="609719"/>
            <a:ext cx="9144000" cy="21210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Существенное значение для нормального течения беременности имеет сон. Во время сна органы получают наиболее полный отдых, восстанавливается работоспособность нервных клеток. Продолжительность сна беременной должна быть не менее 9—10 ч в сутки, обычно с 22—23 ч вечера до 7 — 8 ч утра в хорошо проветриваемом помещении.</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Весьма важно также создать эмоционально благоприятную обстановку для беременной. В настоящее время установлено, что плод способен воспринимать настроение матери, слышать ее голос, музыку. В связи с этим для беременной в семье должен быть создан благоприятный психологический климат. Особенно об этом следует помнить мужу.</a:t>
            </a:r>
          </a:p>
          <a:p>
            <a:pPr marL="0" indent="0">
              <a:spcBef>
                <a:spcPts val="0"/>
              </a:spcBef>
              <a:buFont typeface="Wingdings 2" charset="2"/>
              <a:buNone/>
            </a:pPr>
            <a:endParaRPr lang="ru-RU" sz="1400" dirty="0">
              <a:latin typeface="Times New Roman"/>
              <a:ea typeface="Times New Roman"/>
              <a:cs typeface="Times New Roman"/>
              <a:sym typeface="Times New Roman"/>
            </a:endParaRPr>
          </a:p>
        </p:txBody>
      </p:sp>
      <p:pic>
        <p:nvPicPr>
          <p:cNvPr id="13" name="Shape 255"/>
          <p:cNvPicPr preferRelativeResize="0"/>
          <p:nvPr/>
        </p:nvPicPr>
        <p:blipFill>
          <a:blip r:embed="rId2">
            <a:alphaModFix/>
          </a:blip>
          <a:stretch>
            <a:fillRect/>
          </a:stretch>
        </p:blipFill>
        <p:spPr>
          <a:xfrm>
            <a:off x="421351" y="3717032"/>
            <a:ext cx="3949700" cy="2626551"/>
          </a:xfrm>
          <a:prstGeom prst="rect">
            <a:avLst/>
          </a:prstGeom>
          <a:noFill/>
          <a:ln>
            <a:noFill/>
          </a:ln>
        </p:spPr>
      </p:pic>
      <p:pic>
        <p:nvPicPr>
          <p:cNvPr id="21508" name="Picture 4" descr="http://po4ku.ru/wp-content/uploads/2015/03/opasnost_dlya_beremennyh_2-e1425550407479-680x37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1385" y="3068960"/>
            <a:ext cx="4545862"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9856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Сон беременной женщины</a:t>
            </a:r>
            <a:endParaRPr lang="ru" dirty="0">
              <a:latin typeface="Times New Roman"/>
              <a:ea typeface="Times New Roman"/>
              <a:cs typeface="Times New Roman"/>
              <a:sym typeface="Times New Roman"/>
            </a:endParaRPr>
          </a:p>
        </p:txBody>
      </p:sp>
      <p:sp>
        <p:nvSpPr>
          <p:cNvPr id="9" name="Shape 218"/>
          <p:cNvSpPr txBox="1">
            <a:spLocks/>
          </p:cNvSpPr>
          <p:nvPr/>
        </p:nvSpPr>
        <p:spPr>
          <a:xfrm>
            <a:off x="107504" y="692696"/>
            <a:ext cx="3848100" cy="2247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Одним из приспособлений  является специальная подушка для беременных. Она способствует более комфортному сну за счет поддержания живота на поздних сроках беременности, повторяет естественные изгибы тела женщины, они гипоаллергенны и имеют разнообразные формы, за счет чего каждая сможет выбрать необходимую ей подушку. </a:t>
            </a:r>
            <a:endParaRPr lang="ru" dirty="0">
              <a:solidFill>
                <a:srgbClr val="000000"/>
              </a:solidFill>
              <a:latin typeface="Times New Roman"/>
              <a:ea typeface="Times New Roman"/>
              <a:cs typeface="Times New Roman"/>
              <a:sym typeface="Times New Roman"/>
            </a:endParaRPr>
          </a:p>
        </p:txBody>
      </p:sp>
      <p:pic>
        <p:nvPicPr>
          <p:cNvPr id="10" name="Shape 219"/>
          <p:cNvPicPr preferRelativeResize="0"/>
          <p:nvPr/>
        </p:nvPicPr>
        <p:blipFill>
          <a:blip r:embed="rId2">
            <a:alphaModFix/>
          </a:blip>
          <a:stretch>
            <a:fillRect/>
          </a:stretch>
        </p:blipFill>
        <p:spPr>
          <a:xfrm>
            <a:off x="3942778" y="692696"/>
            <a:ext cx="5143500" cy="5143500"/>
          </a:xfrm>
          <a:prstGeom prst="rect">
            <a:avLst/>
          </a:prstGeom>
          <a:noFill/>
          <a:ln>
            <a:noFill/>
          </a:ln>
        </p:spPr>
      </p:pic>
      <p:pic>
        <p:nvPicPr>
          <p:cNvPr id="21506" name="Picture 2" descr="http://beremennaya.in.ua/catalog/img/g-3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917" y="3861048"/>
            <a:ext cx="2890292" cy="2890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6128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229"/>
          <p:cNvSpPr txBox="1">
            <a:spLocks/>
          </p:cNvSpPr>
          <p:nvPr/>
        </p:nvSpPr>
        <p:spPr>
          <a:xfrm>
            <a:off x="96960" y="572700"/>
            <a:ext cx="4749900" cy="4270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В нашей стране уделяется большое внимание охране труда женщины во время беременности. В значительном числе отраслей промышленности определены виды труда, на которых запрещено использование беременных женщин. С 4-го месяца беременности Законодательством предусмотрено освобождать женщину от сверхурочных работ, ночных смен, командировок.</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В случае необходимости по заключению акушера-гинеколога она может быть переведена на более безопасную для нее и будущего ребенка работу. </a:t>
            </a:r>
            <a:endParaRPr lang="ru-RU" dirty="0"/>
          </a:p>
        </p:txBody>
      </p:sp>
      <p:sp>
        <p:nvSpPr>
          <p:cNvPr id="7"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Режим труда и отдыха беременной женщины</a:t>
            </a:r>
            <a:endParaRPr lang="ru" dirty="0">
              <a:latin typeface="Times New Roman"/>
              <a:ea typeface="Times New Roman"/>
              <a:cs typeface="Times New Roman"/>
              <a:sym typeface="Times New Roman"/>
            </a:endParaRPr>
          </a:p>
        </p:txBody>
      </p:sp>
      <p:pic>
        <p:nvPicPr>
          <p:cNvPr id="8" name="Shape 230"/>
          <p:cNvPicPr preferRelativeResize="0"/>
          <p:nvPr/>
        </p:nvPicPr>
        <p:blipFill>
          <a:blip r:embed="rId2">
            <a:alphaModFix/>
          </a:blip>
          <a:stretch>
            <a:fillRect/>
          </a:stretch>
        </p:blipFill>
        <p:spPr>
          <a:xfrm>
            <a:off x="4846860" y="1014390"/>
            <a:ext cx="4089300" cy="3066975"/>
          </a:xfrm>
          <a:prstGeom prst="rect">
            <a:avLst/>
          </a:prstGeom>
          <a:noFill/>
          <a:ln>
            <a:noFill/>
          </a:ln>
        </p:spPr>
      </p:pic>
      <p:sp>
        <p:nvSpPr>
          <p:cNvPr id="3" name="Прямоугольник 2"/>
          <p:cNvSpPr/>
          <p:nvPr/>
        </p:nvSpPr>
        <p:spPr>
          <a:xfrm>
            <a:off x="274860" y="4653136"/>
            <a:ext cx="8661300" cy="923330"/>
          </a:xfrm>
          <a:prstGeom prst="rect">
            <a:avLst/>
          </a:prstGeom>
        </p:spPr>
        <p:txBody>
          <a:bodyPr wrap="square">
            <a:spAutoFit/>
          </a:bodyPr>
          <a:lstStyle/>
          <a:p>
            <a:pPr indent="-69850">
              <a:buClr>
                <a:schemeClr val="dk1"/>
              </a:buClr>
              <a:buSzPts val="1100"/>
            </a:pPr>
            <a:r>
              <a:rPr lang="ru-RU" dirty="0">
                <a:solidFill>
                  <a:srgbClr val="000000"/>
                </a:solidFill>
                <a:latin typeface="Times New Roman"/>
                <a:ea typeface="Times New Roman"/>
                <a:cs typeface="Times New Roman"/>
                <a:sym typeface="Times New Roman"/>
              </a:rPr>
              <a:t>На некоторых предприятиях для таких женщин выделяются специальные места для </a:t>
            </a:r>
            <a:r>
              <a:rPr lang="ru-RU" dirty="0" smtClean="0">
                <a:solidFill>
                  <a:srgbClr val="000000"/>
                </a:solidFill>
                <a:latin typeface="Times New Roman"/>
                <a:ea typeface="Times New Roman"/>
                <a:cs typeface="Times New Roman"/>
                <a:sym typeface="Times New Roman"/>
              </a:rPr>
              <a:t>работы. </a:t>
            </a:r>
            <a:r>
              <a:rPr lang="ru-RU" dirty="0">
                <a:solidFill>
                  <a:srgbClr val="000000"/>
                </a:solidFill>
                <a:latin typeface="Times New Roman"/>
                <a:ea typeface="Times New Roman"/>
                <a:cs typeface="Times New Roman"/>
                <a:sym typeface="Times New Roman"/>
              </a:rPr>
              <a:t>Многие </a:t>
            </a:r>
            <a:r>
              <a:rPr lang="ru-RU" dirty="0" smtClean="0">
                <a:solidFill>
                  <a:srgbClr val="000000"/>
                </a:solidFill>
                <a:latin typeface="Times New Roman"/>
                <a:ea typeface="Times New Roman"/>
                <a:cs typeface="Times New Roman"/>
                <a:sym typeface="Times New Roman"/>
              </a:rPr>
              <a:t>предприятия </a:t>
            </a:r>
            <a:r>
              <a:rPr lang="ru-RU" dirty="0">
                <a:solidFill>
                  <a:srgbClr val="000000"/>
                </a:solidFill>
                <a:latin typeface="Times New Roman"/>
                <a:ea typeface="Times New Roman"/>
                <a:cs typeface="Times New Roman"/>
                <a:sym typeface="Times New Roman"/>
              </a:rPr>
              <a:t>имеют возможность предоставлять беременным бесплатное диетическое питание, а также места в санаториях-профилакториях.</a:t>
            </a:r>
          </a:p>
        </p:txBody>
      </p:sp>
    </p:spTree>
    <p:extLst>
      <p:ext uri="{BB962C8B-B14F-4D97-AF65-F5344CB8AC3E}">
        <p14:creationId xmlns:p14="http://schemas.microsoft.com/office/powerpoint/2010/main" val="38428626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Режим труда и отдыха беременной женщины</a:t>
            </a:r>
            <a:endParaRPr lang="ru" dirty="0">
              <a:latin typeface="Times New Roman"/>
              <a:ea typeface="Times New Roman"/>
              <a:cs typeface="Times New Roman"/>
              <a:sym typeface="Times New Roman"/>
            </a:endParaRPr>
          </a:p>
        </p:txBody>
      </p:sp>
      <p:sp>
        <p:nvSpPr>
          <p:cNvPr id="5" name="Shape 235"/>
          <p:cNvSpPr txBox="1">
            <a:spLocks/>
          </p:cNvSpPr>
          <p:nvPr/>
        </p:nvSpPr>
        <p:spPr>
          <a:xfrm>
            <a:off x="0" y="692696"/>
            <a:ext cx="9144000" cy="22986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При нормально протекающей беременности женщина получает дородовой отпуск сроком 70 дней, при наличии осложнений он может быть увеличен на более длительный срок путем предоставления больничного листа.</a:t>
            </a:r>
          </a:p>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Очередной трудовой отпуск лучше брать в период с 4-й по 7-ю неделю беременности. Это позволяет женщине в период адаптации к беременности больше бывать на воздухе.</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Беременной следует помнить и о том, что домашний труд должен быть умеренным. Умеренный труд полезен и обязателен, он тренирует мышцы, улучшает деятельность внутренних органов и тем самым повышает общий тонус организма.</a:t>
            </a:r>
          </a:p>
          <a:p>
            <a:pPr marL="0" indent="0">
              <a:spcBef>
                <a:spcPts val="0"/>
              </a:spcBef>
              <a:buFont typeface="Wingdings 2" charset="2"/>
              <a:buNone/>
            </a:pPr>
            <a:endParaRPr lang="ru-RU" dirty="0"/>
          </a:p>
        </p:txBody>
      </p:sp>
      <p:pic>
        <p:nvPicPr>
          <p:cNvPr id="9" name="Shape 236"/>
          <p:cNvPicPr preferRelativeResize="0"/>
          <p:nvPr/>
        </p:nvPicPr>
        <p:blipFill>
          <a:blip r:embed="rId2">
            <a:alphaModFix/>
          </a:blip>
          <a:stretch>
            <a:fillRect/>
          </a:stretch>
        </p:blipFill>
        <p:spPr>
          <a:xfrm>
            <a:off x="755576" y="3501009"/>
            <a:ext cx="3479304" cy="2592288"/>
          </a:xfrm>
          <a:prstGeom prst="rect">
            <a:avLst/>
          </a:prstGeom>
          <a:noFill/>
          <a:ln>
            <a:noFill/>
          </a:ln>
        </p:spPr>
      </p:pic>
      <p:pic>
        <p:nvPicPr>
          <p:cNvPr id="26626" name="Picture 2" descr="http://img1.liveinternet.ru/images/attach/c/7/94/254/94254651_22_35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789040"/>
            <a:ext cx="3652150"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1800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Режим труда и отдыха беременной женщины</a:t>
            </a:r>
            <a:endParaRPr lang="ru" dirty="0">
              <a:latin typeface="Times New Roman"/>
              <a:ea typeface="Times New Roman"/>
              <a:cs typeface="Times New Roman"/>
              <a:sym typeface="Times New Roman"/>
            </a:endParaRPr>
          </a:p>
        </p:txBody>
      </p:sp>
      <p:sp>
        <p:nvSpPr>
          <p:cNvPr id="5" name="Shape 241"/>
          <p:cNvSpPr txBox="1">
            <a:spLocks/>
          </p:cNvSpPr>
          <p:nvPr/>
        </p:nvSpPr>
        <p:spPr>
          <a:xfrm>
            <a:off x="0" y="692696"/>
            <a:ext cx="9144000" cy="2476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При тяжелом физическом труде, когда большая часть кислорода поступает не к плоду, а к работающим мышцам, ухудшается снабжение плода кислородом. Поэтому на период беременности следует отказаться от шитья на ножной машинке, езды на велосипеде, от выбивания ковров, переноса тяжелых предметов.</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Уже с первых месяцев беременности следует чередовать труд с отдыхом через каждые 40—50 мин. Нежелательно выполнять домашнюю работу в наклонном положении.</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Обо всем сказанном должна помнить не только сама женщина, но и ее близкие и по возможности создавать благоприятные условия для отдыха беременной.</a:t>
            </a:r>
          </a:p>
          <a:p>
            <a:pPr marL="0" indent="0">
              <a:spcBef>
                <a:spcPts val="0"/>
              </a:spcBef>
              <a:buFont typeface="Wingdings 2" charset="2"/>
              <a:buNone/>
            </a:pPr>
            <a:endParaRPr lang="ru-RU" sz="1400" dirty="0">
              <a:solidFill>
                <a:srgbClr val="000000"/>
              </a:solidFill>
              <a:latin typeface="Times New Roman"/>
              <a:ea typeface="Times New Roman"/>
              <a:cs typeface="Times New Roman"/>
              <a:sym typeface="Times New Roman"/>
            </a:endParaRPr>
          </a:p>
        </p:txBody>
      </p:sp>
      <p:pic>
        <p:nvPicPr>
          <p:cNvPr id="9" name="Shape 242"/>
          <p:cNvPicPr preferRelativeResize="0"/>
          <p:nvPr/>
        </p:nvPicPr>
        <p:blipFill>
          <a:blip r:embed="rId2">
            <a:alphaModFix/>
          </a:blip>
          <a:stretch>
            <a:fillRect/>
          </a:stretch>
        </p:blipFill>
        <p:spPr>
          <a:xfrm>
            <a:off x="323528" y="3477876"/>
            <a:ext cx="3949699" cy="2635325"/>
          </a:xfrm>
          <a:prstGeom prst="rect">
            <a:avLst/>
          </a:prstGeom>
          <a:noFill/>
          <a:ln>
            <a:noFill/>
          </a:ln>
        </p:spPr>
      </p:pic>
      <p:pic>
        <p:nvPicPr>
          <p:cNvPr id="22530" name="Picture 2" descr="http://www.uaua.info/pictures_ckfinder/images/48044743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3477877"/>
            <a:ext cx="3953297" cy="2633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8554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Режим труда и отдыха беременной женщины</a:t>
            </a:r>
            <a:endParaRPr lang="ru" dirty="0">
              <a:latin typeface="Times New Roman"/>
              <a:ea typeface="Times New Roman"/>
              <a:cs typeface="Times New Roman"/>
              <a:sym typeface="Times New Roman"/>
            </a:endParaRPr>
          </a:p>
        </p:txBody>
      </p:sp>
      <p:sp>
        <p:nvSpPr>
          <p:cNvPr id="5" name="Shape 247"/>
          <p:cNvSpPr txBox="1">
            <a:spLocks/>
          </p:cNvSpPr>
          <p:nvPr/>
        </p:nvSpPr>
        <p:spPr>
          <a:xfrm>
            <a:off x="0" y="572700"/>
            <a:ext cx="9144000" cy="1866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При беременности потребность в кислороде повышается на 25—30 %. Дыхание плода осуществляется путем переноса кислорода из материнской крови в кровь плода через стенки сосудов в ворсинах (хориона) плаценты.</a:t>
            </a:r>
          </a:p>
          <a:p>
            <a:pPr marL="0" indent="0">
              <a:spcBef>
                <a:spcPts val="0"/>
              </a:spcBef>
              <a:buFont typeface="Wingdings 2" charset="2"/>
              <a:buNone/>
            </a:pPr>
            <a:r>
              <a:rPr lang="ru" dirty="0" smtClean="0">
                <a:solidFill>
                  <a:schemeClr val="dk1"/>
                </a:solidFill>
                <a:latin typeface="Times New Roman"/>
                <a:ea typeface="Times New Roman"/>
                <a:cs typeface="Times New Roman"/>
                <a:sym typeface="Times New Roman"/>
              </a:rPr>
              <a:t>Поскольку материнская кровь насыщается кислородом через легкие, становится понятной необходимость регулярных прогулок. Беременным целесообразно гулять несколько раз в день по 1 — 1</a:t>
            </a:r>
            <a:r>
              <a:rPr lang="ru" baseline="30000" dirty="0" smtClean="0">
                <a:solidFill>
                  <a:schemeClr val="dk1"/>
                </a:solidFill>
                <a:latin typeface="Times New Roman"/>
                <a:ea typeface="Times New Roman"/>
                <a:cs typeface="Times New Roman"/>
                <a:sym typeface="Times New Roman"/>
              </a:rPr>
              <a:t>1</a:t>
            </a:r>
            <a:r>
              <a:rPr lang="ru" dirty="0" smtClean="0">
                <a:solidFill>
                  <a:schemeClr val="dk1"/>
                </a:solidFill>
                <a:latin typeface="Times New Roman"/>
                <a:ea typeface="Times New Roman"/>
                <a:cs typeface="Times New Roman"/>
                <a:sym typeface="Times New Roman"/>
              </a:rPr>
              <a:t>/</a:t>
            </a:r>
            <a:r>
              <a:rPr lang="ru" baseline="-25000" dirty="0" smtClean="0">
                <a:solidFill>
                  <a:schemeClr val="dk1"/>
                </a:solidFill>
                <a:latin typeface="Times New Roman"/>
                <a:ea typeface="Times New Roman"/>
                <a:cs typeface="Times New Roman"/>
                <a:sym typeface="Times New Roman"/>
              </a:rPr>
              <a:t>2</a:t>
            </a:r>
            <a:r>
              <a:rPr lang="ru" dirty="0" smtClean="0">
                <a:solidFill>
                  <a:schemeClr val="dk1"/>
                </a:solidFill>
                <a:latin typeface="Times New Roman"/>
                <a:ea typeface="Times New Roman"/>
                <a:cs typeface="Times New Roman"/>
                <a:sym typeface="Times New Roman"/>
              </a:rPr>
              <a:t> ч. Перед сном прогулка обязательна.</a:t>
            </a:r>
            <a:endParaRPr lang="ru" dirty="0">
              <a:solidFill>
                <a:schemeClr val="dk1"/>
              </a:solidFill>
              <a:latin typeface="Times New Roman"/>
              <a:ea typeface="Times New Roman"/>
              <a:cs typeface="Times New Roman"/>
              <a:sym typeface="Times New Roman"/>
            </a:endParaRPr>
          </a:p>
        </p:txBody>
      </p:sp>
      <p:pic>
        <p:nvPicPr>
          <p:cNvPr id="9" name="Shape 248"/>
          <p:cNvPicPr preferRelativeResize="0"/>
          <p:nvPr/>
        </p:nvPicPr>
        <p:blipFill>
          <a:blip r:embed="rId2">
            <a:alphaModFix/>
          </a:blip>
          <a:stretch>
            <a:fillRect/>
          </a:stretch>
        </p:blipFill>
        <p:spPr>
          <a:xfrm>
            <a:off x="323529" y="3212976"/>
            <a:ext cx="3816424" cy="2664296"/>
          </a:xfrm>
          <a:prstGeom prst="rect">
            <a:avLst/>
          </a:prstGeom>
          <a:noFill/>
          <a:ln>
            <a:noFill/>
          </a:ln>
        </p:spPr>
      </p:pic>
      <p:pic>
        <p:nvPicPr>
          <p:cNvPr id="25602" name="Picture 2" descr="http://odensa-sama.ru/wp-content/uploads/2010/10/vykrojki_dlya_beremenni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01977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9674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08"/>
          <p:cNvSpPr txBox="1">
            <a:spLocks/>
          </p:cNvSpPr>
          <p:nvPr/>
        </p:nvSpPr>
        <p:spPr>
          <a:xfrm>
            <a:off x="0" y="-30415"/>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Спорт во время беременности</a:t>
            </a:r>
            <a:endParaRPr lang="ru" dirty="0">
              <a:latin typeface="Times New Roman"/>
              <a:ea typeface="Times New Roman"/>
              <a:cs typeface="Times New Roman"/>
              <a:sym typeface="Times New Roman"/>
            </a:endParaRPr>
          </a:p>
        </p:txBody>
      </p:sp>
      <p:sp>
        <p:nvSpPr>
          <p:cNvPr id="4" name="Shape 261"/>
          <p:cNvSpPr txBox="1">
            <a:spLocks/>
          </p:cNvSpPr>
          <p:nvPr/>
        </p:nvSpPr>
        <p:spPr>
          <a:xfrm>
            <a:off x="0" y="530093"/>
            <a:ext cx="9144000" cy="3546979"/>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Доказано, что спорт во время беременности не приносят вреда женщине и ребёнку (если нет противопоказаний к занятиям спортом), а наоборот, обеспечивают ряд преимуществ маме и малышу:</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снижение вероятности развития </a:t>
            </a:r>
            <a:r>
              <a:rPr lang="ru-RU" dirty="0" err="1" smtClean="0">
                <a:solidFill>
                  <a:srgbClr val="000000"/>
                </a:solidFill>
                <a:latin typeface="Times New Roman"/>
                <a:ea typeface="Times New Roman"/>
                <a:cs typeface="Times New Roman"/>
                <a:sym typeface="Times New Roman"/>
              </a:rPr>
              <a:t>гестационного</a:t>
            </a:r>
            <a:r>
              <a:rPr lang="ru-RU" dirty="0" smtClean="0">
                <a:solidFill>
                  <a:srgbClr val="000000"/>
                </a:solidFill>
                <a:latin typeface="Times New Roman"/>
                <a:ea typeface="Times New Roman"/>
                <a:cs typeface="Times New Roman"/>
                <a:sym typeface="Times New Roman"/>
              </a:rPr>
              <a:t> сахарного диабета (если же  диабет развивается, то уровень глюкозы ниже у женщин, занимающихся спортом);</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снижение вероятности развития </a:t>
            </a:r>
            <a:r>
              <a:rPr lang="ru-RU" dirty="0" err="1" smtClean="0">
                <a:solidFill>
                  <a:srgbClr val="000000"/>
                </a:solidFill>
                <a:latin typeface="Times New Roman"/>
                <a:ea typeface="Times New Roman"/>
                <a:cs typeface="Times New Roman"/>
                <a:sym typeface="Times New Roman"/>
              </a:rPr>
              <a:t>преэклампсии</a:t>
            </a:r>
            <a:r>
              <a:rPr lang="ru-RU" dirty="0" smtClean="0">
                <a:solidFill>
                  <a:srgbClr val="000000"/>
                </a:solidFill>
                <a:latin typeface="Times New Roman"/>
                <a:ea typeface="Times New Roman"/>
                <a:cs typeface="Times New Roman"/>
                <a:sym typeface="Times New Roman"/>
              </a:rPr>
              <a:t> (</a:t>
            </a:r>
            <a:r>
              <a:rPr lang="ru-RU" dirty="0" err="1" smtClean="0">
                <a:solidFill>
                  <a:srgbClr val="000000"/>
                </a:solidFill>
                <a:latin typeface="Times New Roman"/>
                <a:ea typeface="Times New Roman"/>
                <a:cs typeface="Times New Roman"/>
                <a:sym typeface="Times New Roman"/>
              </a:rPr>
              <a:t>гестоза</a:t>
            </a:r>
            <a:r>
              <a:rPr lang="ru-RU" dirty="0" smtClean="0">
                <a:solidFill>
                  <a:srgbClr val="000000"/>
                </a:solidFill>
                <a:latin typeface="Times New Roman"/>
                <a:ea typeface="Times New Roman"/>
                <a:cs typeface="Times New Roman"/>
                <a:sym typeface="Times New Roman"/>
              </a:rPr>
              <a:t>);</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снижение частоты родов путём кесарева сечения;</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снижение частоты родов с применением вакуум-аспирации или щипцов;</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более быстрое восстановление после родов;</a:t>
            </a:r>
          </a:p>
          <a:p>
            <a:pPr marL="457200" indent="-317500">
              <a:spcBef>
                <a:spcPts val="0"/>
              </a:spcBef>
              <a:spcAft>
                <a:spcPts val="0"/>
              </a:spcAft>
              <a:buClr>
                <a:srgbClr val="000000"/>
              </a:buClr>
              <a:buSzPts val="1400"/>
            </a:pPr>
            <a:r>
              <a:rPr lang="ru-RU" dirty="0" smtClean="0">
                <a:solidFill>
                  <a:srgbClr val="000000"/>
                </a:solidFill>
                <a:latin typeface="Times New Roman"/>
                <a:ea typeface="Times New Roman"/>
                <a:cs typeface="Times New Roman"/>
                <a:sym typeface="Times New Roman"/>
              </a:rPr>
              <a:t>меньший набор веса за беременность;</a:t>
            </a:r>
          </a:p>
          <a:p>
            <a:pPr marL="457200" indent="-317500">
              <a:spcBef>
                <a:spcPts val="0"/>
              </a:spcBef>
              <a:buClr>
                <a:srgbClr val="000000"/>
              </a:buClr>
              <a:buSzPts val="1400"/>
            </a:pPr>
            <a:r>
              <a:rPr lang="ru-RU" dirty="0" smtClean="0">
                <a:solidFill>
                  <a:srgbClr val="000000"/>
                </a:solidFill>
                <a:latin typeface="Times New Roman"/>
                <a:ea typeface="Times New Roman"/>
                <a:cs typeface="Times New Roman"/>
                <a:sym typeface="Times New Roman"/>
              </a:rPr>
              <a:t>при наличии болей в пояснице разнообразные занятия в воде (плавание, </a:t>
            </a:r>
            <a:r>
              <a:rPr lang="ru-RU" dirty="0" err="1" smtClean="0">
                <a:solidFill>
                  <a:srgbClr val="000000"/>
                </a:solidFill>
                <a:latin typeface="Times New Roman"/>
                <a:ea typeface="Times New Roman"/>
                <a:cs typeface="Times New Roman"/>
                <a:sym typeface="Times New Roman"/>
              </a:rPr>
              <a:t>аквааэробика</a:t>
            </a:r>
            <a:r>
              <a:rPr lang="ru-RU" dirty="0" smtClean="0">
                <a:solidFill>
                  <a:srgbClr val="000000"/>
                </a:solidFill>
                <a:latin typeface="Times New Roman"/>
                <a:ea typeface="Times New Roman"/>
                <a:cs typeface="Times New Roman"/>
                <a:sym typeface="Times New Roman"/>
              </a:rPr>
              <a:t>, </a:t>
            </a:r>
            <a:r>
              <a:rPr lang="ru-RU" dirty="0" err="1" smtClean="0">
                <a:solidFill>
                  <a:srgbClr val="000000"/>
                </a:solidFill>
                <a:latin typeface="Times New Roman"/>
                <a:ea typeface="Times New Roman"/>
                <a:cs typeface="Times New Roman"/>
                <a:sym typeface="Times New Roman"/>
              </a:rPr>
              <a:t>аквайога</a:t>
            </a:r>
            <a:r>
              <a:rPr lang="ru-RU" dirty="0" smtClean="0">
                <a:solidFill>
                  <a:srgbClr val="000000"/>
                </a:solidFill>
                <a:latin typeface="Times New Roman"/>
                <a:ea typeface="Times New Roman"/>
                <a:cs typeface="Times New Roman"/>
                <a:sym typeface="Times New Roman"/>
              </a:rPr>
              <a:t>) уменьшают выраженность болевого синдрома.</a:t>
            </a:r>
          </a:p>
          <a:p>
            <a:pPr marL="0" indent="0">
              <a:spcBef>
                <a:spcPts val="0"/>
              </a:spcBef>
              <a:buFont typeface="Wingdings 2" charset="2"/>
              <a:buNone/>
            </a:pPr>
            <a:endParaRPr lang="ru-RU" sz="1400" dirty="0">
              <a:solidFill>
                <a:srgbClr val="000000"/>
              </a:solidFill>
              <a:latin typeface="Times New Roman"/>
              <a:ea typeface="Times New Roman"/>
              <a:cs typeface="Times New Roman"/>
              <a:sym typeface="Times New Roman"/>
            </a:endParaRPr>
          </a:p>
        </p:txBody>
      </p:sp>
      <p:pic>
        <p:nvPicPr>
          <p:cNvPr id="5" name="Shape 103"/>
          <p:cNvPicPr preferRelativeResize="0"/>
          <p:nvPr/>
        </p:nvPicPr>
        <p:blipFill>
          <a:blip r:embed="rId2">
            <a:alphaModFix/>
          </a:blip>
          <a:stretch>
            <a:fillRect/>
          </a:stretch>
        </p:blipFill>
        <p:spPr>
          <a:xfrm>
            <a:off x="765098" y="4226666"/>
            <a:ext cx="3810000" cy="2533650"/>
          </a:xfrm>
          <a:prstGeom prst="rect">
            <a:avLst/>
          </a:prstGeom>
          <a:noFill/>
          <a:ln>
            <a:noFill/>
          </a:ln>
        </p:spPr>
      </p:pic>
      <p:pic>
        <p:nvPicPr>
          <p:cNvPr id="8" name="Shape 274"/>
          <p:cNvPicPr preferRelativeResize="0"/>
          <p:nvPr/>
        </p:nvPicPr>
        <p:blipFill>
          <a:blip r:embed="rId3">
            <a:alphaModFix/>
          </a:blip>
          <a:stretch>
            <a:fillRect/>
          </a:stretch>
        </p:blipFill>
        <p:spPr>
          <a:xfrm>
            <a:off x="4932040" y="4084068"/>
            <a:ext cx="4011051" cy="2676248"/>
          </a:xfrm>
          <a:prstGeom prst="rect">
            <a:avLst/>
          </a:prstGeom>
          <a:noFill/>
          <a:ln>
            <a:noFill/>
          </a:ln>
        </p:spPr>
      </p:pic>
    </p:spTree>
    <p:extLst>
      <p:ext uri="{BB962C8B-B14F-4D97-AF65-F5344CB8AC3E}">
        <p14:creationId xmlns:p14="http://schemas.microsoft.com/office/powerpoint/2010/main" val="29082260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266"/>
          <p:cNvSpPr txBox="1">
            <a:spLocks/>
          </p:cNvSpPr>
          <p:nvPr/>
        </p:nvSpPr>
        <p:spPr>
          <a:xfrm>
            <a:off x="31800" y="571468"/>
            <a:ext cx="4252168" cy="26829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Еще на ранних сроках беременности обязательно проконсультируйтесь с врачом, прежде чем начать или продолжить заниматься спортом.</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Оптимальными считаются ежедневные 20—30-минутные занятия — такой вариант гораздо благоприятнее, чем двухчасовая тренировка раз в неделю. Их продолжительность и интенсивность могут быть существенно выше у женщин, которые активно занимались спортом до беременности. Однако стоит помнить, что аэробная тренировка длительностью более 45 минут может приводить к </a:t>
            </a:r>
            <a:r>
              <a:rPr lang="ru-RU" dirty="0" err="1" smtClean="0">
                <a:solidFill>
                  <a:srgbClr val="000000"/>
                </a:solidFill>
                <a:latin typeface="Times New Roman"/>
                <a:ea typeface="Times New Roman"/>
                <a:cs typeface="Times New Roman"/>
                <a:sym typeface="Times New Roman"/>
              </a:rPr>
              <a:t>гипокликемии</a:t>
            </a:r>
            <a:r>
              <a:rPr lang="ru-RU" dirty="0" smtClean="0">
                <a:solidFill>
                  <a:srgbClr val="000000"/>
                </a:solidFill>
                <a:latin typeface="Times New Roman"/>
                <a:ea typeface="Times New Roman"/>
                <a:cs typeface="Times New Roman"/>
                <a:sym typeface="Times New Roman"/>
              </a:rPr>
              <a:t> (нехватке глюкозы в крови), а потому перед таким занятием необходимо хорошо питаться. </a:t>
            </a:r>
            <a:endParaRPr lang="ru-RU" dirty="0"/>
          </a:p>
        </p:txBody>
      </p:sp>
      <p:sp>
        <p:nvSpPr>
          <p:cNvPr id="5"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Спорт во время беременности</a:t>
            </a:r>
            <a:endParaRPr lang="ru" dirty="0">
              <a:latin typeface="Times New Roman"/>
              <a:ea typeface="Times New Roman"/>
              <a:cs typeface="Times New Roman"/>
              <a:sym typeface="Times New Roman"/>
            </a:endParaRPr>
          </a:p>
        </p:txBody>
      </p:sp>
      <p:pic>
        <p:nvPicPr>
          <p:cNvPr id="8" name="Picture 2" descr="http://www.uaua.info/pictures_ckfinder/images/%D0%A3%D0%BF%D1%80%D0%B0%D0%B6%D0%BD%D0%B5%D0%BD%D0%B8%D1%8F%20%D0%B4%D0%BB%D1%8F%20%D0%B1%D0%B5%D1%80%D0%B5%D0%BC%D0%B5%D0%BD%D0%BD%D1%8B%D1%85%20%D0%BE%D1%82%20%D0%90%D0%BD%D0%B8%D1%82%D1%8B%20%D0%9B%D1%83%D1%86%D0%B5%D0%BD%D0%BA%D0%B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764704"/>
            <a:ext cx="4320480" cy="432048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79512" y="5686934"/>
            <a:ext cx="8784976" cy="646331"/>
          </a:xfrm>
          <a:prstGeom prst="rect">
            <a:avLst/>
          </a:prstGeom>
        </p:spPr>
        <p:txBody>
          <a:bodyPr wrap="square">
            <a:spAutoFit/>
          </a:bodyPr>
          <a:lstStyle/>
          <a:p>
            <a:pPr indent="-69850">
              <a:buClr>
                <a:schemeClr val="dk1"/>
              </a:buClr>
              <a:buSzPts val="1100"/>
            </a:pPr>
            <a:r>
              <a:rPr lang="ru-RU" dirty="0">
                <a:solidFill>
                  <a:srgbClr val="000000"/>
                </a:solidFill>
                <a:latin typeface="Times New Roman"/>
                <a:ea typeface="Times New Roman"/>
                <a:cs typeface="Times New Roman"/>
                <a:sym typeface="Times New Roman"/>
              </a:rPr>
              <a:t>Очевидно, что женщины, которые не занимались спортом до беременности, должны начинать активность с минимальных нагрузок, постепенно их увеличивая.</a:t>
            </a:r>
          </a:p>
        </p:txBody>
      </p:sp>
    </p:spTree>
    <p:extLst>
      <p:ext uri="{BB962C8B-B14F-4D97-AF65-F5344CB8AC3E}">
        <p14:creationId xmlns:p14="http://schemas.microsoft.com/office/powerpoint/2010/main" val="38111818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Спорт во время беременности</a:t>
            </a:r>
            <a:endParaRPr lang="ru" dirty="0">
              <a:latin typeface="Times New Roman"/>
              <a:ea typeface="Times New Roman"/>
              <a:cs typeface="Times New Roman"/>
              <a:sym typeface="Times New Roman"/>
            </a:endParaRPr>
          </a:p>
        </p:txBody>
      </p:sp>
      <p:sp>
        <p:nvSpPr>
          <p:cNvPr id="5" name="Shape 272"/>
          <p:cNvSpPr txBox="1">
            <a:spLocks/>
          </p:cNvSpPr>
          <p:nvPr/>
        </p:nvSpPr>
        <p:spPr>
          <a:xfrm>
            <a:off x="107504" y="620688"/>
            <a:ext cx="3960440" cy="4176464"/>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1400"/>
              </a:spcBef>
              <a:spcAft>
                <a:spcPts val="400"/>
              </a:spcAft>
              <a:buClr>
                <a:schemeClr val="dk1"/>
              </a:buClr>
              <a:buSzPts val="1100"/>
              <a:buFont typeface="Arial"/>
              <a:buNone/>
            </a:pPr>
            <a:r>
              <a:rPr lang="ru-RU" b="1" dirty="0" smtClean="0">
                <a:solidFill>
                  <a:schemeClr val="dk1"/>
                </a:solidFill>
                <a:latin typeface="Times New Roman"/>
                <a:ea typeface="Times New Roman"/>
                <a:cs typeface="Times New Roman"/>
                <a:sym typeface="Times New Roman"/>
              </a:rPr>
              <a:t>Физические нагрузки, разрешенные при беременности:</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ходьба;</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плаванье;</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велотренажёр;</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аэробные нагрузки низкой интенсивности;</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йога (адаптированная);</a:t>
            </a:r>
          </a:p>
          <a:p>
            <a:pPr marL="457200" indent="-317500">
              <a:spcBef>
                <a:spcPts val="0"/>
              </a:spcBef>
              <a:spcAft>
                <a:spcPts val="0"/>
              </a:spcAft>
              <a:buClr>
                <a:schemeClr val="dk1"/>
              </a:buClr>
              <a:buSzPts val="1400"/>
              <a:buFont typeface="Times New Roman"/>
              <a:buAutoNum type="arabicPeriod"/>
            </a:pPr>
            <a:r>
              <a:rPr lang="ru-RU" dirty="0" err="1" smtClean="0">
                <a:solidFill>
                  <a:schemeClr val="dk1"/>
                </a:solidFill>
                <a:latin typeface="Times New Roman"/>
                <a:ea typeface="Times New Roman"/>
                <a:cs typeface="Times New Roman"/>
                <a:sym typeface="Times New Roman"/>
              </a:rPr>
              <a:t>пилатес</a:t>
            </a:r>
            <a:r>
              <a:rPr lang="ru-RU" dirty="0" smtClean="0">
                <a:solidFill>
                  <a:schemeClr val="dk1"/>
                </a:solidFill>
                <a:latin typeface="Times New Roman"/>
                <a:ea typeface="Times New Roman"/>
                <a:cs typeface="Times New Roman"/>
                <a:sym typeface="Times New Roman"/>
              </a:rPr>
              <a:t> (адаптированный);</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бег*;</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теннис и бадминтон*;</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силовые тренировки*.</a:t>
            </a:r>
          </a:p>
          <a:p>
            <a:pPr marL="0" indent="-69850">
              <a:spcBef>
                <a:spcPts val="0"/>
              </a:spcBef>
              <a:spcAft>
                <a:spcPts val="0"/>
              </a:spcAft>
              <a:buClr>
                <a:schemeClr val="dk1"/>
              </a:buClr>
              <a:buSzPts val="1100"/>
              <a:buFont typeface="Arial"/>
              <a:buNone/>
            </a:pPr>
            <a:r>
              <a:rPr lang="ru-RU" dirty="0" smtClean="0">
                <a:solidFill>
                  <a:schemeClr val="dk1"/>
                </a:solidFill>
                <a:latin typeface="Times New Roman"/>
                <a:ea typeface="Times New Roman"/>
                <a:cs typeface="Times New Roman"/>
                <a:sym typeface="Times New Roman"/>
              </a:rPr>
              <a:t> </a:t>
            </a:r>
            <a:r>
              <a:rPr lang="ru-RU" i="1" dirty="0" smtClean="0">
                <a:solidFill>
                  <a:schemeClr val="dk1"/>
                </a:solidFill>
                <a:latin typeface="Times New Roman"/>
                <a:ea typeface="Times New Roman"/>
                <a:cs typeface="Times New Roman"/>
                <a:sym typeface="Times New Roman"/>
              </a:rPr>
              <a:t>*Только для тех, кто активно занимался этими видами спорта до беременности; тренироваться необходимо под контролем врача.</a:t>
            </a:r>
          </a:p>
          <a:p>
            <a:pPr marL="0" indent="0">
              <a:spcBef>
                <a:spcPts val="0"/>
              </a:spcBef>
              <a:buFont typeface="Wingdings 2" charset="2"/>
              <a:buNone/>
            </a:pPr>
            <a:endParaRPr lang="ru-RU" sz="1400" dirty="0">
              <a:latin typeface="Times New Roman"/>
              <a:ea typeface="Times New Roman"/>
              <a:cs typeface="Times New Roman"/>
              <a:sym typeface="Times New Roman"/>
            </a:endParaRPr>
          </a:p>
        </p:txBody>
      </p:sp>
      <p:pic>
        <p:nvPicPr>
          <p:cNvPr id="6" name="Shape 273"/>
          <p:cNvPicPr preferRelativeResize="0"/>
          <p:nvPr/>
        </p:nvPicPr>
        <p:blipFill>
          <a:blip r:embed="rId2">
            <a:alphaModFix/>
          </a:blip>
          <a:stretch>
            <a:fillRect/>
          </a:stretch>
        </p:blipFill>
        <p:spPr>
          <a:xfrm>
            <a:off x="4572000" y="4005064"/>
            <a:ext cx="4011050" cy="2501900"/>
          </a:xfrm>
          <a:prstGeom prst="rect">
            <a:avLst/>
          </a:prstGeom>
          <a:noFill/>
          <a:ln>
            <a:noFill/>
          </a:ln>
        </p:spPr>
      </p:pic>
      <p:pic>
        <p:nvPicPr>
          <p:cNvPr id="9" name="Picture 2" descr="http://yampa-msk.ru/wp/media/27158480_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764704"/>
            <a:ext cx="4398640" cy="2930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0941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79"/>
          <p:cNvSpPr txBox="1">
            <a:spLocks/>
          </p:cNvSpPr>
          <p:nvPr/>
        </p:nvSpPr>
        <p:spPr>
          <a:xfrm>
            <a:off x="235500" y="572700"/>
            <a:ext cx="8520600" cy="22383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1400"/>
              </a:spcBef>
              <a:spcAft>
                <a:spcPts val="400"/>
              </a:spcAft>
              <a:buClr>
                <a:schemeClr val="dk1"/>
              </a:buClr>
              <a:buSzPts val="1100"/>
              <a:buFont typeface="Arial"/>
              <a:buNone/>
            </a:pPr>
            <a:r>
              <a:rPr lang="ru-RU" b="1" dirty="0" smtClean="0">
                <a:solidFill>
                  <a:schemeClr val="dk1"/>
                </a:solidFill>
                <a:latin typeface="Times New Roman"/>
                <a:ea typeface="Times New Roman"/>
                <a:cs typeface="Times New Roman"/>
                <a:sym typeface="Times New Roman"/>
              </a:rPr>
              <a:t>Физические нагрузки, которых стоит избегать при беременности:</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контактные виды спорта (хоккей, бокс, футбол, баскетбол);</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виды спорта с повышенным риском травм (горные лыжи и сноуборд, водные лыжи, сёрфинг, велоспорт, верховая езда);</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дайвинг;</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парашютный спорт;</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«горячая» йога.</a:t>
            </a:r>
          </a:p>
          <a:p>
            <a:pPr marL="0" indent="0">
              <a:spcBef>
                <a:spcPts val="0"/>
              </a:spcBef>
              <a:buFont typeface="Wingdings 2" charset="2"/>
              <a:buNone/>
            </a:pPr>
            <a:endParaRPr lang="ru-RU" sz="1400" dirty="0">
              <a:latin typeface="Times New Roman"/>
              <a:ea typeface="Times New Roman"/>
              <a:cs typeface="Times New Roman"/>
              <a:sym typeface="Times New Roman"/>
            </a:endParaRPr>
          </a:p>
        </p:txBody>
      </p:sp>
      <p:sp>
        <p:nvSpPr>
          <p:cNvPr id="6"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Спорт во время беременности</a:t>
            </a:r>
            <a:endParaRPr lang="ru" dirty="0">
              <a:latin typeface="Times New Roman"/>
              <a:ea typeface="Times New Roman"/>
              <a:cs typeface="Times New Roman"/>
              <a:sym typeface="Times New Roman"/>
            </a:endParaRPr>
          </a:p>
        </p:txBody>
      </p:sp>
      <p:pic>
        <p:nvPicPr>
          <p:cNvPr id="8" name="Shape 280"/>
          <p:cNvPicPr preferRelativeResize="0"/>
          <p:nvPr/>
        </p:nvPicPr>
        <p:blipFill>
          <a:blip r:embed="rId2">
            <a:alphaModFix/>
          </a:blip>
          <a:stretch>
            <a:fillRect/>
          </a:stretch>
        </p:blipFill>
        <p:spPr>
          <a:xfrm>
            <a:off x="1979712" y="2800979"/>
            <a:ext cx="5472608" cy="3491264"/>
          </a:xfrm>
          <a:prstGeom prst="rect">
            <a:avLst/>
          </a:prstGeom>
          <a:noFill/>
          <a:ln>
            <a:noFill/>
          </a:ln>
        </p:spPr>
      </p:pic>
    </p:spTree>
    <p:extLst>
      <p:ext uri="{BB962C8B-B14F-4D97-AF65-F5344CB8AC3E}">
        <p14:creationId xmlns:p14="http://schemas.microsoft.com/office/powerpoint/2010/main" val="40961131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all-mama.com/wp-content/uploads/2014/10/fitnes-dlya-beremenny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997107"/>
            <a:ext cx="3478066" cy="2584563"/>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5"/>
          <p:cNvSpPr txBox="1">
            <a:spLocks/>
          </p:cNvSpPr>
          <p:nvPr/>
        </p:nvSpPr>
        <p:spPr>
          <a:xfrm>
            <a:off x="0" y="574849"/>
            <a:ext cx="9144000" cy="42165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1400"/>
              </a:spcBef>
              <a:spcAft>
                <a:spcPts val="400"/>
              </a:spcAft>
              <a:buClr>
                <a:schemeClr val="dk1"/>
              </a:buClr>
              <a:buSzPts val="1100"/>
              <a:buFont typeface="Arial"/>
              <a:buNone/>
            </a:pPr>
            <a:r>
              <a:rPr lang="ru-RU" b="1" dirty="0" smtClean="0">
                <a:solidFill>
                  <a:schemeClr val="dk1"/>
                </a:solidFill>
                <a:latin typeface="Times New Roman"/>
                <a:ea typeface="Times New Roman"/>
                <a:cs typeface="Times New Roman"/>
                <a:sym typeface="Times New Roman"/>
              </a:rPr>
              <a:t>Абсолютные противопоказания (заниматься спортом нельзя на протяжении всей беременности):</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заболевания сердечно-сосудистой системы, сопровождающиеся гемодинамическими нарушениями (изменения со стороны сердца и сосудов: например повышенное артериальное давление, изменение ударного выброса сердца и т. д.);</a:t>
            </a:r>
          </a:p>
          <a:p>
            <a:pPr marL="457200" indent="-317500">
              <a:spcBef>
                <a:spcPts val="0"/>
              </a:spcBef>
              <a:spcAft>
                <a:spcPts val="0"/>
              </a:spcAft>
              <a:buClr>
                <a:schemeClr val="dk1"/>
              </a:buClr>
              <a:buSzPts val="1400"/>
              <a:buFont typeface="Times New Roman"/>
              <a:buAutoNum type="arabicPeriod"/>
            </a:pPr>
            <a:r>
              <a:rPr lang="ru-RU" dirty="0" err="1" smtClean="0">
                <a:solidFill>
                  <a:schemeClr val="dk1"/>
                </a:solidFill>
                <a:latin typeface="Times New Roman"/>
                <a:ea typeface="Times New Roman"/>
                <a:cs typeface="Times New Roman"/>
                <a:sym typeface="Times New Roman"/>
              </a:rPr>
              <a:t>обструктивные</a:t>
            </a:r>
            <a:r>
              <a:rPr lang="ru-RU" dirty="0" smtClean="0">
                <a:solidFill>
                  <a:schemeClr val="dk1"/>
                </a:solidFill>
                <a:latin typeface="Times New Roman"/>
                <a:ea typeface="Times New Roman"/>
                <a:cs typeface="Times New Roman"/>
                <a:sym typeface="Times New Roman"/>
              </a:rPr>
              <a:t> болезни лёгких;</a:t>
            </a:r>
          </a:p>
          <a:p>
            <a:pPr marL="457200" indent="-317500">
              <a:spcBef>
                <a:spcPts val="0"/>
              </a:spcBef>
              <a:spcAft>
                <a:spcPts val="0"/>
              </a:spcAft>
              <a:buClr>
                <a:schemeClr val="dk1"/>
              </a:buClr>
              <a:buSzPts val="1400"/>
              <a:buFont typeface="Times New Roman"/>
              <a:buAutoNum type="arabicPeriod"/>
            </a:pPr>
            <a:r>
              <a:rPr lang="ru-RU" dirty="0" err="1" smtClean="0">
                <a:solidFill>
                  <a:schemeClr val="dk1"/>
                </a:solidFill>
                <a:latin typeface="Times New Roman"/>
                <a:ea typeface="Times New Roman"/>
                <a:cs typeface="Times New Roman"/>
                <a:sym typeface="Times New Roman"/>
              </a:rPr>
              <a:t>истмико</a:t>
            </a:r>
            <a:r>
              <a:rPr lang="ru-RU" dirty="0" smtClean="0">
                <a:solidFill>
                  <a:schemeClr val="dk1"/>
                </a:solidFill>
                <a:latin typeface="Times New Roman"/>
                <a:ea typeface="Times New Roman"/>
                <a:cs typeface="Times New Roman"/>
                <a:sym typeface="Times New Roman"/>
              </a:rPr>
              <a:t>-цервикальная недостаточность (состояние, при котором шейка матки укорачивается и начинает раскрываться ранее положенного срока; диагностируется при УЗИ);</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многоплодная беременность, сопровождающаяся  риском преждевременных родов;</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кровотечение из половых органов;</a:t>
            </a:r>
          </a:p>
          <a:p>
            <a:pPr marL="457200" indent="-317500">
              <a:spcBef>
                <a:spcPts val="0"/>
              </a:spcBef>
              <a:spcAft>
                <a:spcPts val="0"/>
              </a:spcAft>
              <a:buClr>
                <a:schemeClr val="dk1"/>
              </a:buClr>
              <a:buSzPts val="1400"/>
              <a:buFont typeface="Times New Roman"/>
              <a:buAutoNum type="arabicPeriod"/>
            </a:pPr>
            <a:r>
              <a:rPr lang="ru-RU" dirty="0" err="1" smtClean="0">
                <a:solidFill>
                  <a:schemeClr val="dk1"/>
                </a:solidFill>
                <a:latin typeface="Times New Roman"/>
                <a:ea typeface="Times New Roman"/>
                <a:cs typeface="Times New Roman"/>
                <a:sym typeface="Times New Roman"/>
              </a:rPr>
              <a:t>предлежание</a:t>
            </a:r>
            <a:r>
              <a:rPr lang="ru-RU" dirty="0" smtClean="0">
                <a:solidFill>
                  <a:schemeClr val="dk1"/>
                </a:solidFill>
                <a:latin typeface="Times New Roman"/>
                <a:ea typeface="Times New Roman"/>
                <a:cs typeface="Times New Roman"/>
                <a:sym typeface="Times New Roman"/>
              </a:rPr>
              <a:t> плаценты;</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угроза преждевременных родов;</a:t>
            </a:r>
          </a:p>
          <a:p>
            <a:pPr marL="457200" indent="-317500">
              <a:spcBef>
                <a:spcPts val="0"/>
              </a:spcBef>
              <a:spcAft>
                <a:spcPts val="0"/>
              </a:spcAft>
              <a:buClr>
                <a:schemeClr val="dk1"/>
              </a:buClr>
              <a:buSzPts val="1400"/>
              <a:buFont typeface="Times New Roman"/>
              <a:buAutoNum type="arabicPeriod"/>
            </a:pPr>
            <a:r>
              <a:rPr lang="ru-RU" dirty="0" smtClean="0">
                <a:solidFill>
                  <a:schemeClr val="dk1"/>
                </a:solidFill>
                <a:latin typeface="Times New Roman"/>
                <a:ea typeface="Times New Roman"/>
                <a:cs typeface="Times New Roman"/>
                <a:sym typeface="Times New Roman"/>
              </a:rPr>
              <a:t>разрыв плодных оболочек;</a:t>
            </a:r>
          </a:p>
          <a:p>
            <a:pPr marL="457200" indent="-317500">
              <a:spcBef>
                <a:spcPts val="0"/>
              </a:spcBef>
              <a:spcAft>
                <a:spcPts val="0"/>
              </a:spcAft>
              <a:buClr>
                <a:schemeClr val="dk1"/>
              </a:buClr>
              <a:buSzPts val="1400"/>
              <a:buFont typeface="Times New Roman"/>
              <a:buAutoNum type="arabicPeriod"/>
            </a:pPr>
            <a:r>
              <a:rPr lang="ru-RU" dirty="0" err="1" smtClean="0">
                <a:solidFill>
                  <a:schemeClr val="dk1"/>
                </a:solidFill>
                <a:latin typeface="Times New Roman"/>
                <a:ea typeface="Times New Roman"/>
                <a:cs typeface="Times New Roman"/>
                <a:sym typeface="Times New Roman"/>
              </a:rPr>
              <a:t>преэклампсия</a:t>
            </a:r>
            <a:r>
              <a:rPr lang="ru-RU" dirty="0" smtClean="0">
                <a:solidFill>
                  <a:schemeClr val="dk1"/>
                </a:solidFill>
                <a:latin typeface="Times New Roman"/>
                <a:ea typeface="Times New Roman"/>
                <a:cs typeface="Times New Roman"/>
                <a:sym typeface="Times New Roman"/>
              </a:rPr>
              <a:t> (</a:t>
            </a:r>
            <a:r>
              <a:rPr lang="ru-RU" dirty="0" err="1" smtClean="0">
                <a:solidFill>
                  <a:schemeClr val="dk1"/>
                </a:solidFill>
                <a:latin typeface="Times New Roman"/>
                <a:ea typeface="Times New Roman"/>
                <a:cs typeface="Times New Roman"/>
                <a:sym typeface="Times New Roman"/>
              </a:rPr>
              <a:t>гестоз</a:t>
            </a:r>
            <a:r>
              <a:rPr lang="ru-RU" dirty="0" smtClean="0">
                <a:solidFill>
                  <a:schemeClr val="dk1"/>
                </a:solidFill>
                <a:latin typeface="Times New Roman"/>
                <a:ea typeface="Times New Roman"/>
                <a:cs typeface="Times New Roman"/>
                <a:sym typeface="Times New Roman"/>
              </a:rPr>
              <a:t>) или гипертензия, </a:t>
            </a:r>
          </a:p>
          <a:p>
            <a:pPr marL="139700" indent="0">
              <a:spcBef>
                <a:spcPts val="0"/>
              </a:spcBef>
              <a:spcAft>
                <a:spcPts val="0"/>
              </a:spcAft>
              <a:buClr>
                <a:schemeClr val="dk1"/>
              </a:buClr>
              <a:buSzPts val="1400"/>
              <a:buNone/>
            </a:pPr>
            <a:r>
              <a:rPr lang="ru-RU" dirty="0" smtClean="0">
                <a:solidFill>
                  <a:schemeClr val="dk1"/>
                </a:solidFill>
                <a:latin typeface="Times New Roman"/>
                <a:ea typeface="Times New Roman"/>
                <a:cs typeface="Times New Roman"/>
                <a:sym typeface="Times New Roman"/>
              </a:rPr>
              <a:t>ассоциированная с беременностью;</a:t>
            </a:r>
          </a:p>
          <a:p>
            <a:pPr marL="139700" indent="0">
              <a:spcBef>
                <a:spcPts val="0"/>
              </a:spcBef>
              <a:spcAft>
                <a:spcPts val="0"/>
              </a:spcAft>
              <a:buClr>
                <a:schemeClr val="dk1"/>
              </a:buClr>
              <a:buSzPts val="1400"/>
              <a:buNone/>
            </a:pPr>
            <a:r>
              <a:rPr lang="ru-RU" dirty="0" smtClean="0">
                <a:solidFill>
                  <a:schemeClr val="dk1"/>
                </a:solidFill>
                <a:latin typeface="Times New Roman"/>
                <a:ea typeface="Times New Roman"/>
                <a:cs typeface="Times New Roman"/>
                <a:sym typeface="Times New Roman"/>
              </a:rPr>
              <a:t>тяжёлая анемия (уровень гемоглобина </a:t>
            </a:r>
          </a:p>
          <a:p>
            <a:pPr marL="139700" indent="0">
              <a:spcBef>
                <a:spcPts val="0"/>
              </a:spcBef>
              <a:spcAft>
                <a:spcPts val="0"/>
              </a:spcAft>
              <a:buClr>
                <a:schemeClr val="dk1"/>
              </a:buClr>
              <a:buSzPts val="1400"/>
              <a:buNone/>
            </a:pPr>
            <a:r>
              <a:rPr lang="ru-RU" dirty="0" smtClean="0">
                <a:solidFill>
                  <a:schemeClr val="dk1"/>
                </a:solidFill>
                <a:latin typeface="Times New Roman"/>
                <a:ea typeface="Times New Roman"/>
                <a:cs typeface="Times New Roman"/>
                <a:sym typeface="Times New Roman"/>
              </a:rPr>
              <a:t>менее 70 г/л).</a:t>
            </a:r>
          </a:p>
          <a:p>
            <a:pPr marL="0" indent="0">
              <a:spcBef>
                <a:spcPts val="0"/>
              </a:spcBef>
              <a:buFont typeface="Wingdings 2" charset="2"/>
              <a:buNone/>
            </a:pPr>
            <a:endParaRPr lang="ru-RU" sz="1400" dirty="0">
              <a:latin typeface="Times New Roman"/>
              <a:ea typeface="Times New Roman"/>
              <a:cs typeface="Times New Roman"/>
              <a:sym typeface="Times New Roman"/>
            </a:endParaRPr>
          </a:p>
        </p:txBody>
      </p:sp>
      <p:sp>
        <p:nvSpPr>
          <p:cNvPr id="9" name="Shape 108"/>
          <p:cNvSpPr txBox="1">
            <a:spLocks/>
          </p:cNvSpPr>
          <p:nvPr/>
        </p:nvSpPr>
        <p:spPr>
          <a:xfrm>
            <a:off x="0" y="2149"/>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Спорт во время беременности</a:t>
            </a:r>
            <a:endParaRPr lang="ru"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1634868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Гигиена беременной женщины</a:t>
            </a:r>
            <a:endParaRPr lang="ru" dirty="0">
              <a:latin typeface="Times New Roman"/>
              <a:ea typeface="Times New Roman"/>
              <a:cs typeface="Times New Roman"/>
              <a:sym typeface="Times New Roman"/>
            </a:endParaRPr>
          </a:p>
        </p:txBody>
      </p:sp>
      <p:sp>
        <p:nvSpPr>
          <p:cNvPr id="3" name="Shape 290"/>
          <p:cNvSpPr txBox="1">
            <a:spLocks/>
          </p:cNvSpPr>
          <p:nvPr/>
        </p:nvSpPr>
        <p:spPr>
          <a:xfrm>
            <a:off x="0" y="572700"/>
            <a:ext cx="9144000" cy="1368152"/>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Гигиена беременных должна включать в себя мероприятия, направленные на сохранение и укрепление здоровья женщины, организм которой испытывает повышенные нагрузки, антенатальную охрану плода, подготовку организма женщины к нормальному течению родов и послеродового периода, к лактации и грудному вскармливанию</a:t>
            </a:r>
            <a:r>
              <a:rPr lang="ru-RU" sz="1400" dirty="0" smtClean="0">
                <a:solidFill>
                  <a:srgbClr val="000000"/>
                </a:solidFill>
                <a:latin typeface="Times New Roman"/>
                <a:ea typeface="Times New Roman"/>
                <a:cs typeface="Times New Roman"/>
                <a:sym typeface="Times New Roman"/>
              </a:rPr>
              <a:t>.</a:t>
            </a:r>
          </a:p>
          <a:p>
            <a:pPr marL="0" indent="-69850">
              <a:spcBef>
                <a:spcPts val="0"/>
              </a:spcBef>
              <a:buClr>
                <a:schemeClr val="dk1"/>
              </a:buClr>
              <a:buSzPts val="1100"/>
              <a:buFont typeface="Arial"/>
              <a:buNone/>
            </a:pPr>
            <a:r>
              <a:rPr lang="ru-RU" dirty="0" smtClean="0"/>
              <a:t> </a:t>
            </a:r>
          </a:p>
          <a:p>
            <a:pPr marL="0" indent="0">
              <a:spcBef>
                <a:spcPts val="0"/>
              </a:spcBef>
              <a:buFont typeface="Wingdings 2" charset="2"/>
              <a:buNone/>
            </a:pPr>
            <a:endParaRPr lang="ru-RU" dirty="0"/>
          </a:p>
        </p:txBody>
      </p:sp>
      <p:pic>
        <p:nvPicPr>
          <p:cNvPr id="4" name="Shape 292"/>
          <p:cNvPicPr preferRelativeResize="0"/>
          <p:nvPr/>
        </p:nvPicPr>
        <p:blipFill>
          <a:blip r:embed="rId2">
            <a:alphaModFix/>
          </a:blip>
          <a:stretch>
            <a:fillRect/>
          </a:stretch>
        </p:blipFill>
        <p:spPr>
          <a:xfrm>
            <a:off x="4932040" y="3068960"/>
            <a:ext cx="3724275" cy="2857500"/>
          </a:xfrm>
          <a:prstGeom prst="rect">
            <a:avLst/>
          </a:prstGeom>
          <a:noFill/>
          <a:ln>
            <a:noFill/>
          </a:ln>
        </p:spPr>
      </p:pic>
      <p:pic>
        <p:nvPicPr>
          <p:cNvPr id="6" name="Shape 298"/>
          <p:cNvPicPr preferRelativeResize="0"/>
          <p:nvPr/>
        </p:nvPicPr>
        <p:blipFill>
          <a:blip r:embed="rId3">
            <a:alphaModFix/>
          </a:blip>
          <a:stretch>
            <a:fillRect/>
          </a:stretch>
        </p:blipFill>
        <p:spPr>
          <a:xfrm>
            <a:off x="416446" y="2564904"/>
            <a:ext cx="4000500" cy="2640325"/>
          </a:xfrm>
          <a:prstGeom prst="rect">
            <a:avLst/>
          </a:prstGeom>
          <a:noFill/>
          <a:ln>
            <a:noFill/>
          </a:ln>
        </p:spPr>
      </p:pic>
    </p:spTree>
    <p:extLst>
      <p:ext uri="{BB962C8B-B14F-4D97-AF65-F5344CB8AC3E}">
        <p14:creationId xmlns:p14="http://schemas.microsoft.com/office/powerpoint/2010/main" val="29980642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0" y="0"/>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Гигиена беременной женщины</a:t>
            </a:r>
            <a:endParaRPr lang="ru" dirty="0">
              <a:latin typeface="Times New Roman"/>
              <a:ea typeface="Times New Roman"/>
              <a:cs typeface="Times New Roman"/>
              <a:sym typeface="Times New Roman"/>
            </a:endParaRPr>
          </a:p>
        </p:txBody>
      </p:sp>
      <p:sp>
        <p:nvSpPr>
          <p:cNvPr id="4" name="Shape 297"/>
          <p:cNvSpPr txBox="1">
            <a:spLocks/>
          </p:cNvSpPr>
          <p:nvPr/>
        </p:nvSpPr>
        <p:spPr>
          <a:xfrm>
            <a:off x="311700" y="583256"/>
            <a:ext cx="8520600" cy="22002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Беременная женщина должна 1—2 раза в неделю принимать душ, ежедневно обтирать тело полотенцем, смоченным в воде комнатной температуры, 2 раза в день подмывать наружные половые органы теплой водой с мылом (влагалищные спринцевания не рекомендуются). Обязательный компонент личной гигиены — воздушные и солнечные ванны. Воздушные ванны принимаются при температуре воздуха 20—22 °С, начиная с 5—10 минут -и постепенно увеличивая их продолжительность до 20—30 минут. Летом полезны недлительные солнечные ванны, а зимой и осенью — ультрафиолетовое облучение. Купаться разрешается в теплую погоду, непродолжительное время, если беременность протекает нормально. </a:t>
            </a:r>
            <a:endParaRPr lang="ru" dirty="0">
              <a:solidFill>
                <a:srgbClr val="000000"/>
              </a:solidFill>
              <a:latin typeface="Times New Roman"/>
              <a:ea typeface="Times New Roman"/>
              <a:cs typeface="Times New Roman"/>
              <a:sym typeface="Times New Roman"/>
            </a:endParaRPr>
          </a:p>
        </p:txBody>
      </p:sp>
      <p:pic>
        <p:nvPicPr>
          <p:cNvPr id="5" name="Picture 2" descr="http://static7.depositphotos.com/1000572/685/i/450/depositphotos_6854692-Pregnant-woman-washing-with-show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592457"/>
            <a:ext cx="3278138" cy="2105293"/>
          </a:xfrm>
          <a:prstGeom prst="rect">
            <a:avLst/>
          </a:prstGeom>
          <a:noFill/>
          <a:extLst>
            <a:ext uri="{909E8E84-426E-40DD-AFC4-6F175D3DCCD1}">
              <a14:hiddenFill xmlns:a14="http://schemas.microsoft.com/office/drawing/2010/main">
                <a:solidFill>
                  <a:srgbClr val="FFFFFF"/>
                </a:solidFill>
              </a14:hiddenFill>
            </a:ext>
          </a:extLst>
        </p:spPr>
      </p:pic>
      <p:pic>
        <p:nvPicPr>
          <p:cNvPr id="32774" name="Picture 6" descr="http://mama66.ru/files/image/zaryadk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9698" y="3484944"/>
            <a:ext cx="3480480" cy="232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8672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0" y="41059"/>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Гигиена беременной женщины</a:t>
            </a:r>
            <a:endParaRPr lang="ru" dirty="0">
              <a:latin typeface="Times New Roman"/>
              <a:ea typeface="Times New Roman"/>
              <a:cs typeface="Times New Roman"/>
              <a:sym typeface="Times New Roman"/>
            </a:endParaRPr>
          </a:p>
        </p:txBody>
      </p:sp>
      <p:sp>
        <p:nvSpPr>
          <p:cNvPr id="4" name="Shape 310"/>
          <p:cNvSpPr txBox="1">
            <a:spLocks/>
          </p:cNvSpPr>
          <p:nvPr/>
        </p:nvSpPr>
        <p:spPr>
          <a:xfrm>
            <a:off x="0" y="613759"/>
            <a:ext cx="9144000" cy="23400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RU" dirty="0" smtClean="0">
                <a:solidFill>
                  <a:srgbClr val="000000"/>
                </a:solidFill>
                <a:latin typeface="Times New Roman"/>
                <a:ea typeface="Times New Roman"/>
                <a:cs typeface="Times New Roman"/>
                <a:sym typeface="Times New Roman"/>
              </a:rPr>
              <a:t>Гигиена молочных желез у беременных:</a:t>
            </a:r>
          </a:p>
          <a:p>
            <a:pPr marL="0" indent="-69850">
              <a:spcBef>
                <a:spcPts val="0"/>
              </a:spcBef>
              <a:buClr>
                <a:schemeClr val="dk1"/>
              </a:buClr>
              <a:buSzPts val="1100"/>
              <a:buFont typeface="Arial"/>
              <a:buNone/>
            </a:pPr>
            <a:r>
              <a:rPr lang="ru-RU" dirty="0" smtClean="0">
                <a:solidFill>
                  <a:srgbClr val="000000"/>
                </a:solidFill>
                <a:latin typeface="Times New Roman"/>
                <a:ea typeface="Times New Roman"/>
                <a:cs typeface="Times New Roman"/>
                <a:sym typeface="Times New Roman"/>
              </a:rPr>
              <a:t>Беременной женщине необходимо систематически готовить соски молочных желез к будущему кормлению для профилактики их трещин и мастита. Лифчики должны быть удобными, из натуральных тканей, соответствовать размеру и форме желез. Железы и соски ежедневно обмываются водой комнатной температуры с мылом и обтираются жестким полотенцем. Если соски плоские или втянутые, в последние 2 месяца беременности производится их массаж: ежедневно после смазывания борным вазелином сосок захватывается указательным и большим пальцами и оттягивается в течение 3—4 минут (по 2—3 раза).</a:t>
            </a:r>
          </a:p>
          <a:p>
            <a:pPr marL="0" indent="0">
              <a:spcBef>
                <a:spcPts val="0"/>
              </a:spcBef>
              <a:buFont typeface="Wingdings 2" charset="2"/>
              <a:buNone/>
            </a:pPr>
            <a:endParaRPr lang="ru-RU" dirty="0"/>
          </a:p>
        </p:txBody>
      </p:sp>
      <p:pic>
        <p:nvPicPr>
          <p:cNvPr id="5" name="Shape 311"/>
          <p:cNvPicPr preferRelativeResize="0"/>
          <p:nvPr/>
        </p:nvPicPr>
        <p:blipFill>
          <a:blip r:embed="rId2">
            <a:alphaModFix/>
          </a:blip>
          <a:stretch>
            <a:fillRect/>
          </a:stretch>
        </p:blipFill>
        <p:spPr>
          <a:xfrm>
            <a:off x="899592" y="3779686"/>
            <a:ext cx="2857500" cy="1905000"/>
          </a:xfrm>
          <a:prstGeom prst="rect">
            <a:avLst/>
          </a:prstGeom>
          <a:noFill/>
          <a:ln>
            <a:noFill/>
          </a:ln>
        </p:spPr>
      </p:pic>
      <p:pic>
        <p:nvPicPr>
          <p:cNvPr id="6" name="Shape 312"/>
          <p:cNvPicPr preferRelativeResize="0"/>
          <p:nvPr/>
        </p:nvPicPr>
        <p:blipFill>
          <a:blip r:embed="rId3">
            <a:alphaModFix/>
          </a:blip>
          <a:stretch>
            <a:fillRect/>
          </a:stretch>
        </p:blipFill>
        <p:spPr>
          <a:xfrm>
            <a:off x="4445000" y="3696861"/>
            <a:ext cx="3175001" cy="2070650"/>
          </a:xfrm>
          <a:prstGeom prst="rect">
            <a:avLst/>
          </a:prstGeom>
          <a:noFill/>
          <a:ln>
            <a:noFill/>
          </a:ln>
        </p:spPr>
      </p:pic>
    </p:spTree>
    <p:extLst>
      <p:ext uri="{BB962C8B-B14F-4D97-AF65-F5344CB8AC3E}">
        <p14:creationId xmlns:p14="http://schemas.microsoft.com/office/powerpoint/2010/main" val="1245355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08"/>
          <p:cNvSpPr txBox="1">
            <a:spLocks/>
          </p:cNvSpPr>
          <p:nvPr/>
        </p:nvSpPr>
        <p:spPr>
          <a:xfrm>
            <a:off x="0" y="41059"/>
            <a:ext cx="9144000" cy="5727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Запрещается беременной женщине</a:t>
            </a:r>
            <a:endParaRPr lang="ru" dirty="0">
              <a:latin typeface="Times New Roman"/>
              <a:ea typeface="Times New Roman"/>
              <a:cs typeface="Times New Roman"/>
              <a:sym typeface="Times New Roman"/>
            </a:endParaRPr>
          </a:p>
        </p:txBody>
      </p:sp>
      <p:sp>
        <p:nvSpPr>
          <p:cNvPr id="2" name="Прямоугольник 1"/>
          <p:cNvSpPr/>
          <p:nvPr/>
        </p:nvSpPr>
        <p:spPr>
          <a:xfrm>
            <a:off x="251520" y="692696"/>
            <a:ext cx="4572000" cy="2862322"/>
          </a:xfrm>
          <a:prstGeom prst="rect">
            <a:avLst/>
          </a:prstGeom>
        </p:spPr>
        <p:txBody>
          <a:bodyPr>
            <a:spAutoFit/>
          </a:bodyPr>
          <a:lstStyle/>
          <a:p>
            <a:pPr lvl="0"/>
            <a:r>
              <a:rPr lang="ru" dirty="0" smtClean="0">
                <a:solidFill>
                  <a:srgbClr val="000000"/>
                </a:solidFill>
                <a:latin typeface="Times New Roman"/>
                <a:ea typeface="Times New Roman"/>
                <a:cs typeface="Times New Roman"/>
                <a:sym typeface="Times New Roman"/>
              </a:rPr>
              <a:t>Категорически </a:t>
            </a:r>
            <a:r>
              <a:rPr lang="ru" dirty="0">
                <a:solidFill>
                  <a:srgbClr val="000000"/>
                </a:solidFill>
                <a:latin typeface="Times New Roman"/>
                <a:ea typeface="Times New Roman"/>
                <a:cs typeface="Times New Roman"/>
                <a:sym typeface="Times New Roman"/>
              </a:rPr>
              <a:t>запрещаются курение и употребление алкоголя, так как ядовитые продукты табачного дыма и винный спирт проходят через планцентарный барьер и могут нанести непоправимый вред плоду, вплоть до развития уродств. </a:t>
            </a:r>
          </a:p>
          <a:p>
            <a:pPr lvl="0" indent="-69850">
              <a:buClr>
                <a:schemeClr val="dk1"/>
              </a:buClr>
              <a:buSzPts val="1100"/>
            </a:pPr>
            <a:r>
              <a:rPr lang="ru" dirty="0">
                <a:solidFill>
                  <a:srgbClr val="000000"/>
                </a:solidFill>
                <a:latin typeface="Times New Roman"/>
                <a:ea typeface="Times New Roman"/>
                <a:cs typeface="Times New Roman"/>
                <a:sym typeface="Times New Roman"/>
              </a:rPr>
              <a:t>В первые 3 и в последние 2 месяца беременности запрещается половая жизнь, чтобы предупредить инфекции, выкидыш и преждевременные роды.</a:t>
            </a:r>
          </a:p>
        </p:txBody>
      </p:sp>
      <p:pic>
        <p:nvPicPr>
          <p:cNvPr id="7" name="Shape 305"/>
          <p:cNvPicPr preferRelativeResize="0"/>
          <p:nvPr/>
        </p:nvPicPr>
        <p:blipFill>
          <a:blip r:embed="rId2">
            <a:alphaModFix/>
          </a:blip>
          <a:stretch>
            <a:fillRect/>
          </a:stretch>
        </p:blipFill>
        <p:spPr>
          <a:xfrm>
            <a:off x="755576" y="3712360"/>
            <a:ext cx="2044825" cy="2044825"/>
          </a:xfrm>
          <a:prstGeom prst="rect">
            <a:avLst/>
          </a:prstGeom>
          <a:noFill/>
          <a:ln>
            <a:noFill/>
          </a:ln>
        </p:spPr>
      </p:pic>
      <p:pic>
        <p:nvPicPr>
          <p:cNvPr id="8" name="Shape 304"/>
          <p:cNvPicPr preferRelativeResize="0"/>
          <p:nvPr/>
        </p:nvPicPr>
        <p:blipFill>
          <a:blip r:embed="rId3">
            <a:alphaModFix/>
          </a:blip>
          <a:stretch>
            <a:fillRect/>
          </a:stretch>
        </p:blipFill>
        <p:spPr>
          <a:xfrm>
            <a:off x="2915816" y="4653136"/>
            <a:ext cx="2044825" cy="2044825"/>
          </a:xfrm>
          <a:prstGeom prst="rect">
            <a:avLst/>
          </a:prstGeom>
          <a:noFill/>
          <a:ln>
            <a:noFill/>
          </a:ln>
        </p:spPr>
      </p:pic>
      <p:pic>
        <p:nvPicPr>
          <p:cNvPr id="10" name="Picture 2" descr="http://plushealth.ru/sites/default/files/u43/1155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794489"/>
            <a:ext cx="319087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7253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318"/>
          <p:cNvSpPr txBox="1">
            <a:spLocks/>
          </p:cNvSpPr>
          <p:nvPr/>
        </p:nvSpPr>
        <p:spPr>
          <a:xfrm>
            <a:off x="188270" y="620688"/>
            <a:ext cx="8848226" cy="2022600"/>
          </a:xfrm>
          <a:prstGeom prst="rect">
            <a:avLst/>
          </a:prstGeom>
        </p:spPr>
        <p:txBody>
          <a:bodyPr wrap="square" lIns="91425" tIns="91425" rIns="91425" bIns="91425" anchor="t" anchorCtr="0">
            <a:noAutofit/>
          </a:bodyPr>
          <a:lst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Беременность - это прекрасный период ожидания новой жизни. </a:t>
            </a:r>
          </a:p>
          <a:p>
            <a:pPr marL="0" indent="0">
              <a:spcBef>
                <a:spcPts val="0"/>
              </a:spcBef>
              <a:buFont typeface="Wingdings 2" charset="2"/>
              <a:buNone/>
            </a:pPr>
            <a:r>
              <a:rPr lang="ru" dirty="0" smtClean="0">
                <a:solidFill>
                  <a:srgbClr val="000000"/>
                </a:solidFill>
                <a:latin typeface="Times New Roman"/>
                <a:ea typeface="Times New Roman"/>
                <a:cs typeface="Times New Roman"/>
                <a:sym typeface="Times New Roman"/>
              </a:rPr>
              <a:t>Для того чтоб она протекала без осложнений и была комфортной для женщины , есть некоторые правила и советы , изложенные выше. </a:t>
            </a:r>
            <a:r>
              <a:rPr lang="ru" dirty="0" smtClean="0">
                <a:solidFill>
                  <a:schemeClr val="dk1"/>
                </a:solidFill>
                <a:latin typeface="Times New Roman"/>
                <a:ea typeface="Times New Roman"/>
                <a:cs typeface="Times New Roman"/>
                <a:sym typeface="Times New Roman"/>
              </a:rPr>
              <a:t> Они весьма простые и не требуют непосильного для женщины труда, их сможет соблюдать каждая будущая мама без особых усилий. </a:t>
            </a:r>
            <a:r>
              <a:rPr lang="ru" dirty="0" smtClean="0">
                <a:solidFill>
                  <a:srgbClr val="000000"/>
                </a:solidFill>
                <a:latin typeface="Times New Roman"/>
                <a:ea typeface="Times New Roman"/>
                <a:cs typeface="Times New Roman"/>
                <a:sym typeface="Times New Roman"/>
              </a:rPr>
              <a:t>Соблюдая эти правила и советы , беременная женщина, не только облегчит течение беременности для себя , но и сделает ее комфортной и безопасной для своего малыша.</a:t>
            </a:r>
            <a:endParaRPr lang="ru" dirty="0">
              <a:solidFill>
                <a:srgbClr val="000000"/>
              </a:solidFill>
              <a:latin typeface="Times New Roman"/>
              <a:ea typeface="Times New Roman"/>
              <a:cs typeface="Times New Roman"/>
              <a:sym typeface="Times New Roman"/>
            </a:endParaRPr>
          </a:p>
        </p:txBody>
      </p:sp>
      <p:sp>
        <p:nvSpPr>
          <p:cNvPr id="5" name="Shape 76"/>
          <p:cNvSpPr txBox="1">
            <a:spLocks/>
          </p:cNvSpPr>
          <p:nvPr/>
        </p:nvSpPr>
        <p:spPr>
          <a:xfrm>
            <a:off x="2051720" y="39667"/>
            <a:ext cx="4793700" cy="763600"/>
          </a:xfrm>
          <a:prstGeom prst="rect">
            <a:avLst/>
          </a:prstGeom>
        </p:spPr>
        <p:txBody>
          <a:bodyPr wrap="square" lIns="91425" tIns="91425" rIns="91425" bIns="91425" anchor="t" anchorCtr="0">
            <a:noAutofit/>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algn="ctr">
              <a:spcBef>
                <a:spcPts val="0"/>
              </a:spcBef>
            </a:pPr>
            <a:r>
              <a:rPr lang="ru"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a:ea typeface="Times New Roman"/>
                <a:cs typeface="Times New Roman"/>
                <a:sym typeface="Times New Roman"/>
              </a:rPr>
              <a:t>Заключение</a:t>
            </a:r>
            <a:r>
              <a:rPr lang="ru" dirty="0" smtClean="0">
                <a:ln w="18415" cmpd="sng">
                  <a:solidFill>
                    <a:srgbClr val="FFFFFF"/>
                  </a:solidFill>
                  <a:prstDash val="solid"/>
                </a:ln>
                <a:solidFill>
                  <a:srgbClr val="FFFFFF"/>
                </a:solidFill>
                <a:latin typeface="Times New Roman"/>
                <a:ea typeface="Times New Roman"/>
                <a:cs typeface="Times New Roman"/>
                <a:sym typeface="Times New Roman"/>
              </a:rPr>
              <a:t> </a:t>
            </a:r>
            <a:endParaRPr lang="ru" dirty="0">
              <a:ln w="18415" cmpd="sng">
                <a:solidFill>
                  <a:srgbClr val="FFFFFF"/>
                </a:solidFill>
                <a:prstDash val="solid"/>
              </a:ln>
              <a:solidFill>
                <a:srgbClr val="FFFFFF"/>
              </a:solidFill>
              <a:latin typeface="Times New Roman"/>
              <a:ea typeface="Times New Roman"/>
              <a:cs typeface="Times New Roman"/>
              <a:sym typeface="Times New Roman"/>
            </a:endParaRPr>
          </a:p>
        </p:txBody>
      </p:sp>
      <p:pic>
        <p:nvPicPr>
          <p:cNvPr id="34824" name="Picture 8" descr="http://photoswizard.ru/wp-content/uploads/2013/03/%D0%BF%D0%B5%D0%BD%D0%B5%D1%82%D0%BA%D0%B8-%D0%BD%D0%B0-%D0%B6%D0%B8%D0%B2%D0%BE%D1%82%D0%B8%D0%BA%D0%B5-%D1%83-%D0%B1%D0%B5%D1%80%D0%B5%D0%BC%D0%B5%D0%BD%D0%BD%D0%BE%D0%B9-%D0%BC%D0%B0%D0%BC%D1%83%D0%BB%D0%B8-%D0%98%D0%B3%D0%BE%D1%80%D1%8C-%D0%A7%D0%B5%D0%BA%D0%B0%D0%B5%D0%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621218"/>
            <a:ext cx="5775598" cy="3850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056564"/>
      </p:ext>
    </p:extLst>
  </p:cSld>
  <p:clrMapOvr>
    <a:masterClrMapping/>
  </p:clrMapOvr>
  <p:timing>
    <p:tnLst>
      <p:par>
        <p:cTn id="1" dur="indefinite" restart="never" nodeType="tmRoot"/>
      </p:par>
    </p:tnLst>
  </p:timing>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Весна</Template>
  <TotalTime>1921</TotalTime>
  <Words>3490</Words>
  <Application>Microsoft Office PowerPoint</Application>
  <PresentationFormat>Экран (4:3)</PresentationFormat>
  <Paragraphs>189</Paragraphs>
  <Slides>42</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42</vt:i4>
      </vt:variant>
    </vt:vector>
  </HeadingPairs>
  <TitlesOfParts>
    <vt:vector size="43" baseType="lpstr">
      <vt:lpstr>Spring</vt:lpstr>
      <vt:lpstr>Презентация PowerPoint</vt:lpstr>
      <vt:lpstr>Презентация PowerPoint</vt:lpstr>
      <vt:lpstr>Беременность </vt:lpstr>
      <vt:lpstr>Периоды беременности</vt:lpstr>
      <vt:lpstr>Периоды беременности</vt:lpstr>
      <vt:lpstr>Периоды беременности</vt:lpstr>
      <vt:lpstr>Периоды беременности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Krokoz™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София</dc:creator>
  <cp:lastModifiedBy>Zdormen</cp:lastModifiedBy>
  <cp:revision>118</cp:revision>
  <dcterms:created xsi:type="dcterms:W3CDTF">2012-12-22T18:04:01Z</dcterms:created>
  <dcterms:modified xsi:type="dcterms:W3CDTF">2019-02-09T09:44:49Z</dcterms:modified>
</cp:coreProperties>
</file>