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3" r:id="rId5"/>
    <p:sldId id="261" r:id="rId6"/>
    <p:sldId id="262" r:id="rId7"/>
    <p:sldId id="260" r:id="rId8"/>
    <p:sldId id="264" r:id="rId9"/>
    <p:sldId id="265" r:id="rId10"/>
    <p:sldId id="263" r:id="rId11"/>
    <p:sldId id="274" r:id="rId12"/>
    <p:sldId id="287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66" r:id="rId26"/>
    <p:sldId id="267" r:id="rId27"/>
    <p:sldId id="268" r:id="rId28"/>
    <p:sldId id="269" r:id="rId29"/>
    <p:sldId id="270" r:id="rId30"/>
    <p:sldId id="271" r:id="rId31"/>
    <p:sldId id="272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7700"/>
    <a:srgbClr val="0033CC"/>
    <a:srgbClr val="54C8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68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348880"/>
            <a:ext cx="7772400" cy="1196243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ОРГАНИЗАЦИЯ РАБОТЫ КОНДИТЕРСКОГО </a:t>
            </a:r>
            <a:r>
              <a:rPr lang="ru-RU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ЦЕХА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6093296"/>
            <a:ext cx="8715436" cy="764704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г. </a:t>
            </a:r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Арсеньев </a:t>
            </a:r>
          </a:p>
          <a:p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2019г.</a:t>
            </a:r>
            <a:endParaRPr lang="ru-RU" sz="18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000100" y="214290"/>
            <a:ext cx="7059561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Департамент образования и науки Приморского края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Краевое государственное бюджетное профессиональное образовательное учреждение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«Приморский индустриальный колледж»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58913" y="3789040"/>
            <a:ext cx="62007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Выполнил : Преподаватель 1 категории </a:t>
            </a:r>
            <a:r>
              <a:rPr lang="ru-RU" dirty="0" err="1" smtClean="0"/>
              <a:t>Козюкова</a:t>
            </a:r>
            <a:r>
              <a:rPr lang="ru-RU" dirty="0" smtClean="0"/>
              <a:t> </a:t>
            </a:r>
            <a:r>
              <a:rPr lang="ru-RU" dirty="0"/>
              <a:t>Е.О.</a:t>
            </a: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475656" y="1412584"/>
            <a:ext cx="6369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Техническое оснащение предприятии общественного питания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-gotovyij-biznes-konditerskij-tse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9832" y="286744"/>
            <a:ext cx="2736304" cy="206213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348880"/>
            <a:ext cx="8229600" cy="4223392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solidFill>
                  <a:srgbClr val="0033CC"/>
                </a:solidFill>
              </a:rPr>
              <a:t>Кондитерские </a:t>
            </a:r>
            <a:r>
              <a:rPr lang="ru-RU" sz="2800" dirty="0" smtClean="0">
                <a:solidFill>
                  <a:srgbClr val="0033CC"/>
                </a:solidFill>
              </a:rPr>
              <a:t>цехи предусматривают на заготовочных предприятиях, изготовляющих полуфабрикаты, и на предприятиях общедоступной сети . В отличие от мелких кондитерских цехов, организуемых в предприятиях общественного питания, кондитерские цехи заготовочных предприятий имеют большую мощность, технически лучше оснащены и поэтому более рентабельны. В цехе изготовляют широкий ассортимент изделий из дрожжевого, песочного, слоеного, бисквитного и заварного теста, а также выпускают дрожжевое, песочное и слоеное тесто в виде полуфабриката. </a:t>
            </a:r>
            <a:endParaRPr lang="ru-RU" sz="2800" dirty="0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95fb0850a29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505" y="332656"/>
            <a:ext cx="4476749" cy="335756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88024" y="332656"/>
            <a:ext cx="4186238" cy="3507302"/>
          </a:xfrm>
        </p:spPr>
        <p:txBody>
          <a:bodyPr>
            <a:normAutofit/>
          </a:bodyPr>
          <a:lstStyle/>
          <a:p>
            <a:r>
              <a:rPr lang="ru-RU" sz="2200" dirty="0" smtClean="0">
                <a:solidFill>
                  <a:srgbClr val="0033CC"/>
                </a:solidFill>
              </a:rPr>
              <a:t>В результате перепрофилирования производств многих заготовочных предприятий, которое произошло в последние годы, производство кондитерских и мучных изделий разделилось с образованием</a:t>
            </a:r>
            <a:r>
              <a:rPr lang="en-US" sz="2200" dirty="0" smtClean="0">
                <a:solidFill>
                  <a:srgbClr val="0033CC"/>
                </a:solidFill>
              </a:rPr>
              <a:t> </a:t>
            </a:r>
            <a:r>
              <a:rPr lang="ru-RU" sz="2200" dirty="0" smtClean="0">
                <a:solidFill>
                  <a:srgbClr val="0033CC"/>
                </a:solidFill>
              </a:rPr>
              <a:t>кондитерского и мучного цехов</a:t>
            </a:r>
            <a:r>
              <a:rPr lang="ru-RU" dirty="0" smtClean="0">
                <a:solidFill>
                  <a:srgbClr val="0033CC"/>
                </a:solidFill>
              </a:rPr>
              <a:t>.</a:t>
            </a:r>
            <a:endParaRPr lang="ru-RU" dirty="0">
              <a:solidFill>
                <a:srgbClr val="0033CC"/>
              </a:solidFill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505" y="4005063"/>
            <a:ext cx="5019513" cy="2745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53" r="3299"/>
          <a:stretch/>
        </p:blipFill>
        <p:spPr bwMode="auto">
          <a:xfrm>
            <a:off x="5292080" y="4199004"/>
            <a:ext cx="3700181" cy="2184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Организация производственных участков и рабочих </a:t>
            </a:r>
            <a:r>
              <a:rPr lang="ru-RU" b="1" dirty="0" smtClean="0"/>
              <a:t>мест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52533" y="1556792"/>
            <a:ext cx="8467939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Рабочим </a:t>
            </a:r>
            <a:r>
              <a:rPr lang="ru-RU" dirty="0"/>
              <a:t>местом применительно к кондитерскому цеху называется отдельное помещение или участок производственной площади, закрепленный за одним работником или группой работников.</a:t>
            </a:r>
          </a:p>
          <a:p>
            <a:pPr algn="just"/>
            <a:r>
              <a:rPr lang="ru-RU" dirty="0"/>
              <a:t>В зависимости от мощности цеха и выпускаемого ассортимента могут быть организованы следующие рабочие места:</a:t>
            </a:r>
          </a:p>
          <a:p>
            <a:r>
              <a:rPr lang="ru-RU" dirty="0"/>
              <a:t>– для обработки яиц;</a:t>
            </a:r>
          </a:p>
          <a:p>
            <a:r>
              <a:rPr lang="ru-RU" dirty="0"/>
              <a:t>– для просеивания муки;</a:t>
            </a:r>
          </a:p>
          <a:p>
            <a:r>
              <a:rPr lang="ru-RU" dirty="0"/>
              <a:t>– для подготовки других видов сырья;</a:t>
            </a:r>
          </a:p>
          <a:p>
            <a:r>
              <a:rPr lang="ru-RU" dirty="0"/>
              <a:t>– для замеса дрожжевого, слоеного, песочного теста;</a:t>
            </a:r>
          </a:p>
          <a:p>
            <a:r>
              <a:rPr lang="ru-RU" dirty="0"/>
              <a:t>– для приготовления бисквитного и заварного теста;</a:t>
            </a:r>
          </a:p>
          <a:p>
            <a:r>
              <a:rPr lang="ru-RU" dirty="0"/>
              <a:t>– для разделки изделий из дрожжевого и песочного теста;</a:t>
            </a:r>
          </a:p>
          <a:p>
            <a:r>
              <a:rPr lang="ru-RU" dirty="0"/>
              <a:t>– для разделки изделий из слоеного теста;</a:t>
            </a:r>
          </a:p>
          <a:p>
            <a:r>
              <a:rPr lang="ru-RU" dirty="0"/>
              <a:t>– для разделки изделий из бисквитного и заварного теста;</a:t>
            </a:r>
          </a:p>
          <a:p>
            <a:r>
              <a:rPr lang="ru-RU" dirty="0"/>
              <a:t>– для выпечки изделий;</a:t>
            </a:r>
          </a:p>
          <a:p>
            <a:r>
              <a:rPr lang="ru-RU" dirty="0"/>
              <a:t>– для приготовлений отделочных полуфабрикатов;</a:t>
            </a:r>
          </a:p>
          <a:p>
            <a:r>
              <a:rPr lang="ru-RU" dirty="0"/>
              <a:t>– для отделки изделий;</a:t>
            </a:r>
          </a:p>
          <a:p>
            <a:r>
              <a:rPr lang="ru-RU" dirty="0"/>
              <a:t>– для мойки инвентаря и тары.</a:t>
            </a:r>
          </a:p>
        </p:txBody>
      </p:sp>
    </p:spTree>
    <p:extLst>
      <p:ext uri="{BB962C8B-B14F-4D97-AF65-F5344CB8AC3E}">
        <p14:creationId xmlns:p14="http://schemas.microsoft.com/office/powerpoint/2010/main" val="2777242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b737337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39952" y="260648"/>
            <a:ext cx="4788222" cy="3591167"/>
          </a:xfrm>
          <a:ln w="76200">
            <a:solidFill>
              <a:srgbClr val="9E7700"/>
            </a:solidFill>
          </a:ln>
        </p:spPr>
      </p:pic>
      <p:pic>
        <p:nvPicPr>
          <p:cNvPr id="6" name="Рисунок 5" descr="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3591017"/>
            <a:ext cx="4752528" cy="310277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3008313" cy="79849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0033CC"/>
                </a:solidFill>
              </a:rPr>
              <a:t>Технологический процесс в мучном цехе:</a:t>
            </a:r>
            <a:endParaRPr lang="ru-RU" dirty="0">
              <a:solidFill>
                <a:srgbClr val="0033CC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28596" y="642918"/>
            <a:ext cx="3008313" cy="4691063"/>
          </a:xfrm>
        </p:spPr>
        <p:txBody>
          <a:bodyPr>
            <a:normAutofit/>
          </a:bodyPr>
          <a:lstStyle/>
          <a:p>
            <a:r>
              <a:rPr lang="ru-RU" sz="2000" dirty="0" smtClean="0"/>
              <a:t>1.Подготовка продуктов</a:t>
            </a:r>
          </a:p>
          <a:p>
            <a:r>
              <a:rPr lang="ru-RU" sz="2000" dirty="0" smtClean="0"/>
              <a:t>2.Замес теста</a:t>
            </a:r>
          </a:p>
          <a:p>
            <a:r>
              <a:rPr lang="ru-RU" sz="2000" dirty="0" smtClean="0"/>
              <a:t>3.Разделка и выпечка изделий </a:t>
            </a:r>
          </a:p>
          <a:p>
            <a:r>
              <a:rPr lang="ru-RU" sz="2000" dirty="0" smtClean="0"/>
              <a:t>4.Остывание</a:t>
            </a:r>
          </a:p>
          <a:p>
            <a:r>
              <a:rPr lang="ru-RU" sz="2000" dirty="0" smtClean="0"/>
              <a:t>5.Укладка</a:t>
            </a:r>
          </a:p>
          <a:p>
            <a:r>
              <a:rPr lang="ru-RU" sz="2000" dirty="0" smtClean="0"/>
              <a:t>6.Хранение</a:t>
            </a:r>
          </a:p>
          <a:p>
            <a:r>
              <a:rPr lang="ru-RU" sz="2000" dirty="0" smtClean="0"/>
              <a:t>7.Транспортирование. </a:t>
            </a:r>
            <a:br>
              <a:rPr lang="ru-RU" sz="2000" dirty="0" smtClean="0"/>
            </a:b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00562" y="642918"/>
            <a:ext cx="4400552" cy="5697559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8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Сырье, поступающее в цех, разгружают в </a:t>
            </a:r>
            <a:r>
              <a:rPr lang="ru-RU" sz="28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кладовые суточного запаса. </a:t>
            </a:r>
            <a:r>
              <a:rPr lang="ru-RU" sz="28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Муку просеивают в </a:t>
            </a:r>
            <a:r>
              <a:rPr lang="ru-RU" sz="28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помещении просеивания</a:t>
            </a:r>
            <a:r>
              <a:rPr lang="ru-RU" sz="28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, откуда она подается по гибкому рукаву в </a:t>
            </a:r>
            <a:r>
              <a:rPr lang="ru-RU" sz="28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отделение замеса, разделки и выпечки мучных изделий</a:t>
            </a:r>
            <a:r>
              <a:rPr lang="ru-RU" sz="28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. Для получения дрожжевого теста хорошего качества предусматривают </a:t>
            </a:r>
            <a:r>
              <a:rPr lang="ru-RU" sz="28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помещение </a:t>
            </a:r>
            <a:r>
              <a:rPr lang="ru-RU" sz="2800" b="1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расстойки</a:t>
            </a:r>
            <a:r>
              <a:rPr lang="ru-RU" sz="28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дрожжевого теста</a:t>
            </a:r>
            <a:r>
              <a:rPr lang="ru-RU" sz="28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. Готовые изделия хранят в </a:t>
            </a:r>
            <a:r>
              <a:rPr lang="ru-RU" sz="28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кладовой готовых изделий</a:t>
            </a:r>
            <a:r>
              <a:rPr lang="ru-RU" sz="28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на стеллажах до отправки в экспедицию.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573016"/>
            <a:ext cx="3617979" cy="2713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 descr="http://myhomebusiness.ru/uploads/posts/2013-05/1367672586_09_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735" y="620688"/>
            <a:ext cx="3795244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33CC"/>
                </a:solidFill>
              </a:rPr>
              <a:t>Пример мучного цеха:</a:t>
            </a:r>
            <a:endParaRPr lang="ru-RU" dirty="0">
              <a:solidFill>
                <a:srgbClr val="0033CC"/>
              </a:solidFill>
            </a:endParaRPr>
          </a:p>
        </p:txBody>
      </p:sp>
      <p:pic>
        <p:nvPicPr>
          <p:cNvPr id="4" name="Содержимое 3" descr="proekt_pekarn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142987"/>
            <a:ext cx="9144000" cy="571501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76" y="3714752"/>
            <a:ext cx="3714744" cy="278605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3429024" cy="1857364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rgbClr val="0033CC"/>
                </a:solidFill>
              </a:rPr>
              <a:t>Технологический процесс в кондитерском цехе:</a:t>
            </a:r>
            <a:endParaRPr lang="ru-RU" sz="2400" dirty="0">
              <a:solidFill>
                <a:srgbClr val="0033CC"/>
              </a:solidFill>
            </a:endParaRPr>
          </a:p>
        </p:txBody>
      </p:sp>
      <p:pic>
        <p:nvPicPr>
          <p:cNvPr id="5" name="Содержимое 4" descr="100226air_breakfast_25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067944" y="404664"/>
            <a:ext cx="4619071" cy="3140968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28596" y="1857364"/>
            <a:ext cx="3429024" cy="4691063"/>
          </a:xfrm>
        </p:spPr>
        <p:txBody>
          <a:bodyPr>
            <a:noAutofit/>
          </a:bodyPr>
          <a:lstStyle/>
          <a:p>
            <a:r>
              <a:rPr lang="ru-RU" sz="2400" dirty="0" smtClean="0"/>
              <a:t>1.подготовка продуктов</a:t>
            </a:r>
          </a:p>
          <a:p>
            <a:r>
              <a:rPr lang="ru-RU" sz="2400" dirty="0" smtClean="0"/>
              <a:t>2.приготовление и выпечка теста и изделий</a:t>
            </a:r>
          </a:p>
          <a:p>
            <a:r>
              <a:rPr lang="ru-RU" sz="2400" dirty="0" smtClean="0"/>
              <a:t>3.остывание </a:t>
            </a:r>
          </a:p>
          <a:p>
            <a:r>
              <a:rPr lang="ru-RU" sz="2400" dirty="0" smtClean="0"/>
              <a:t>4.отделка</a:t>
            </a:r>
          </a:p>
          <a:p>
            <a:r>
              <a:rPr lang="ru-RU" sz="2400" dirty="0" smtClean="0"/>
              <a:t>5.укладка </a:t>
            </a:r>
          </a:p>
          <a:p>
            <a:r>
              <a:rPr lang="ru-RU" sz="2400" dirty="0" smtClean="0"/>
              <a:t>6.охлаждение и хранение </a:t>
            </a:r>
            <a:r>
              <a:rPr lang="en-US" sz="2400" dirty="0" smtClean="0"/>
              <a:t>7</a:t>
            </a:r>
            <a:r>
              <a:rPr lang="ru-RU" sz="2400" dirty="0" smtClean="0"/>
              <a:t>.транспортирование.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9792" y="3645024"/>
            <a:ext cx="3888432" cy="2927752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214291"/>
            <a:ext cx="8496944" cy="3574750"/>
          </a:xfrm>
        </p:spPr>
        <p:txBody>
          <a:bodyPr>
            <a:noAutofit/>
          </a:bodyPr>
          <a:lstStyle/>
          <a:p>
            <a:pPr marL="0" indent="342900" algn="just">
              <a:spcBef>
                <a:spcPts val="0"/>
              </a:spcBef>
              <a:buNone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Сырье разгружают в кладовые суточного запаса (охлаждаемую и неохлаждаемую). После просеивания муки и подготовки продуктов приготовляют тесто всех видов и осуществляют разделку и выпечку изделий из песочного, слоеного, заварного и бисквитного теста. Остывшие изделия отделывают кремами, повидлом или другими отделочными полуфабрикатами, укладывают в тару, охлаждают и хранят в охлаждаемой и неохлаждаемой камерах готовых изделий до отправки в экспедицию.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116_html_m783c246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142983"/>
            <a:ext cx="9144000" cy="5715017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33CC"/>
                </a:solidFill>
              </a:rPr>
              <a:t>Пример кондитерского цеха:</a:t>
            </a:r>
            <a:endParaRPr lang="ru-RU" dirty="0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2476872"/>
          </a:xfrm>
        </p:spPr>
        <p:txBody>
          <a:bodyPr>
            <a:noAutofit/>
          </a:bodyPr>
          <a:lstStyle/>
          <a:p>
            <a:pPr marL="0" indent="4572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 рабочем месте для обработки яиц устанавливается стол производственный с овоскопом для проверки качества яиц, 4 ванны для их санитарной обработки, подтоварник. Из инвентаря используются решетчатые металлические корзины, волосяные щетки. В крупных цехах может выделяться помещение для боя яиц, где устанавливается устройство Панфилова (устройство для отделения желтка и белка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AutoShape 2" descr="https://www.prostanki.com/img/boardpics/2017_05/6FehuYXgsoddvwxT4opk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55"/>
          <a:stretch/>
        </p:blipFill>
        <p:spPr bwMode="auto">
          <a:xfrm>
            <a:off x="1691680" y="3657600"/>
            <a:ext cx="2827326" cy="2893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01" t="16366" r="17358" b="14666"/>
          <a:stretch/>
        </p:blipFill>
        <p:spPr bwMode="auto">
          <a:xfrm>
            <a:off x="4860032" y="3699891"/>
            <a:ext cx="3820079" cy="2850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47245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75" y="390525"/>
            <a:ext cx="8096250" cy="607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63095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332656"/>
            <a:ext cx="8229600" cy="4525963"/>
          </a:xfrm>
        </p:spPr>
        <p:txBody>
          <a:bodyPr>
            <a:normAutofit/>
          </a:bodyPr>
          <a:lstStyle/>
          <a:p>
            <a:pPr marL="0" indent="457200" algn="just">
              <a:spcBef>
                <a:spcPts val="0"/>
              </a:spcBef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Просеивание муки осуществляется в отдельном помещении или кладовой суточного запаса сырья по соседству с отделением замеса теста.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457200" algn="just">
              <a:spcBef>
                <a:spcPts val="0"/>
              </a:spcBef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этом рабочем месте в зависимости от мощности цеха устанавливают малогабаритное вибросито; машину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просеивательную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или сменный механизм, работающий от универсального привода. Для сбора просеянной муки используют полиэтиленовые бачки или передвижные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дежи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Для мешков с мукой устанавливают подтоварник.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71" r="2321" b="15714"/>
          <a:stretch/>
        </p:blipFill>
        <p:spPr bwMode="auto">
          <a:xfrm>
            <a:off x="395536" y="3861048"/>
            <a:ext cx="4803300" cy="2608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841832"/>
            <a:ext cx="3298883" cy="264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52540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88640"/>
            <a:ext cx="8424936" cy="4525963"/>
          </a:xfrm>
        </p:spPr>
        <p:txBody>
          <a:bodyPr>
            <a:normAutofit fontScale="85000" lnSpcReduction="20000"/>
          </a:bodyPr>
          <a:lstStyle/>
          <a:p>
            <a:pPr marL="0" indent="4572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Рабочее место для подготовки других видов сырья оборудуется подтоварником и стеллажом для хранения сырья, производственным столом, ванной с подачей горячей и холодной воды, холодильным шкафом. Разнообразный характер выполняемых на данном месте работ требует укомплектования инвентарем и инструментами: грохот металлический, дуршлаг, цедилки, шумовки, сита с ячейками различных размеров,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орехомолки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мельницы, весы, мерная посуда и т. д.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221088"/>
            <a:ext cx="2664296" cy="2192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188829"/>
            <a:ext cx="3292649" cy="2194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95598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4316" y="260648"/>
            <a:ext cx="8229600" cy="4525963"/>
          </a:xfrm>
        </p:spPr>
        <p:txBody>
          <a:bodyPr>
            <a:normAutofit/>
          </a:bodyPr>
          <a:lstStyle/>
          <a:p>
            <a:pPr marL="0" indent="457200" algn="just">
              <a:spcBef>
                <a:spcPts val="0"/>
              </a:spcBef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Рабочие места для приготовления дрожжевого, слоеного, песочного теста могут быть совмещены, устанавливают тестомесительные машины, для замеса песочного теста –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взбивальные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машины, производственную раковину, производственный стол (в том случае, если нет помещения для подготовки продуктов). После замеса дрожжевого теста обеспечивают его созревание: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дежи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передвигают ближе к пекарским шкафам или оборудуют помещение для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расстойки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теста (Т=30-35 °С, влажность 85-90 %).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29" b="8035"/>
          <a:stretch/>
        </p:blipFill>
        <p:spPr bwMode="auto">
          <a:xfrm>
            <a:off x="5941640" y="3350096"/>
            <a:ext cx="2663764" cy="3215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871460"/>
            <a:ext cx="2020534" cy="2694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819035"/>
            <a:ext cx="2711946" cy="2719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11386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60648"/>
            <a:ext cx="8568952" cy="4525963"/>
          </a:xfrm>
        </p:spPr>
        <p:txBody>
          <a:bodyPr>
            <a:noAutofit/>
          </a:bodyPr>
          <a:lstStyle/>
          <a:p>
            <a:pPr marL="0" indent="457200" algn="just">
              <a:spcBef>
                <a:spcPts val="0"/>
              </a:spcBef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Особенности приготовления бисквитного и заварного теста обуславливают тепловую обработку смесей и взбивание различных по составу масс. Поэтому на рабочем месте для приготовления этих видов теста устанавливают плиту электрическую,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взбивальные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машины.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284984"/>
            <a:ext cx="3498427" cy="2784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 descr="https://www.equipnet.ru/netcat_files/135/157/mixer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2" t="5877" r="13234" b="4856"/>
          <a:stretch/>
        </p:blipFill>
        <p:spPr bwMode="auto">
          <a:xfrm>
            <a:off x="5580112" y="3021401"/>
            <a:ext cx="2174488" cy="3311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24825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4525963"/>
          </a:xfrm>
        </p:spPr>
        <p:txBody>
          <a:bodyPr>
            <a:normAutofit/>
          </a:bodyPr>
          <a:lstStyle/>
          <a:p>
            <a:pPr marL="0" indent="45720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Рабочее место для разделки дрожжевого и песочного теста оборудуется производственными столами с деревянным покрытием и выдвижными ящиками для инвентаря, передвижными стеллажами; весами настольными. Для ускорения порционирования дрожжевого теста используют ручные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тестоделители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Изделия из песочного теста формуют при помощи фигурных выемок.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3" t="1809" r="14857" b="18381"/>
          <a:stretch/>
        </p:blipFill>
        <p:spPr bwMode="auto">
          <a:xfrm>
            <a:off x="539553" y="4149080"/>
            <a:ext cx="2880320" cy="2077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077072"/>
            <a:ext cx="2871785" cy="1615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7519" y="4437112"/>
            <a:ext cx="2165226" cy="2165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95179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332656"/>
            <a:ext cx="8424936" cy="4525963"/>
          </a:xfrm>
        </p:spPr>
        <p:txBody>
          <a:bodyPr>
            <a:normAutofit/>
          </a:bodyPr>
          <a:lstStyle/>
          <a:p>
            <a:pPr marL="0" indent="457200" algn="just">
              <a:spcBef>
                <a:spcPts val="0"/>
              </a:spcBef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На рабочем месте по разделке и формовке изделий из слоеного теста устанавливают производственные столы с деревянным покрытием, тестораскаточные машины, шкаф холодильный, передвижные стеллажи. Вместо кондитерского стола может использоваться стол с охлаждением.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62942"/>
            <a:ext cx="3550277" cy="2614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130053"/>
            <a:ext cx="4231089" cy="28200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83087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60648"/>
            <a:ext cx="8424936" cy="4525963"/>
          </a:xfrm>
        </p:spPr>
        <p:txBody>
          <a:bodyPr/>
          <a:lstStyle/>
          <a:p>
            <a:pPr marL="0" indent="457200" algn="just">
              <a:spcBef>
                <a:spcPts val="0"/>
              </a:spcBef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На участке выпечки изделий из различных видов теста устанавливают, пекарские шкафы, пароконвектоматы, стеллажи для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расстойки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заготовок и охлаждения готовых изделий, стол производственный, на который укладывают листы с изделиями для смазывания их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льезоном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0" t="11905" r="6318"/>
          <a:stretch/>
        </p:blipFill>
        <p:spPr bwMode="auto">
          <a:xfrm>
            <a:off x="5652120" y="3470965"/>
            <a:ext cx="2736304" cy="317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39" b="13809"/>
          <a:stretch/>
        </p:blipFill>
        <p:spPr bwMode="auto">
          <a:xfrm>
            <a:off x="539552" y="3933056"/>
            <a:ext cx="4572000" cy="25254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42523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60648"/>
            <a:ext cx="8496944" cy="4525963"/>
          </a:xfrm>
        </p:spPr>
        <p:txBody>
          <a:bodyPr>
            <a:normAutofit/>
          </a:bodyPr>
          <a:lstStyle/>
          <a:p>
            <a:pPr marL="0" indent="457200" algn="just">
              <a:spcBef>
                <a:spcPts val="0"/>
              </a:spcBef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На участке приготовления отделочных полуфабрикатов устанавливают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взбивальные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машины, привод универсальный, стол производственный, плиту электрическую, ванну моечную и стеллаж для приготовления сиропов и помадки, может использоваться машина кондитерская универсальная МКУ-40.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284984"/>
            <a:ext cx="4968552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51588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4525963"/>
          </a:xfrm>
        </p:spPr>
        <p:txBody>
          <a:bodyPr/>
          <a:lstStyle/>
          <a:p>
            <a:pPr marL="0" indent="457200" algn="just">
              <a:spcBef>
                <a:spcPts val="0"/>
              </a:spcBef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Для приготовления кремов может выделяться отдельное помещение, где устанавливаются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взбивальные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машины, холодильные шкафы, столы производственные и стеллажи.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276872"/>
            <a:ext cx="6886499" cy="44214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64727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4525963"/>
          </a:xfrm>
        </p:spPr>
        <p:txBody>
          <a:bodyPr>
            <a:normAutofit/>
          </a:bodyPr>
          <a:lstStyle/>
          <a:p>
            <a:pPr marL="0" indent="457200" algn="just">
              <a:spcBef>
                <a:spcPts val="0"/>
              </a:spcBef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Участок для отделки изделий оборудуется кондитерскими столами, передвижными стеллажами, охлаждаемыми шкафами (или столами с охлаждением).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0945" y="2197199"/>
            <a:ext cx="3579389" cy="2383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 descr="http://crystalcake.ru/upload/medialibrary/84a/84ade78e20d9dd845dbe46f01143850c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3212976"/>
            <a:ext cx="4108467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826" y="4758570"/>
            <a:ext cx="3257317" cy="192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54424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 моечном отделении кондитерского цеха устанавливают ванну моечную с 2-3 отделениями и стеллажи.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060848"/>
            <a:ext cx="5976664" cy="4482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50968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>
                <a:latin typeface="Times New Roman" pitchFamily="18" charset="0"/>
                <a:cs typeface="Times New Roman" pitchFamily="18" charset="0"/>
              </a:rPr>
              <a:t>Организация труда работников цеха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4572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Кондитеры 5 разряда занимаются изготовлением фигурных заказных тортов и пирожных, производят их художественную отделку.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4572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Кондитеры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4 разряда изготавливают кексы, рулеты, печенье высших сортов, слоеные торты и пирожные, украшения для тортов, оформляют изделия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4572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Кондитеры 3 разряда изготовляют простые торты, пирожные и другие штучные изделия, замешивают тесто, готовят крема, начинки, отделывают торты и пирожные шоколадом, помадкой, фруктами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4572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обязанности пекаря входит выпечка изделий, просеивание муки, замес и разделка дрожжевого теста, взбивание кремов, варка сиропов, глазирование изделий.</a:t>
            </a:r>
          </a:p>
        </p:txBody>
      </p:sp>
    </p:spTree>
    <p:extLst>
      <p:ext uri="{BB962C8B-B14F-4D97-AF65-F5344CB8AC3E}">
        <p14:creationId xmlns:p14="http://schemas.microsoft.com/office/powerpoint/2010/main" val="255386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2-tseh-konditerskih-i-hlebobulochnyih-izdeli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57298"/>
            <a:ext cx="4476749" cy="3357562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29124" y="357166"/>
            <a:ext cx="4714876" cy="6072230"/>
          </a:xfrm>
        </p:spPr>
        <p:txBody>
          <a:bodyPr>
            <a:normAutofit fontScale="70000" lnSpcReduction="20000"/>
          </a:bodyPr>
          <a:lstStyle/>
          <a:p>
            <a:pPr marL="0" indent="4572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Кондитерские и мучные цехи малой мощности (до 5 тыс. изделий) не дробят на отдельные помещения — выделяют лишь помещения отделки изделий и обработки яиц; мощностью до 15 тыс. изделий — проектируют с отделениями суточного запаса сырья, обработки яиц, подготовки сырья и приготовления теста, разделки и выпечки, остывания и отделки изделий, кратковременного хранения готовых изделий, а также с моечной инвентаря и холодильной камерой для хранения готовых изделий с кремом.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gecen-yil-ekmek-tuketimi-yuzde-7-artti-4116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33CC"/>
                </a:solidFill>
              </a:rPr>
              <a:t>Организация работы помещений для выпечки изделий.</a:t>
            </a:r>
            <a:endParaRPr lang="ru-RU" dirty="0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tradeboardiEo1oi_img.jpg"/>
          <p:cNvPicPr>
            <a:picLocks noChangeAspect="1"/>
          </p:cNvPicPr>
          <p:nvPr/>
        </p:nvPicPr>
        <p:blipFill>
          <a:blip r:embed="rId2"/>
          <a:srcRect t="20588" b="17647"/>
          <a:stretch>
            <a:fillRect/>
          </a:stretch>
        </p:blipFill>
        <p:spPr>
          <a:xfrm>
            <a:off x="1643042" y="3429000"/>
            <a:ext cx="5486400" cy="3000396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142852"/>
            <a:ext cx="8229600" cy="4525963"/>
          </a:xfrm>
        </p:spPr>
        <p:txBody>
          <a:bodyPr/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Печи устанавливают в ряд и снабжают местной вентиляцией. В таком же секционном порядке размещают оборудование и столы для жарки изделий во фритюре. Это экономит площадь цеха и создает благоприятные условия для работы.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t_54849_1527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2678901"/>
            <a:ext cx="5572132" cy="4179099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14290"/>
            <a:ext cx="8229600" cy="4525963"/>
          </a:xfrm>
        </p:spPr>
        <p:txBody>
          <a:bodyPr/>
          <a:lstStyle/>
          <a:p>
            <a:pPr marL="0" indent="342900" algn="just"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 жарочных шкафах, обогреваемых газом, температуру регулируют количеством газа, поступающего в горелки, но при этом следят, чтобы все открытые горелки и газ не проникал в помещения.</a:t>
            </a:r>
          </a:p>
          <a:p>
            <a:pPr marL="0" indent="342900" algn="just"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leb_pk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2405061"/>
            <a:ext cx="4857752" cy="4452939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85728"/>
            <a:ext cx="8229600" cy="4525963"/>
          </a:xfrm>
        </p:spPr>
        <p:txBody>
          <a:bodyPr/>
          <a:lstStyle/>
          <a:p>
            <a:pPr marL="0" indent="342900" algn="just"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Электрические жарочные шкафы снабжены терморегуляторами, которые автоматически поддерживают в жарочной камере заданную температуру в пределах от 100 до 350°С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gazovaya-plita-frityurnitsa-gf-71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48" y="3571876"/>
            <a:ext cx="4857752" cy="3286124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42852"/>
            <a:ext cx="8372476" cy="4525963"/>
          </a:xfrm>
        </p:spPr>
        <p:txBody>
          <a:bodyPr>
            <a:normAutofit fontScale="92500" lnSpcReduction="10000"/>
          </a:bodyPr>
          <a:lstStyle/>
          <a:p>
            <a:pPr marL="0" indent="34290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Для жарки пирожков во фритюре устанавливают специальные электрические или газовые фритюрницы или пользуются </a:t>
            </a:r>
            <a:r>
              <a:rPr lang="ru-RU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наплитными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фритюрницами. Возле фритюрницы устанавливают стеллажи и стол с сетчатым противнем для отсекания излишка жира. Это отделение должно иметь особенно хорошую вентиляцию, так как при разложении жиров выделяются вредные для здоровья продукты.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kond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56792"/>
            <a:ext cx="3982795" cy="3000372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82795" y="692696"/>
            <a:ext cx="5161205" cy="6500857"/>
          </a:xfrm>
        </p:spPr>
        <p:txBody>
          <a:bodyPr>
            <a:normAutofit fontScale="77500" lnSpcReduction="20000"/>
          </a:bodyPr>
          <a:lstStyle/>
          <a:p>
            <a:pPr marL="0" indent="4572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Кондитерские изделия с кремом или фруктовой отделкой хранят в охлаждаемых помещениях при температуре не выше 6 С. </a:t>
            </a:r>
          </a:p>
          <a:p>
            <a:pPr marL="0" indent="4572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Кондитерские изделия без отделки хранят при температуре 18 С и относительной влажности 70-75%.</a:t>
            </a:r>
          </a:p>
          <a:p>
            <a:pPr marL="0" indent="4572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При наличии холода срок реализации изделий со сливочным (масляным) кремом не должен превышать 36 ч, с заварным – 6 суток, со взбитыми сливками – 7, с фруктовой отделкой – 3 суток.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1344</Words>
  <Application>Microsoft Office PowerPoint</Application>
  <PresentationFormat>Экран (4:3)</PresentationFormat>
  <Paragraphs>72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5" baseType="lpstr">
      <vt:lpstr>Arial</vt:lpstr>
      <vt:lpstr>Calibri</vt:lpstr>
      <vt:lpstr>Times New Roman</vt:lpstr>
      <vt:lpstr>Тема Office</vt:lpstr>
      <vt:lpstr>ОРГАНИЗАЦИЯ РАБОТЫ КОНДИТЕРСКОГО ЦЕХА</vt:lpstr>
      <vt:lpstr>Кондитерские цехи предусматривают на заготовочных предприятиях, изготовляющих полуфабрикаты, и на предприятиях общедоступной сети . В отличие от мелких кондитерских цехов, организуемых в предприятиях общественного питания, кондитерские цехи заготовочных предприятий имеют большую мощность, технически лучше оснащены и поэтому более рентабельны. В цехе изготовляют широкий ассортимент изделий из дрожжевого, песочного, слоеного, бисквитного и заварного теста, а также выпускают дрожжевое, песочное и слоеное тесто в виде полуфабриката. </vt:lpstr>
      <vt:lpstr>В результате перепрофилирования производств многих заготовочных предприятий, которое произошло в последние годы, производство кондитерских и мучных изделий разделилось с образованием кондитерского и мучного цехов.</vt:lpstr>
      <vt:lpstr>Организация производственных участков и рабочих мест</vt:lpstr>
      <vt:lpstr>Технологический процесс в мучном цехе:</vt:lpstr>
      <vt:lpstr>Презентация PowerPoint</vt:lpstr>
      <vt:lpstr>Пример мучного цеха:</vt:lpstr>
      <vt:lpstr>Технологический процесс в кондитерском цехе:</vt:lpstr>
      <vt:lpstr>Презентация PowerPoint</vt:lpstr>
      <vt:lpstr>Пример кондитерского цеха: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Организация труда работников цеха</vt:lpstr>
      <vt:lpstr>Презентация PowerPoint</vt:lpstr>
      <vt:lpstr>Организация работы помещений для выпечки изделий.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работы кондитерского цеха. </dc:title>
  <cp:lastModifiedBy>Пользователь Windows</cp:lastModifiedBy>
  <cp:revision>26</cp:revision>
  <dcterms:modified xsi:type="dcterms:W3CDTF">2019-10-11T05:15:13Z</dcterms:modified>
</cp:coreProperties>
</file>