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4" r:id="rId3"/>
    <p:sldId id="261" r:id="rId4"/>
    <p:sldId id="262" r:id="rId5"/>
    <p:sldId id="263" r:id="rId6"/>
    <p:sldId id="264" r:id="rId7"/>
    <p:sldId id="265" r:id="rId8"/>
    <p:sldId id="266" r:id="rId9"/>
    <p:sldId id="275" r:id="rId10"/>
    <p:sldId id="276" r:id="rId11"/>
    <p:sldId id="277" r:id="rId12"/>
    <p:sldId id="267" r:id="rId13"/>
    <p:sldId id="268" r:id="rId14"/>
    <p:sldId id="257" r:id="rId15"/>
    <p:sldId id="258" r:id="rId16"/>
    <p:sldId id="269" r:id="rId17"/>
    <p:sldId id="270" r:id="rId18"/>
    <p:sldId id="271" r:id="rId19"/>
    <p:sldId id="273" r:id="rId20"/>
    <p:sldId id="278" r:id="rId21"/>
    <p:sldId id="272" r:id="rId22"/>
    <p:sldId id="279" r:id="rId23"/>
    <p:sldId id="282" r:id="rId24"/>
    <p:sldId id="281" r:id="rId25"/>
    <p:sldId id="28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43958" y="0"/>
            <a:ext cx="320004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0915" y="1600200"/>
            <a:ext cx="4460052" cy="30480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0916" y="4898573"/>
            <a:ext cx="4460052" cy="1270453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800" cap="none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244526" y="4782971"/>
            <a:ext cx="4242112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5943958" y="0"/>
            <a:ext cx="799118" cy="6858000"/>
          </a:xfrm>
          <a:prstGeom prst="rect">
            <a:avLst/>
          </a:prstGeom>
          <a:gradFill flip="none" rotWithShape="1">
            <a:gsLst>
              <a:gs pos="75000">
                <a:schemeClr val="tx2">
                  <a:alpha val="0"/>
                </a:schemeClr>
              </a:gs>
              <a:gs pos="100000">
                <a:schemeClr val="tx2">
                  <a:alpha val="2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244526" y="1709058"/>
            <a:ext cx="7214686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44882" y="0"/>
            <a:ext cx="799118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344882" y="10886"/>
            <a:ext cx="799118" cy="6858000"/>
          </a:xfrm>
          <a:prstGeom prst="rect">
            <a:avLst/>
          </a:prstGeom>
          <a:gradFill flip="none" rotWithShape="1">
            <a:gsLst>
              <a:gs pos="75000">
                <a:schemeClr val="tx2">
                  <a:alpha val="0"/>
                </a:schemeClr>
              </a:gs>
              <a:gs pos="100000">
                <a:schemeClr val="tx2">
                  <a:alpha val="2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5" y="2237097"/>
            <a:ext cx="6173809" cy="2411103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2107" y="4876801"/>
            <a:ext cx="6173809" cy="129222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80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244526" y="4782971"/>
            <a:ext cx="6014223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381000"/>
            <a:ext cx="7374269" cy="1219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6417" y="1984248"/>
            <a:ext cx="3601388" cy="418795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14989" y="1984248"/>
            <a:ext cx="3601389" cy="418795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244526" y="1709058"/>
            <a:ext cx="7214686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381000"/>
            <a:ext cx="7374269" cy="12192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2107" y="1828800"/>
            <a:ext cx="3601388" cy="8382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42107" y="2743201"/>
            <a:ext cx="3601388" cy="34258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14990" y="1828800"/>
            <a:ext cx="3601388" cy="8382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914990" y="2743201"/>
            <a:ext cx="3601388" cy="34258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244526" y="1709058"/>
            <a:ext cx="7214686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244526" y="1709058"/>
            <a:ext cx="7214686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685801"/>
            <a:ext cx="3086904" cy="1925637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40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2" y="685800"/>
            <a:ext cx="3944376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2107" y="2895600"/>
            <a:ext cx="3086904" cy="17526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8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244526" y="2743200"/>
            <a:ext cx="2927319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1" y="1"/>
            <a:ext cx="4630354" cy="6857999"/>
          </a:xfrm>
          <a:solidFill>
            <a:schemeClr val="bg2"/>
          </a:solidFill>
          <a:effectLst>
            <a:outerShdw blurRad="152400" dist="50800" dir="10800000" algn="r" rotWithShape="0">
              <a:prstClr val="black">
                <a:alpha val="25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685800"/>
            <a:ext cx="3086904" cy="1925638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000" b="0" i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2107" y="2895600"/>
            <a:ext cx="3086904" cy="17526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244526" y="2743200"/>
            <a:ext cx="2927319" cy="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44420" y="646113"/>
            <a:ext cx="1371958" cy="552291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2106" y="646113"/>
            <a:ext cx="5716489" cy="552291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7030090" y="762000"/>
            <a:ext cx="0" cy="5334000"/>
          </a:xfrm>
          <a:prstGeom prst="line">
            <a:avLst/>
          </a:prstGeom>
          <a:ln w="12700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381000"/>
            <a:ext cx="737427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2107" y="1981201"/>
            <a:ext cx="7374270" cy="4187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72616" y="6400800"/>
            <a:ext cx="1161797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142107" y="6400800"/>
            <a:ext cx="44672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716068" y="6400800"/>
            <a:ext cx="800310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799118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" y="0"/>
            <a:ext cx="799118" cy="6858000"/>
          </a:xfrm>
          <a:prstGeom prst="rect">
            <a:avLst/>
          </a:prstGeom>
          <a:gradFill flip="none" rotWithShape="1">
            <a:gsLst>
              <a:gs pos="75000">
                <a:schemeClr val="tx2">
                  <a:alpha val="0"/>
                </a:schemeClr>
              </a:gs>
              <a:gs pos="100000">
                <a:schemeClr val="tx2">
                  <a:alpha val="2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1175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0425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3463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books.yoops.ru/uploads/books/089/089580/08958064.cov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10" y="49948"/>
            <a:ext cx="8316416" cy="462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4797152"/>
            <a:ext cx="8820472" cy="16312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Составляем личный финансовый план и бюджет</a:t>
            </a:r>
          </a:p>
          <a:p>
            <a:pPr algn="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Автор: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</a:rPr>
              <a:t>Камбердиева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Инесса Владимировна, </a:t>
            </a:r>
          </a:p>
          <a:p>
            <a:pPr algn="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учитель истории и обществознания </a:t>
            </a:r>
          </a:p>
          <a:p>
            <a:pPr algn="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МБОУ СОМШ № 44 им. В.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</a:rPr>
              <a:t>Кудзоева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г. Владикавказ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9520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Семейный бюджет – это: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107" y="2285992"/>
            <a:ext cx="7374270" cy="3883034"/>
          </a:xfrm>
        </p:spPr>
        <p:txBody>
          <a:bodyPr/>
          <a:lstStyle/>
          <a:p>
            <a:r>
              <a:rPr lang="ru-RU" sz="2800" dirty="0" smtClean="0"/>
              <a:t>А) План доходов на год</a:t>
            </a:r>
          </a:p>
          <a:p>
            <a:r>
              <a:rPr lang="ru-RU" sz="2800" dirty="0" smtClean="0"/>
              <a:t>Б) Совокупность всех расходов семьи за длительный период</a:t>
            </a:r>
          </a:p>
          <a:p>
            <a:r>
              <a:rPr lang="ru-RU" sz="2800" dirty="0" smtClean="0"/>
              <a:t>В) Совокупность всех доходов семьи</a:t>
            </a:r>
          </a:p>
          <a:p>
            <a:r>
              <a:rPr lang="ru-RU" sz="2800" dirty="0" smtClean="0"/>
              <a:t>Г) Совокупный план доходов и расходов семьи</a:t>
            </a:r>
            <a:endParaRPr lang="ru-RU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0"/>
            <a:ext cx="7374270" cy="69269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ДОХОДЫ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8287097"/>
              </p:ext>
            </p:extLst>
          </p:nvPr>
        </p:nvGraphicFramePr>
        <p:xfrm>
          <a:off x="1141413" y="692695"/>
          <a:ext cx="7375524" cy="59766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58508"/>
                <a:gridCol w="2458508"/>
                <a:gridCol w="2458508"/>
              </a:tblGrid>
              <a:tr h="68805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Виды  доходов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Сумма в месяц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Сумма в год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68805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Зарплата отца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100000р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68805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Гонорар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200000р</a:t>
                      </a:r>
                      <a:endParaRPr lang="ru-RU" sz="2400" dirty="0"/>
                    </a:p>
                  </a:txBody>
                  <a:tcPr/>
                </a:tc>
              </a:tr>
              <a:tr h="84547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Пенсия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12000р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</a:tr>
              <a:tr h="84547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Выигрыш в лотерею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5000р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84547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Стипендия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2000р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68805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Проект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40000р</a:t>
                      </a:r>
                    </a:p>
                  </a:txBody>
                  <a:tcPr/>
                </a:tc>
              </a:tr>
              <a:tr h="68805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Итого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0"/>
            <a:ext cx="7374270" cy="62068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ДОХОДЫ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9826394"/>
              </p:ext>
            </p:extLst>
          </p:nvPr>
        </p:nvGraphicFramePr>
        <p:xfrm>
          <a:off x="1141413" y="548682"/>
          <a:ext cx="7375524" cy="59659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58508"/>
                <a:gridCol w="2458508"/>
                <a:gridCol w="2458508"/>
              </a:tblGrid>
              <a:tr h="73471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Виды  доходов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Сумма в месяц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Сумма в год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73471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Зарплата отца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100000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1200000</a:t>
                      </a:r>
                      <a:endParaRPr lang="ru-RU" sz="2400" dirty="0"/>
                    </a:p>
                  </a:txBody>
                  <a:tcPr/>
                </a:tc>
              </a:tr>
              <a:tr h="73471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Гонорар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200000</a:t>
                      </a:r>
                      <a:endParaRPr lang="ru-RU" sz="2400" dirty="0"/>
                    </a:p>
                  </a:txBody>
                  <a:tcPr/>
                </a:tc>
              </a:tr>
              <a:tr h="73471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Пенсия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12000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144000</a:t>
                      </a:r>
                      <a:endParaRPr lang="ru-RU" sz="2400" dirty="0"/>
                    </a:p>
                  </a:txBody>
                  <a:tcPr/>
                </a:tc>
              </a:tr>
              <a:tr h="76905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Выигрыш в лотерею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5000</a:t>
                      </a:r>
                      <a:endParaRPr lang="ru-RU" sz="2400" dirty="0"/>
                    </a:p>
                  </a:txBody>
                  <a:tcPr/>
                </a:tc>
              </a:tr>
              <a:tr h="73471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Стипендия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24000</a:t>
                      </a:r>
                      <a:endParaRPr lang="ru-RU" sz="2400" dirty="0"/>
                    </a:p>
                  </a:txBody>
                  <a:tcPr/>
                </a:tc>
              </a:tr>
              <a:tr h="73471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Проект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40000</a:t>
                      </a:r>
                      <a:endParaRPr lang="ru-RU" sz="2400" dirty="0"/>
                    </a:p>
                  </a:txBody>
                  <a:tcPr/>
                </a:tc>
              </a:tr>
              <a:tr h="73471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Итого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1613000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0"/>
            <a:ext cx="7374270" cy="76470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Расходы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33511"/>
              </p:ext>
            </p:extLst>
          </p:nvPr>
        </p:nvGraphicFramePr>
        <p:xfrm>
          <a:off x="-1" y="1071544"/>
          <a:ext cx="9144000" cy="58200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48000"/>
                <a:gridCol w="3048000"/>
                <a:gridCol w="3048000"/>
              </a:tblGrid>
              <a:tr h="66973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Виды  доходов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Сумма в месяц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Сумма в год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Текущие покупки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60000р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Коммунальные услуги,</a:t>
                      </a:r>
                      <a:r>
                        <a:rPr lang="ru-RU" sz="2400" baseline="0" dirty="0" smtClean="0"/>
                        <a:t> транспорт, расходы на лечение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20000р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Телевизор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40000р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Компьютер</a:t>
                      </a:r>
                      <a:r>
                        <a:rPr lang="ru-RU" sz="2400" baseline="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30000р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Отдых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400000р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Итого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0"/>
            <a:ext cx="7374270" cy="92867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Расходы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141413" y="1071544"/>
          <a:ext cx="7375524" cy="54542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58508"/>
                <a:gridCol w="2458508"/>
                <a:gridCol w="2458508"/>
              </a:tblGrid>
              <a:tr h="66973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Виды  доходов</a:t>
                      </a:r>
                      <a:endParaRPr lang="ru-RU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Сумма в месяц</a:t>
                      </a:r>
                      <a:endParaRPr lang="ru-RU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Сумма в год</a:t>
                      </a:r>
                      <a:endParaRPr lang="ru-RU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Текущие покупки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60000р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720000р</a:t>
                      </a:r>
                      <a:endParaRPr lang="ru-RU" sz="20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Коммунальные услуги,</a:t>
                      </a:r>
                      <a:r>
                        <a:rPr lang="ru-RU" sz="2000" baseline="0" dirty="0" smtClean="0"/>
                        <a:t> транспорт, расходы на лечение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20000р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240000р</a:t>
                      </a:r>
                      <a:endParaRPr lang="ru-RU" sz="20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Телевизор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40000р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Компьютер</a:t>
                      </a:r>
                      <a:r>
                        <a:rPr lang="ru-RU" sz="2000" baseline="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30000р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Отдых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400000р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</a:tr>
              <a:tr h="66973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Итого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1430000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0"/>
            <a:ext cx="7374270" cy="92867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Годовой бюджет семьи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9329752"/>
              </p:ext>
            </p:extLst>
          </p:nvPr>
        </p:nvGraphicFramePr>
        <p:xfrm>
          <a:off x="1141411" y="1071544"/>
          <a:ext cx="7573992" cy="47863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86996"/>
                <a:gridCol w="3786996"/>
              </a:tblGrid>
              <a:tr h="154723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Доходы 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Расходы </a:t>
                      </a:r>
                      <a:endParaRPr lang="ru-RU" sz="2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161955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1613000р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1430000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161955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Сбережения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0"/>
            <a:ext cx="7374270" cy="92867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Годовой бюджет семьи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141411" y="1071544"/>
          <a:ext cx="7573992" cy="316678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86996"/>
                <a:gridCol w="3786996"/>
              </a:tblGrid>
              <a:tr h="154723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Доходы </a:t>
                      </a:r>
                      <a:endParaRPr lang="ru-RU" sz="28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Расходы </a:t>
                      </a:r>
                      <a:endParaRPr lang="ru-RU" sz="28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1619559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1613000р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1430000</a:t>
                      </a:r>
                    </a:p>
                    <a:p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85852" y="4572008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Сбережения – 183000 </a:t>
            </a:r>
            <a:r>
              <a:rPr lang="ru-RU" sz="2800" dirty="0" err="1" smtClean="0"/>
              <a:t>р</a:t>
            </a:r>
            <a:endParaRPr lang="ru-RU" sz="2800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Что такое дефицит бюджета?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А) Ситуация, при которой расходы превышают доходы</a:t>
            </a:r>
          </a:p>
          <a:p>
            <a:r>
              <a:rPr lang="ru-RU" dirty="0" smtClean="0"/>
              <a:t>Б) Ситуация, при которой расходы меньше доходов</a:t>
            </a:r>
          </a:p>
          <a:p>
            <a:r>
              <a:rPr lang="ru-RU" dirty="0" smtClean="0"/>
              <a:t>В) Ситуация, при которой доходы равны расходам</a:t>
            </a:r>
          </a:p>
          <a:p>
            <a:r>
              <a:rPr lang="ru-RU" dirty="0" smtClean="0"/>
              <a:t>Г) Ситуация, при которой отсутствуют расходы в бюджете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3" y="381000"/>
            <a:ext cx="7328753" cy="8157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 чём смысл «правила 10%»?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107" y="1196753"/>
            <a:ext cx="7374270" cy="4972274"/>
          </a:xfrm>
        </p:spPr>
        <p:txBody>
          <a:bodyPr>
            <a:noAutofit/>
          </a:bodyPr>
          <a:lstStyle/>
          <a:p>
            <a:r>
              <a:rPr lang="ru-RU" dirty="0" smtClean="0"/>
              <a:t>А) При планировании семейного бюджета необходимо учитывать, что доходы должны быть меньше расходов на 10%.</a:t>
            </a:r>
          </a:p>
          <a:p>
            <a:r>
              <a:rPr lang="ru-RU" dirty="0" smtClean="0"/>
              <a:t>Б) При планировании своих расходов сначала необходимо отложить 10% от зарплаты, а затем распределять остальные деньги.</a:t>
            </a:r>
          </a:p>
          <a:p>
            <a:r>
              <a:rPr lang="ru-RU" dirty="0" smtClean="0"/>
              <a:t>В) При планировании семейного бюджета в него нужно закладывать 10% на развлечения и отдых.</a:t>
            </a:r>
          </a:p>
          <a:p>
            <a:r>
              <a:rPr lang="ru-RU" dirty="0" smtClean="0"/>
              <a:t>Г) При планировании семейного бюджета необходимо закладывать 10% на вложения в капитальные ресурсы семьи (покупку квартиры, дачи, машины, техники).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81000"/>
            <a:ext cx="8136904" cy="12192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Выполняется ли здесь «Правило 10%»?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Сбережения – 183000р</a:t>
            </a:r>
          </a:p>
          <a:p>
            <a:r>
              <a:rPr lang="ru-RU" sz="2800" dirty="0" smtClean="0"/>
              <a:t>Доходы - 1613000р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Среднегодовой доход на каждого члена семьи -   322600р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5" y="116633"/>
            <a:ext cx="6173809" cy="216023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Почему нужно планировать семейный бюджет?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Вывод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Ничего предосудительного в том, чтобы скрупулёзно подсчитывать деньги и тщательно планировать бюджет, нет. Напротив, для того чтобы жить по средствам необходимо заниматься семейной экономикой.</a:t>
            </a:r>
            <a:endParaRPr lang="ru-RU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/>
          <p:cNvSpPr txBox="1">
            <a:spLocks/>
          </p:cNvSpPr>
          <p:nvPr/>
        </p:nvSpPr>
        <p:spPr bwMode="auto">
          <a:xfrm>
            <a:off x="965202" y="225760"/>
            <a:ext cx="7213599" cy="62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2800" b="1" dirty="0" smtClean="0">
              <a:solidFill>
                <a:srgbClr val="FF0000"/>
              </a:solidFill>
              <a:latin typeface="Myriad Pro"/>
            </a:endParaRPr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Концепция постоянного потребления </a:t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на протяжении жизни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549934" y="1342449"/>
            <a:ext cx="7747416" cy="4996865"/>
            <a:chOff x="516582" y="1487606"/>
            <a:chExt cx="7747416" cy="4996865"/>
          </a:xfrm>
        </p:grpSpPr>
        <p:grpSp>
          <p:nvGrpSpPr>
            <p:cNvPr id="3" name="Группа 1"/>
            <p:cNvGrpSpPr/>
            <p:nvPr/>
          </p:nvGrpSpPr>
          <p:grpSpPr>
            <a:xfrm>
              <a:off x="516582" y="1570739"/>
              <a:ext cx="7651881" cy="2949119"/>
              <a:chOff x="516582" y="1642378"/>
              <a:chExt cx="7651881" cy="3229873"/>
            </a:xfrm>
          </p:grpSpPr>
          <p:sp>
            <p:nvSpPr>
              <p:cNvPr id="31" name="Rectangle 13"/>
              <p:cNvSpPr>
                <a:spLocks noChangeArrowheads="1"/>
              </p:cNvSpPr>
              <p:nvPr/>
            </p:nvSpPr>
            <p:spPr bwMode="auto">
              <a:xfrm>
                <a:off x="892321" y="4322634"/>
                <a:ext cx="3616518" cy="549617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ru-RU" altLang="ru-RU" sz="2400" b="1" dirty="0" smtClean="0">
                    <a:solidFill>
                      <a:prstClr val="black"/>
                    </a:solidFill>
                  </a:rPr>
                  <a:t>Инвестиции + доход</a:t>
                </a:r>
                <a:endParaRPr lang="ru-RU" altLang="ru-RU" sz="240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AutoShape 18"/>
              <p:cNvSpPr>
                <a:spLocks noChangeArrowheads="1"/>
              </p:cNvSpPr>
              <p:nvPr/>
            </p:nvSpPr>
            <p:spPr bwMode="auto">
              <a:xfrm rot="16200000">
                <a:off x="5340164" y="2992923"/>
                <a:ext cx="164561" cy="464024"/>
              </a:xfrm>
              <a:prstGeom prst="upDownArrow">
                <a:avLst>
                  <a:gd name="adj1" fmla="val 34153"/>
                  <a:gd name="adj2" fmla="val 84349"/>
                </a:avLst>
              </a:prstGeom>
              <a:solidFill>
                <a:schemeClr val="tx2">
                  <a:lumMod val="60000"/>
                  <a:lumOff val="40000"/>
                  <a:alpha val="50000"/>
                </a:schemeClr>
              </a:solidFill>
              <a:ln w="22225" cap="flat" cmpd="sng" algn="ctr">
                <a:solidFill>
                  <a:schemeClr val="tx2">
                    <a:lumMod val="75000"/>
                    <a:alpha val="5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14400" eaLnBrk="0" hangingPunct="0">
                  <a:lnSpc>
                    <a:spcPct val="80000"/>
                  </a:lnSpc>
                </a:pPr>
                <a:endParaRPr lang="ru-RU" altLang="ru-RU" sz="1000" b="1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Скругленный прямоугольник 17"/>
              <p:cNvSpPr/>
              <p:nvPr/>
            </p:nvSpPr>
            <p:spPr>
              <a:xfrm>
                <a:off x="1656580" y="1642378"/>
                <a:ext cx="2088000" cy="756000"/>
              </a:xfrm>
              <a:prstGeom prst="round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400" b="1" dirty="0" smtClean="0">
                    <a:solidFill>
                      <a:prstClr val="black"/>
                    </a:solidFill>
                  </a:rPr>
                  <a:t>Доход</a:t>
                </a:r>
                <a:endParaRPr lang="ru-RU" sz="240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Скругленный прямоугольник 18"/>
              <p:cNvSpPr/>
              <p:nvPr/>
            </p:nvSpPr>
            <p:spPr>
              <a:xfrm>
                <a:off x="516582" y="2833046"/>
                <a:ext cx="2088000" cy="756000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altLang="ru-RU" sz="2400" b="1" dirty="0">
                    <a:solidFill>
                      <a:prstClr val="black"/>
                    </a:solidFill>
                  </a:rPr>
                  <a:t>Сбережения</a:t>
                </a:r>
                <a:endParaRPr lang="ru-RU" altLang="ru-RU" sz="24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2801388" y="2833046"/>
                <a:ext cx="2389043" cy="756000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altLang="ru-RU" sz="2400" b="1" dirty="0" smtClean="0">
                    <a:solidFill>
                      <a:prstClr val="black"/>
                    </a:solidFill>
                  </a:rPr>
                  <a:t>Потребление</a:t>
                </a:r>
                <a:endParaRPr lang="ru-RU" altLang="ru-RU" sz="24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Line 26"/>
              <p:cNvSpPr>
                <a:spLocks noChangeShapeType="1"/>
              </p:cNvSpPr>
              <p:nvPr/>
            </p:nvSpPr>
            <p:spPr bwMode="auto">
              <a:xfrm flipH="1">
                <a:off x="1497746" y="2442860"/>
                <a:ext cx="818734" cy="360888"/>
              </a:xfrm>
              <a:prstGeom prst="line">
                <a:avLst/>
              </a:prstGeom>
              <a:ln w="31750"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wrap="none" anchor="ctr"/>
              <a:lstStyle/>
              <a:p>
                <a:pPr algn="ctr"/>
                <a:endParaRPr lang="ru-RU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Line 26"/>
              <p:cNvSpPr>
                <a:spLocks noChangeShapeType="1"/>
              </p:cNvSpPr>
              <p:nvPr/>
            </p:nvSpPr>
            <p:spPr bwMode="auto">
              <a:xfrm>
                <a:off x="3080794" y="2446485"/>
                <a:ext cx="881606" cy="357263"/>
              </a:xfrm>
              <a:prstGeom prst="line">
                <a:avLst/>
              </a:prstGeom>
              <a:ln w="31750"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wrap="none" anchor="ctr"/>
              <a:lstStyle/>
              <a:p>
                <a:pPr algn="ctr"/>
                <a:endParaRPr lang="ru-RU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Line 26"/>
              <p:cNvSpPr>
                <a:spLocks noChangeShapeType="1"/>
              </p:cNvSpPr>
              <p:nvPr/>
            </p:nvSpPr>
            <p:spPr bwMode="auto">
              <a:xfrm flipH="1">
                <a:off x="1560582" y="3653968"/>
                <a:ext cx="0" cy="648931"/>
              </a:xfrm>
              <a:prstGeom prst="line">
                <a:avLst/>
              </a:prstGeom>
              <a:ln w="31750"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wrap="none" anchor="ctr"/>
              <a:lstStyle/>
              <a:p>
                <a:pPr algn="ctr"/>
                <a:endParaRPr lang="ru-RU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Line 26"/>
              <p:cNvSpPr>
                <a:spLocks noChangeShapeType="1"/>
              </p:cNvSpPr>
              <p:nvPr/>
            </p:nvSpPr>
            <p:spPr bwMode="auto">
              <a:xfrm>
                <a:off x="4572001" y="4574383"/>
                <a:ext cx="1322242" cy="0"/>
              </a:xfrm>
              <a:prstGeom prst="line">
                <a:avLst/>
              </a:prstGeom>
              <a:ln w="31750">
                <a:prstDash val="sysDash"/>
                <a:headEnd/>
                <a:tailEnd type="triangle" w="lg" len="lg"/>
              </a:ln>
              <a:extLst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wrap="none" anchor="ctr"/>
              <a:lstStyle/>
              <a:p>
                <a:pPr algn="ctr"/>
                <a:endParaRPr lang="ru-RU">
                  <a:solidFill>
                    <a:srgbClr val="000000"/>
                  </a:solidFill>
                </a:endParaRPr>
              </a:p>
            </p:txBody>
          </p:sp>
          <p:sp>
            <p:nvSpPr>
              <p:cNvPr id="25" name="Rectangle 13"/>
              <p:cNvSpPr>
                <a:spLocks noChangeArrowheads="1"/>
              </p:cNvSpPr>
              <p:nvPr/>
            </p:nvSpPr>
            <p:spPr bwMode="auto">
              <a:xfrm>
                <a:off x="5894243" y="4322634"/>
                <a:ext cx="2274220" cy="549617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ru-RU" altLang="ru-RU" sz="2400" b="1" dirty="0" smtClean="0">
                    <a:solidFill>
                      <a:prstClr val="black"/>
                    </a:solidFill>
                  </a:rPr>
                  <a:t>Накопления</a:t>
                </a:r>
                <a:endParaRPr lang="ru-RU" altLang="ru-RU" sz="240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5654457" y="2833046"/>
                <a:ext cx="2418682" cy="756000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altLang="ru-RU" sz="2400" b="1" dirty="0" smtClean="0">
                    <a:solidFill>
                      <a:prstClr val="black"/>
                    </a:solidFill>
                  </a:rPr>
                  <a:t>Потребление</a:t>
                </a:r>
                <a:endParaRPr lang="ru-RU" altLang="ru-RU" sz="24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Line 26"/>
              <p:cNvSpPr>
                <a:spLocks noChangeShapeType="1"/>
              </p:cNvSpPr>
              <p:nvPr/>
            </p:nvSpPr>
            <p:spPr bwMode="auto">
              <a:xfrm flipH="1" flipV="1">
                <a:off x="7436669" y="3653968"/>
                <a:ext cx="0" cy="648931"/>
              </a:xfrm>
              <a:prstGeom prst="line">
                <a:avLst/>
              </a:prstGeom>
              <a:ln w="31750"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wrap="none" anchor="ctr"/>
              <a:lstStyle/>
              <a:p>
                <a:pPr algn="ctr"/>
                <a:endParaRPr lang="ru-RU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34" name="Rectangle 7"/>
            <p:cNvSpPr>
              <a:spLocks noChangeArrowheads="1"/>
            </p:cNvSpPr>
            <p:nvPr/>
          </p:nvSpPr>
          <p:spPr bwMode="auto">
            <a:xfrm>
              <a:off x="892322" y="5653474"/>
              <a:ext cx="3934358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ts val="0"/>
                </a:spcBef>
                <a:spcAft>
                  <a:spcPts val="500"/>
                </a:spcAft>
                <a:buClr>
                  <a:srgbClr val="4F4C06"/>
                </a:buClr>
              </a:pPr>
              <a:r>
                <a:rPr lang="ru-RU" altLang="ru-RU" dirty="0" smtClean="0">
                  <a:solidFill>
                    <a:srgbClr val="003F82"/>
                  </a:solidFill>
                  <a:latin typeface="+mn-lt"/>
                </a:rPr>
                <a:t>Работоспособный возраст</a:t>
              </a:r>
              <a:endParaRPr lang="ru-RU" altLang="ru-RU" dirty="0">
                <a:solidFill>
                  <a:srgbClr val="003F82"/>
                </a:solidFill>
                <a:latin typeface="+mn-lt"/>
              </a:endParaRPr>
            </a:p>
          </p:txBody>
        </p:sp>
        <p:sp>
          <p:nvSpPr>
            <p:cNvPr id="38" name="Rectangle 7"/>
            <p:cNvSpPr>
              <a:spLocks noChangeArrowheads="1"/>
            </p:cNvSpPr>
            <p:nvPr/>
          </p:nvSpPr>
          <p:spPr bwMode="auto">
            <a:xfrm>
              <a:off x="5954898" y="5653474"/>
              <a:ext cx="2309100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ts val="0"/>
                </a:spcBef>
                <a:spcAft>
                  <a:spcPts val="500"/>
                </a:spcAft>
                <a:buClr>
                  <a:srgbClr val="4F4C06"/>
                </a:buClr>
              </a:pPr>
              <a:r>
                <a:rPr lang="ru-RU" altLang="ru-RU" dirty="0" smtClean="0">
                  <a:solidFill>
                    <a:srgbClr val="003F82"/>
                  </a:solidFill>
                  <a:latin typeface="+mn-lt"/>
                </a:rPr>
                <a:t>Пенсионный возраст</a:t>
              </a:r>
              <a:endParaRPr lang="ru-RU" altLang="ru-RU" dirty="0">
                <a:solidFill>
                  <a:srgbClr val="003F82"/>
                </a:solidFill>
                <a:latin typeface="+mn-lt"/>
              </a:endParaRPr>
            </a:p>
          </p:txBody>
        </p:sp>
        <p:cxnSp>
          <p:nvCxnSpPr>
            <p:cNvPr id="39" name="Прямая соединительная линия 38"/>
            <p:cNvCxnSpPr/>
            <p:nvPr/>
          </p:nvCxnSpPr>
          <p:spPr>
            <a:xfrm>
              <a:off x="5428484" y="1487606"/>
              <a:ext cx="0" cy="4312693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  <a:headEnd/>
              <a:tailEnd type="none" w="med" len="lg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823897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/>
          <p:cNvSpPr txBox="1">
            <a:spLocks/>
          </p:cNvSpPr>
          <p:nvPr/>
        </p:nvSpPr>
        <p:spPr bwMode="auto">
          <a:xfrm>
            <a:off x="1118363" y="641694"/>
            <a:ext cx="7213599" cy="412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Изменения предпочтений человека на различных этапах жизненного цикла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3" name="Группа 7"/>
          <p:cNvGrpSpPr/>
          <p:nvPr/>
        </p:nvGrpSpPr>
        <p:grpSpPr>
          <a:xfrm>
            <a:off x="1245088" y="1584446"/>
            <a:ext cx="7165900" cy="4987826"/>
            <a:chOff x="1364564" y="1884183"/>
            <a:chExt cx="7165900" cy="3876549"/>
          </a:xfrm>
        </p:grpSpPr>
        <p:sp>
          <p:nvSpPr>
            <p:cNvPr id="26" name="Rectangle 7"/>
            <p:cNvSpPr>
              <a:spLocks noChangeArrowheads="1"/>
            </p:cNvSpPr>
            <p:nvPr/>
          </p:nvSpPr>
          <p:spPr bwMode="auto">
            <a:xfrm>
              <a:off x="1364564" y="1884183"/>
              <a:ext cx="7043678" cy="6458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ts val="0"/>
                </a:spcBef>
                <a:spcAft>
                  <a:spcPts val="1200"/>
                </a:spcAft>
                <a:buClr>
                  <a:srgbClr val="4F4C06"/>
                </a:buClr>
              </a:pPr>
              <a:r>
                <a:rPr lang="ru-RU" altLang="ru-RU" dirty="0">
                  <a:solidFill>
                    <a:schemeClr val="accent2">
                      <a:lumMod val="75000"/>
                    </a:schemeClr>
                  </a:solidFill>
                  <a:latin typeface="+mn-lt"/>
                </a:rPr>
                <a:t>С возрастом предпочтения человека меняются</a:t>
              </a:r>
              <a:r>
                <a:rPr lang="ru-RU" altLang="ru-RU" dirty="0" smtClean="0">
                  <a:solidFill>
                    <a:schemeClr val="accent2">
                      <a:lumMod val="75000"/>
                    </a:schemeClr>
                  </a:solidFill>
                  <a:latin typeface="+mn-lt"/>
                </a:rPr>
                <a:t>:</a:t>
              </a:r>
              <a:endParaRPr lang="ru-RU" altLang="ru-RU" dirty="0">
                <a:solidFill>
                  <a:schemeClr val="accent2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1379031" y="2412440"/>
              <a:ext cx="7151433" cy="1009934"/>
              <a:chOff x="1379031" y="2412440"/>
              <a:chExt cx="7151433" cy="1009934"/>
            </a:xfrm>
          </p:grpSpPr>
          <p:sp>
            <p:nvSpPr>
              <p:cNvPr id="7" name="Стрелка вниз 6"/>
              <p:cNvSpPr/>
              <p:nvPr/>
            </p:nvSpPr>
            <p:spPr bwMode="auto">
              <a:xfrm rot="16200000">
                <a:off x="1391167" y="2773407"/>
                <a:ext cx="263728" cy="288000"/>
              </a:xfrm>
              <a:prstGeom prst="downArrow">
                <a:avLst/>
              </a:prstGeom>
              <a:solidFill>
                <a:srgbClr val="FFFF00"/>
              </a:solidFill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Прямоугольник 1"/>
              <p:cNvSpPr/>
              <p:nvPr/>
            </p:nvSpPr>
            <p:spPr>
              <a:xfrm>
                <a:off x="1523031" y="2412440"/>
                <a:ext cx="6497555" cy="1009934"/>
              </a:xfrm>
              <a:prstGeom prst="rect">
                <a:avLst/>
              </a:prstGeom>
              <a:solidFill>
                <a:srgbClr val="FFFF00">
                  <a:alpha val="30000"/>
                </a:srgbClr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1716481" y="2573507"/>
                <a:ext cx="6813983" cy="64585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4F4C06"/>
                  </a:buClr>
                </a:pPr>
                <a:r>
                  <a:rPr lang="ru-RU" altLang="ru-RU" dirty="0">
                    <a:latin typeface="+mn-lt"/>
                  </a:rPr>
                  <a:t>Изменение инвестиционной </a:t>
                </a:r>
                <a:endParaRPr lang="ru-RU" altLang="ru-RU" dirty="0" smtClean="0">
                  <a:latin typeface="+mn-lt"/>
                </a:endParaRPr>
              </a:p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4F4C06"/>
                  </a:buClr>
                </a:pPr>
                <a:r>
                  <a:rPr lang="ru-RU" altLang="ru-RU" dirty="0" smtClean="0">
                    <a:latin typeface="+mn-lt"/>
                  </a:rPr>
                  <a:t>стратегии</a:t>
                </a:r>
                <a:endParaRPr lang="ru-RU" altLang="ru-RU" dirty="0">
                  <a:latin typeface="+mn-lt"/>
                </a:endParaRPr>
              </a:p>
            </p:txBody>
          </p:sp>
        </p:grpSp>
        <p:grpSp>
          <p:nvGrpSpPr>
            <p:cNvPr id="5" name="Группа 4"/>
            <p:cNvGrpSpPr/>
            <p:nvPr/>
          </p:nvGrpSpPr>
          <p:grpSpPr>
            <a:xfrm>
              <a:off x="1383971" y="3574774"/>
              <a:ext cx="6663912" cy="1009934"/>
              <a:chOff x="1383971" y="3574774"/>
              <a:chExt cx="6663912" cy="1009934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1550328" y="3574774"/>
                <a:ext cx="6497555" cy="1009934"/>
              </a:xfrm>
              <a:prstGeom prst="rect">
                <a:avLst/>
              </a:prstGeom>
              <a:solidFill>
                <a:srgbClr val="FFFF00">
                  <a:alpha val="30000"/>
                </a:srgbClr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1716481" y="3694656"/>
                <a:ext cx="5293310" cy="64585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4F4C06"/>
                  </a:buClr>
                </a:pPr>
                <a:r>
                  <a:rPr lang="ru-RU" altLang="ru-RU" dirty="0">
                    <a:latin typeface="+mn-lt"/>
                  </a:rPr>
                  <a:t>Изменения в структуре </a:t>
                </a:r>
              </a:p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4F4C06"/>
                  </a:buClr>
                </a:pPr>
                <a:r>
                  <a:rPr lang="ru-RU" altLang="ru-RU" dirty="0" smtClean="0">
                    <a:latin typeface="+mn-lt"/>
                  </a:rPr>
                  <a:t>потребления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20" name="Стрелка вниз 19"/>
              <p:cNvSpPr/>
              <p:nvPr/>
            </p:nvSpPr>
            <p:spPr bwMode="auto">
              <a:xfrm rot="16200000">
                <a:off x="1396107" y="3935740"/>
                <a:ext cx="263728" cy="288000"/>
              </a:xfrm>
              <a:prstGeom prst="downArrow">
                <a:avLst/>
              </a:prstGeom>
              <a:solidFill>
                <a:srgbClr val="FFFF00"/>
              </a:solidFill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1406328" y="4750798"/>
              <a:ext cx="7124135" cy="1009934"/>
              <a:chOff x="1406328" y="4750798"/>
              <a:chExt cx="7124135" cy="1009934"/>
            </a:xfrm>
          </p:grpSpPr>
          <p:sp>
            <p:nvSpPr>
              <p:cNvPr id="16" name="Прямоугольник 15"/>
              <p:cNvSpPr/>
              <p:nvPr/>
            </p:nvSpPr>
            <p:spPr>
              <a:xfrm>
                <a:off x="1550328" y="4750798"/>
                <a:ext cx="6497555" cy="1009934"/>
              </a:xfrm>
              <a:prstGeom prst="rect">
                <a:avLst/>
              </a:prstGeom>
              <a:solidFill>
                <a:srgbClr val="FFFF00">
                  <a:alpha val="30000"/>
                </a:srgbClr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7"/>
              <p:cNvSpPr>
                <a:spLocks noChangeArrowheads="1"/>
              </p:cNvSpPr>
              <p:nvPr/>
            </p:nvSpPr>
            <p:spPr bwMode="auto">
              <a:xfrm>
                <a:off x="1716480" y="4901822"/>
                <a:ext cx="6813983" cy="64585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4F4C06"/>
                  </a:buClr>
                </a:pPr>
                <a:r>
                  <a:rPr lang="ru-RU" altLang="ru-RU" dirty="0" smtClean="0">
                    <a:latin typeface="+mn-lt"/>
                  </a:rPr>
                  <a:t>Изменения </a:t>
                </a:r>
                <a:r>
                  <a:rPr lang="ru-RU" altLang="ru-RU" dirty="0">
                    <a:latin typeface="+mn-lt"/>
                  </a:rPr>
                  <a:t>в индустрии отдыха </a:t>
                </a:r>
                <a:endParaRPr lang="ru-RU" altLang="ru-RU" dirty="0" smtClean="0">
                  <a:latin typeface="+mn-lt"/>
                </a:endParaRPr>
              </a:p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4F4C06"/>
                  </a:buClr>
                </a:pPr>
                <a:r>
                  <a:rPr lang="ru-RU" altLang="ru-RU" dirty="0" smtClean="0">
                    <a:latin typeface="+mn-lt"/>
                  </a:rPr>
                  <a:t>и развлечений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21" name="Стрелка вниз 20"/>
              <p:cNvSpPr/>
              <p:nvPr/>
            </p:nvSpPr>
            <p:spPr bwMode="auto">
              <a:xfrm rot="16200000">
                <a:off x="1418464" y="5111765"/>
                <a:ext cx="263728" cy="288000"/>
              </a:xfrm>
              <a:prstGeom prst="downArrow">
                <a:avLst/>
              </a:prstGeom>
              <a:solidFill>
                <a:srgbClr val="FFFF00"/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481" y="2091366"/>
            <a:ext cx="2088680" cy="130565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481" y="3772857"/>
            <a:ext cx="2141682" cy="128626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705" y="5437494"/>
            <a:ext cx="1487403" cy="114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03399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381000"/>
            <a:ext cx="7374270" cy="4762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/>
                </a:solidFill>
              </a:rPr>
              <a:t>Алексей, 25 лет</a:t>
            </a:r>
            <a:endParaRPr lang="ru-RU" b="1" dirty="0">
              <a:solidFill>
                <a:schemeClr val="accent6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71538" y="942577"/>
          <a:ext cx="7375525" cy="545532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375525"/>
              </a:tblGrid>
              <a:tr h="2147304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/>
                        <a:t>1. Приобретения на ближайшие</a:t>
                      </a:r>
                      <a:r>
                        <a:rPr lang="ru-RU" sz="2400" baseline="0" dirty="0" smtClean="0"/>
                        <a:t> пять лет (</a:t>
                      </a: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компьютер, холодильник, автомобиль, драгоценности, квартира, выполнение ремонта, приобретение земельного участка и дачи,</a:t>
                      </a:r>
                      <a:r>
                        <a:rPr lang="ru-RU" sz="2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организация большой (или небольшой) свадьбы, оплата свадебного путешествия).</a:t>
                      </a:r>
                      <a:endParaRPr lang="ru-RU" sz="2400" dirty="0"/>
                    </a:p>
                  </a:txBody>
                  <a:tcPr/>
                </a:tc>
              </a:tr>
              <a:tr h="2061411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Проранжировать желаемые покупки. В результате у вас должен появиться список, в котором на первом месте стоит самое для вас необходимое, на втором — менее и т. д. То есть от самого необходимого до самого 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ненеобходимого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974766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Записать цену каждого пункта списка.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809038"/>
              </p:ext>
            </p:extLst>
          </p:nvPr>
        </p:nvGraphicFramePr>
        <p:xfrm>
          <a:off x="1141413" y="142852"/>
          <a:ext cx="7375526" cy="64873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98739"/>
                <a:gridCol w="2576787"/>
              </a:tblGrid>
              <a:tr h="60517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цена</a:t>
                      </a:r>
                      <a:endParaRPr lang="ru-RU" sz="2400" dirty="0"/>
                    </a:p>
                  </a:txBody>
                  <a:tcPr/>
                </a:tc>
              </a:tr>
              <a:tr h="605177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компьютер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5177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холодильник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5177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автомобиль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5177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драгоценности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5177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квартира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5177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выполнение ремонта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5177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земельный участок и дача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39291">
                <a:tc>
                  <a:txBody>
                    <a:bodyPr/>
                    <a:lstStyle/>
                    <a:p>
                      <a:r>
                        <a:rPr lang="ru-RU" sz="2400" kern="1200" dirty="0" smtClean="0"/>
                        <a:t>организация большой (или небольшой) свадьбы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392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 smtClean="0"/>
                        <a:t>оплата свадебного путешествия</a:t>
                      </a:r>
                      <a:endParaRPr lang="ru-RU" sz="2400" dirty="0" smtClean="0"/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142852"/>
            <a:ext cx="7374270" cy="10001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/>
                </a:solidFill>
              </a:rPr>
              <a:t>Определяем суммы, которые могут пойти на желаемые покупки.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106" y="1285861"/>
            <a:ext cx="7716173" cy="4883166"/>
          </a:xfrm>
        </p:spPr>
        <p:txBody>
          <a:bodyPr>
            <a:normAutofit lnSpcReduction="1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dirty="0" smtClean="0"/>
              <a:t>Спрогнозировать (достаточно пессимистично, т. е. без преувеличения) свои будущие доходы на период планирования (например, 5 лет).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 Рассчитать сумму, достаточную для покрытия текущих необходимых расходов (квартплата, питание, лекарства и др.).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 От ваших доходов отнять сумму необходимых расходов.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 От этого остатка отнять 10% (минимум) от дохода, которые пойдут на сбережения.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 Рассчитать, какая сумма остаётся в вашем распоряжении.  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2247363"/>
              </p:ext>
            </p:extLst>
          </p:nvPr>
        </p:nvGraphicFramePr>
        <p:xfrm>
          <a:off x="1141413" y="428600"/>
          <a:ext cx="7375526" cy="44810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1827"/>
                <a:gridCol w="5373699"/>
              </a:tblGrid>
              <a:tr h="83876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Доходы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50000р в месяц</a:t>
                      </a:r>
                      <a:endParaRPr lang="ru-RU" sz="2400" dirty="0"/>
                    </a:p>
                  </a:txBody>
                  <a:tcPr/>
                </a:tc>
              </a:tr>
              <a:tr h="83876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Необходимые расходы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20000р</a:t>
                      </a:r>
                      <a:r>
                        <a:rPr lang="ru-RU" sz="2400" baseline="0" dirty="0" smtClean="0"/>
                        <a:t> в месяц</a:t>
                      </a:r>
                      <a:endParaRPr lang="ru-RU" sz="2400" dirty="0" smtClean="0"/>
                    </a:p>
                  </a:txBody>
                  <a:tcPr/>
                </a:tc>
              </a:tr>
              <a:tr h="79180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Остаток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79180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10% на сбережения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102515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Останется на желаемые покупки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501089" cy="148478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accent6"/>
                </a:solidFill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Что из перечисленного ниже относится к необходимым расходам семьи? 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496944" cy="5735559"/>
          </a:xfrm>
        </p:spPr>
        <p:txBody>
          <a:bodyPr>
            <a:noAutofit/>
          </a:bodyPr>
          <a:lstStyle/>
          <a:p>
            <a:r>
              <a:rPr lang="ru-RU" dirty="0" smtClean="0"/>
              <a:t>А) Питание</a:t>
            </a:r>
          </a:p>
          <a:p>
            <a:r>
              <a:rPr lang="ru-RU" dirty="0" smtClean="0"/>
              <a:t>Б) Оплата жилья, воды, отопления, электроэнергии</a:t>
            </a:r>
          </a:p>
          <a:p>
            <a:r>
              <a:rPr lang="ru-RU" dirty="0" smtClean="0"/>
              <a:t>В) Поход в кино и кафе</a:t>
            </a:r>
          </a:p>
          <a:p>
            <a:r>
              <a:rPr lang="ru-RU" dirty="0" smtClean="0"/>
              <a:t>Г) Оплата кредита</a:t>
            </a:r>
          </a:p>
          <a:p>
            <a:r>
              <a:rPr lang="ru-RU" dirty="0" smtClean="0"/>
              <a:t>Д) DVD-диск с новым фильмом</a:t>
            </a:r>
          </a:p>
          <a:p>
            <a:r>
              <a:rPr lang="ru-RU" dirty="0" smtClean="0"/>
              <a:t>Е) Путешествие за границу</a:t>
            </a:r>
          </a:p>
          <a:p>
            <a:r>
              <a:rPr lang="ru-RU" dirty="0" smtClean="0"/>
              <a:t>Ж) Хозяйственные товары</a:t>
            </a:r>
          </a:p>
          <a:p>
            <a:r>
              <a:rPr lang="ru-RU" dirty="0" smtClean="0"/>
              <a:t>З) Одежда и обувь</a:t>
            </a:r>
          </a:p>
          <a:p>
            <a:r>
              <a:rPr lang="ru-RU" dirty="0" smtClean="0"/>
              <a:t>И) Кожаные сумки и дорогие украшения</a:t>
            </a:r>
          </a:p>
          <a:p>
            <a:r>
              <a:rPr lang="ru-RU" dirty="0" smtClean="0"/>
              <a:t>К) Проезд на транспорте</a:t>
            </a:r>
          </a:p>
          <a:p>
            <a:r>
              <a:rPr lang="ru-RU" dirty="0" smtClean="0"/>
              <a:t>Л) Лекарства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2454449"/>
              </p:ext>
            </p:extLst>
          </p:nvPr>
        </p:nvGraphicFramePr>
        <p:xfrm>
          <a:off x="1141413" y="428600"/>
          <a:ext cx="7375526" cy="44810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1827"/>
                <a:gridCol w="5373699"/>
              </a:tblGrid>
              <a:tr h="83876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Доходы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50000р*12м= 600000р/год</a:t>
                      </a:r>
                    </a:p>
                    <a:p>
                      <a:r>
                        <a:rPr lang="ru-RU" sz="2400" dirty="0" smtClean="0"/>
                        <a:t>3000000</a:t>
                      </a:r>
                      <a:r>
                        <a:rPr lang="ru-RU" sz="2400" baseline="0" dirty="0" smtClean="0"/>
                        <a:t>р за 5 лет</a:t>
                      </a:r>
                      <a:endParaRPr lang="ru-RU" sz="2400" dirty="0"/>
                    </a:p>
                  </a:txBody>
                  <a:tcPr/>
                </a:tc>
              </a:tr>
              <a:tr h="83876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Необходимые расходы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20000р*12м=240000р/год;</a:t>
                      </a:r>
                    </a:p>
                    <a:p>
                      <a:r>
                        <a:rPr lang="ru-RU" sz="2400" dirty="0" smtClean="0"/>
                        <a:t>1200000р</a:t>
                      </a:r>
                      <a:r>
                        <a:rPr lang="ru-RU" sz="2400" baseline="0" dirty="0" smtClean="0"/>
                        <a:t> за 5 лет</a:t>
                      </a:r>
                      <a:endParaRPr lang="ru-RU" sz="2400" dirty="0"/>
                    </a:p>
                  </a:txBody>
                  <a:tcPr/>
                </a:tc>
              </a:tr>
              <a:tr h="79180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Остаток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3000000р-1200000р=1800000р</a:t>
                      </a:r>
                      <a:endParaRPr lang="ru-RU" sz="2400" dirty="0"/>
                    </a:p>
                  </a:txBody>
                  <a:tcPr/>
                </a:tc>
              </a:tr>
              <a:tr h="79180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10% на сбережения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180000р</a:t>
                      </a:r>
                      <a:endParaRPr lang="ru-RU" sz="2400" dirty="0"/>
                    </a:p>
                  </a:txBody>
                  <a:tcPr/>
                </a:tc>
              </a:tr>
              <a:tr h="102515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Останется на желаемые покупки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1800000р-180000р=1620000р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381000"/>
            <a:ext cx="7374270" cy="33335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Домашнее задание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85794"/>
            <a:ext cx="8358246" cy="6072205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Финансовая задача. Доход семьи 50000р в месяц. Выберите приоритетные траты.</a:t>
            </a:r>
          </a:p>
          <a:p>
            <a:r>
              <a:rPr lang="ru-RU" sz="2600" dirty="0" smtClean="0"/>
              <a:t>Расходы: Коммунальные услуги – 4 тыс. р.</a:t>
            </a:r>
          </a:p>
          <a:p>
            <a:r>
              <a:rPr lang="ru-RU" sz="2600" dirty="0" smtClean="0"/>
              <a:t> Продукты питания – 11 тыс. р.</a:t>
            </a:r>
          </a:p>
          <a:p>
            <a:r>
              <a:rPr lang="ru-RU" sz="2600" dirty="0" smtClean="0"/>
              <a:t>Оплата кредита – 6 тыс. р.</a:t>
            </a:r>
          </a:p>
          <a:p>
            <a:r>
              <a:rPr lang="ru-RU" sz="2600" dirty="0" smtClean="0"/>
              <a:t>Покупка сезонной одежды – 6 тыс. р.</a:t>
            </a:r>
          </a:p>
          <a:p>
            <a:r>
              <a:rPr lang="ru-RU" sz="2600" dirty="0" smtClean="0"/>
              <a:t>Закупки для школы – 1 тыс. р.</a:t>
            </a:r>
          </a:p>
          <a:p>
            <a:r>
              <a:rPr lang="ru-RU" sz="2600" dirty="0" smtClean="0"/>
              <a:t>Посещение кинотеатра и кафе семьёй – 2 тыс. р.</a:t>
            </a:r>
          </a:p>
          <a:p>
            <a:r>
              <a:rPr lang="ru-RU" sz="2600" dirty="0" smtClean="0"/>
              <a:t> Оплата бассейна для детей – 2 тыс. р.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Ответить на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вопрос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На какой срок лучше всего осуществлять долгосрочное планирование семейных финансов?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42107" y="1628801"/>
            <a:ext cx="7374270" cy="4540226"/>
          </a:xfrm>
        </p:spPr>
        <p:txBody>
          <a:bodyPr>
            <a:normAutofit/>
          </a:bodyPr>
          <a:lstStyle/>
          <a:p>
            <a:r>
              <a:rPr lang="ru-RU" sz="2800" dirty="0"/>
              <a:t>У меня были трудности, не все успел (а</a:t>
            </a:r>
            <a:r>
              <a:rPr lang="ru-RU" sz="2800" dirty="0" smtClean="0"/>
              <a:t>).</a:t>
            </a:r>
          </a:p>
          <a:p>
            <a:r>
              <a:rPr lang="ru-RU" sz="2800" dirty="0" smtClean="0"/>
              <a:t>Было </a:t>
            </a:r>
            <a:r>
              <a:rPr lang="ru-RU" sz="2800" dirty="0"/>
              <a:t>много нового, у меня многое </a:t>
            </a:r>
            <a:r>
              <a:rPr lang="ru-RU" sz="2800" dirty="0" smtClean="0"/>
              <a:t>получилось.</a:t>
            </a:r>
          </a:p>
          <a:p>
            <a:r>
              <a:rPr lang="ru-RU" sz="2800" dirty="0" smtClean="0"/>
              <a:t>Мне </a:t>
            </a:r>
            <a:r>
              <a:rPr lang="ru-RU" sz="2800" dirty="0"/>
              <a:t>было интересно и все получилось, хочу знать больше.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7" y="381000"/>
            <a:ext cx="7374270" cy="131980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Литература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Вигдорчик</a:t>
            </a:r>
            <a:r>
              <a:rPr lang="ru-RU" b="1" dirty="0"/>
              <a:t>, Е. </a:t>
            </a:r>
            <a:r>
              <a:rPr lang="ru-RU" b="1" dirty="0" smtClean="0"/>
              <a:t>А. </a:t>
            </a:r>
            <a:r>
              <a:rPr lang="ru-RU" dirty="0" smtClean="0"/>
              <a:t> </a:t>
            </a:r>
            <a:r>
              <a:rPr lang="ru-RU" dirty="0"/>
              <a:t>Финансовая грамотность: методические рекомендации для </a:t>
            </a:r>
            <a:r>
              <a:rPr lang="ru-RU" dirty="0" smtClean="0"/>
              <a:t>учителя. 5</a:t>
            </a:r>
            <a:r>
              <a:rPr lang="ru-RU" i="1" dirty="0" smtClean="0"/>
              <a:t>–</a:t>
            </a:r>
            <a:r>
              <a:rPr lang="ru-RU" dirty="0" smtClean="0"/>
              <a:t>7 </a:t>
            </a:r>
            <a:r>
              <a:rPr lang="ru-RU" dirty="0"/>
              <a:t>классы </a:t>
            </a:r>
            <a:r>
              <a:rPr lang="ru-RU" dirty="0" err="1" smtClean="0"/>
              <a:t>общеобразоват</a:t>
            </a:r>
            <a:r>
              <a:rPr lang="ru-RU" dirty="0" smtClean="0"/>
              <a:t>. орг</a:t>
            </a:r>
            <a:r>
              <a:rPr lang="ru-RU" dirty="0"/>
              <a:t>. / Е. А. Вигдорчик, И. В. </a:t>
            </a:r>
            <a:r>
              <a:rPr lang="ru-RU" dirty="0" err="1"/>
              <a:t>Липсиц</a:t>
            </a:r>
            <a:r>
              <a:rPr lang="ru-RU" dirty="0"/>
              <a:t>, Ю. Н. </a:t>
            </a:r>
            <a:r>
              <a:rPr lang="ru-RU" dirty="0" err="1" smtClean="0"/>
              <a:t>Корлюгова</a:t>
            </a:r>
            <a:r>
              <a:rPr lang="ru-RU" dirty="0"/>
              <a:t>. </a:t>
            </a:r>
            <a:r>
              <a:rPr lang="ru-RU" i="1" dirty="0"/>
              <a:t>— </a:t>
            </a:r>
            <a:r>
              <a:rPr lang="ru-RU" dirty="0"/>
              <a:t>М.: ВИТА-ПРЕСС, 2015. </a:t>
            </a:r>
            <a:r>
              <a:rPr lang="ru-RU" i="1" dirty="0"/>
              <a:t>— </a:t>
            </a:r>
            <a:r>
              <a:rPr lang="ru-RU" dirty="0"/>
              <a:t>64 c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b="1" dirty="0" err="1"/>
              <a:t>Корлюгова</a:t>
            </a:r>
            <a:r>
              <a:rPr lang="ru-RU" b="1" dirty="0"/>
              <a:t>, Ю. </a:t>
            </a:r>
            <a:r>
              <a:rPr lang="ru-RU" b="1" dirty="0" smtClean="0"/>
              <a:t>Н. </a:t>
            </a:r>
            <a:r>
              <a:rPr lang="ru-RU" dirty="0" smtClean="0"/>
              <a:t>Финансовая </a:t>
            </a:r>
            <a:r>
              <a:rPr lang="ru-RU" dirty="0"/>
              <a:t>грамотность: контрольные измерительные </a:t>
            </a:r>
            <a:r>
              <a:rPr lang="ru-RU" dirty="0" smtClean="0"/>
              <a:t>материалы.5–7 </a:t>
            </a:r>
            <a:r>
              <a:rPr lang="ru-RU" dirty="0"/>
              <a:t>классы </a:t>
            </a:r>
            <a:r>
              <a:rPr lang="ru-RU" dirty="0" err="1"/>
              <a:t>общеобразоват</a:t>
            </a:r>
            <a:r>
              <a:rPr lang="ru-RU" dirty="0"/>
              <a:t>. орг. / Ю. Н. </a:t>
            </a:r>
            <a:r>
              <a:rPr lang="ru-RU" dirty="0" err="1"/>
              <a:t>Корлюгова</a:t>
            </a:r>
            <a:r>
              <a:rPr lang="ru-RU" dirty="0"/>
              <a:t>, Е. А. </a:t>
            </a:r>
            <a:r>
              <a:rPr lang="ru-RU" dirty="0" smtClean="0"/>
              <a:t>Вигдорчик, И</a:t>
            </a:r>
            <a:r>
              <a:rPr lang="ru-RU" dirty="0"/>
              <a:t>. В. </a:t>
            </a:r>
            <a:r>
              <a:rPr lang="ru-RU" dirty="0" err="1"/>
              <a:t>Липсиц</a:t>
            </a:r>
            <a:r>
              <a:rPr lang="ru-RU" dirty="0"/>
              <a:t>. </a:t>
            </a:r>
            <a:r>
              <a:rPr lang="ru-RU" i="1" dirty="0"/>
              <a:t>— </a:t>
            </a:r>
            <a:r>
              <a:rPr lang="ru-RU" dirty="0"/>
              <a:t>М.: ВИТА-ПРЕСС, 2014. </a:t>
            </a:r>
            <a:r>
              <a:rPr lang="ru-RU" i="1" dirty="0"/>
              <a:t>— </a:t>
            </a:r>
            <a:r>
              <a:rPr lang="ru-RU" dirty="0"/>
              <a:t>32 c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094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urrency Symbols 16x9">
  <a:themeElements>
    <a:clrScheme name="Currency Symbols">
      <a:dk1>
        <a:srgbClr val="303030"/>
      </a:dk1>
      <a:lt1>
        <a:sysClr val="window" lastClr="FFFFFF"/>
      </a:lt1>
      <a:dk2>
        <a:srgbClr val="000000"/>
      </a:dk2>
      <a:lt2>
        <a:srgbClr val="E8DEC9"/>
      </a:lt2>
      <a:accent1>
        <a:srgbClr val="F7C547"/>
      </a:accent1>
      <a:accent2>
        <a:srgbClr val="AB3C33"/>
      </a:accent2>
      <a:accent3>
        <a:srgbClr val="506084"/>
      </a:accent3>
      <a:accent4>
        <a:srgbClr val="599EA5"/>
      </a:accent4>
      <a:accent5>
        <a:srgbClr val="758F21"/>
      </a:accent5>
      <a:accent6>
        <a:srgbClr val="894A27"/>
      </a:accent6>
      <a:hlink>
        <a:srgbClr val="506084"/>
      </a:hlink>
      <a:folHlink>
        <a:srgbClr val="828282"/>
      </a:folHlink>
    </a:clrScheme>
    <a:fontScheme name="Currency Symbols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деньги</Template>
  <TotalTime>259</TotalTime>
  <Words>901</Words>
  <Application>Microsoft Office PowerPoint</Application>
  <PresentationFormat>Экран (4:3)</PresentationFormat>
  <Paragraphs>197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Currency Symbols 16x9</vt:lpstr>
      <vt:lpstr>Презентация PowerPoint</vt:lpstr>
      <vt:lpstr>Семейный бюджет – это: </vt:lpstr>
      <vt:lpstr>ДОХОДЫ</vt:lpstr>
      <vt:lpstr>ДОХОДЫ</vt:lpstr>
      <vt:lpstr>Расходы</vt:lpstr>
      <vt:lpstr>Расходы</vt:lpstr>
      <vt:lpstr>Годовой бюджет семьи</vt:lpstr>
      <vt:lpstr>Годовой бюджет семьи</vt:lpstr>
      <vt:lpstr>Что такое дефицит бюджета? </vt:lpstr>
      <vt:lpstr>В чём смысл «правила 10%»? </vt:lpstr>
      <vt:lpstr>Выполняется ли здесь «Правило 10%»? </vt:lpstr>
      <vt:lpstr>Почему нужно планировать семейный бюджет?</vt:lpstr>
      <vt:lpstr>Вывод</vt:lpstr>
      <vt:lpstr>Презентация PowerPoint</vt:lpstr>
      <vt:lpstr>Презентация PowerPoint</vt:lpstr>
      <vt:lpstr>Алексей, 25 лет</vt:lpstr>
      <vt:lpstr>Презентация PowerPoint</vt:lpstr>
      <vt:lpstr>Определяем суммы, которые могут пойти на желаемые покупки.</vt:lpstr>
      <vt:lpstr>Презентация PowerPoint</vt:lpstr>
      <vt:lpstr>         Что из перечисленного ниже относится к необходимым расходам семьи?  </vt:lpstr>
      <vt:lpstr>Презентация PowerPoint</vt:lpstr>
      <vt:lpstr>Домашнее задание</vt:lpstr>
      <vt:lpstr>Ответить на вопрос</vt:lpstr>
      <vt:lpstr>Презентация PowerPoint</vt:lpstr>
      <vt:lpstr>Литература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25</cp:revision>
  <dcterms:modified xsi:type="dcterms:W3CDTF">2019-11-04T18:03:40Z</dcterms:modified>
</cp:coreProperties>
</file>