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71" autoAdjust="0"/>
  </p:normalViewPr>
  <p:slideViewPr>
    <p:cSldViewPr>
      <p:cViewPr varScale="1">
        <p:scale>
          <a:sx n="77" d="100"/>
          <a:sy n="77" d="100"/>
        </p:scale>
        <p:origin x="-322" y="-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4787F329-3E74-4F89-893F-BEC19A425DC9}" type="datetimeFigureOut">
              <a:rPr lang="ru-RU" smtClean="0"/>
              <a:pPr/>
              <a:t>04.01.2017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6A121887-38FB-45AF-85DE-7EB0758F54A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787F329-3E74-4F89-893F-BEC19A425DC9}" type="datetimeFigureOut">
              <a:rPr lang="ru-RU" smtClean="0"/>
              <a:pPr/>
              <a:t>04.01.2017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A121887-38FB-45AF-85DE-7EB0758F54A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787F329-3E74-4F89-893F-BEC19A425DC9}" type="datetimeFigureOut">
              <a:rPr lang="ru-RU" smtClean="0"/>
              <a:pPr/>
              <a:t>04.01.2017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A121887-38FB-45AF-85DE-7EB0758F54A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787F329-3E74-4F89-893F-BEC19A425DC9}" type="datetimeFigureOut">
              <a:rPr lang="ru-RU" smtClean="0"/>
              <a:pPr/>
              <a:t>04.01.2017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A121887-38FB-45AF-85DE-7EB0758F54A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4787F329-3E74-4F89-893F-BEC19A425DC9}" type="datetimeFigureOut">
              <a:rPr lang="ru-RU" smtClean="0"/>
              <a:pPr/>
              <a:t>04.01.2017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A121887-38FB-45AF-85DE-7EB0758F54A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787F329-3E74-4F89-893F-BEC19A425DC9}" type="datetimeFigureOut">
              <a:rPr lang="ru-RU" smtClean="0"/>
              <a:pPr/>
              <a:t>04.01.2017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A121887-38FB-45AF-85DE-7EB0758F54A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4787F329-3E74-4F89-893F-BEC19A425DC9}" type="datetimeFigureOut">
              <a:rPr lang="ru-RU" smtClean="0"/>
              <a:pPr/>
              <a:t>04.01.2017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6A121887-38FB-45AF-85DE-7EB0758F54A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4787F329-3E74-4F89-893F-BEC19A425DC9}" type="datetimeFigureOut">
              <a:rPr lang="ru-RU" smtClean="0"/>
              <a:pPr/>
              <a:t>04.01.2017</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6A121887-38FB-45AF-85DE-7EB0758F54A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4787F329-3E74-4F89-893F-BEC19A425DC9}" type="datetimeFigureOut">
              <a:rPr lang="ru-RU" smtClean="0"/>
              <a:pPr/>
              <a:t>04.01.2017</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6A121887-38FB-45AF-85DE-7EB0758F54A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787F329-3E74-4F89-893F-BEC19A425DC9}" type="datetimeFigureOut">
              <a:rPr lang="ru-RU" smtClean="0"/>
              <a:pPr/>
              <a:t>04.01.2017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A121887-38FB-45AF-85DE-7EB0758F54A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787F329-3E74-4F89-893F-BEC19A425DC9}" type="datetimeFigureOut">
              <a:rPr lang="ru-RU" smtClean="0"/>
              <a:pPr/>
              <a:t>04.01.2017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A121887-38FB-45AF-85DE-7EB0758F54A0}"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787F329-3E74-4F89-893F-BEC19A425DC9}" type="datetimeFigureOut">
              <a:rPr lang="ru-RU" smtClean="0"/>
              <a:pPr/>
              <a:t>04.01.2017</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A121887-38FB-45AF-85DE-7EB0758F54A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Полезные и вредные продукты питания</a:t>
            </a:r>
            <a:endParaRPr lang="ru-RU" dirty="0"/>
          </a:p>
        </p:txBody>
      </p:sp>
      <p:sp>
        <p:nvSpPr>
          <p:cNvPr id="3" name="Подзаголовок 2"/>
          <p:cNvSpPr>
            <a:spLocks noGrp="1"/>
          </p:cNvSpPr>
          <p:nvPr>
            <p:ph type="subTitle" idx="1"/>
          </p:nvPr>
        </p:nvSpPr>
        <p:spPr/>
        <p:txBody>
          <a:bodyPr/>
          <a:lstStyle/>
          <a:p>
            <a:r>
              <a:rPr lang="ru-RU" dirty="0" smtClean="0"/>
              <a:t>Составила </a:t>
            </a:r>
            <a:r>
              <a:rPr lang="ru-RU" dirty="0" err="1" smtClean="0"/>
              <a:t>Гребенева</a:t>
            </a:r>
            <a:r>
              <a:rPr lang="ru-RU" dirty="0" smtClean="0"/>
              <a:t> Л.В.</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32656"/>
            <a:ext cx="8208912" cy="3354765"/>
          </a:xfrm>
          <a:prstGeom prst="rect">
            <a:avLst/>
          </a:prstGeom>
          <a:noFill/>
        </p:spPr>
        <p:txBody>
          <a:bodyPr wrap="square" rtlCol="0">
            <a:spAutoFit/>
          </a:bodyPr>
          <a:lstStyle/>
          <a:p>
            <a:pPr algn="ctr"/>
            <a:r>
              <a:rPr lang="ru-RU" b="1" dirty="0" smtClean="0"/>
              <a:t>Яйца</a:t>
            </a:r>
          </a:p>
          <a:p>
            <a:r>
              <a:rPr lang="ru-RU" sz="1600" dirty="0" smtClean="0"/>
              <a:t>Следующими </a:t>
            </a:r>
            <a:r>
              <a:rPr lang="ru-RU" sz="1600" dirty="0"/>
              <a:t>в списке самых полезных продуктов идут яйца. Эти полезные продукты рекомендуют </a:t>
            </a:r>
            <a:r>
              <a:rPr lang="ru-RU" sz="1600" dirty="0" smtClean="0"/>
              <a:t>употреблять </a:t>
            </a:r>
            <a:r>
              <a:rPr lang="ru-RU" sz="1600" dirty="0"/>
              <a:t>в пищу в количестве пяти штук в неделю. Содержащие около сотни полезных веществ, яйца способны очищать человеческий организм, выводить из него холестерин и другие вредные вещества, расщеплять жиры, а яичный белок является лучшим «строительным материалом» для мышц. Яйца – особенно полезные продукты питания при язвенной болезни желудка и 12-перстной кишки, хроническом панкреатите, расстройствах нервной системы. Учеными доказана также роль яиц в предотвращении образования раковых клеток и в будущем, возможно, именно яйца будут использоваться как один из действенных способов борьбы с онкологическими заболеваниями</a:t>
            </a:r>
            <a:r>
              <a:rPr lang="ru-RU" dirty="0"/>
              <a:t>.</a:t>
            </a:r>
          </a:p>
        </p:txBody>
      </p:sp>
      <p:pic>
        <p:nvPicPr>
          <p:cNvPr id="13314" name="Picture 2" descr="http://abedik.ru/foto/g-jajca.jpg"/>
          <p:cNvPicPr>
            <a:picLocks noChangeAspect="1" noChangeArrowheads="1"/>
          </p:cNvPicPr>
          <p:nvPr/>
        </p:nvPicPr>
        <p:blipFill>
          <a:blip r:embed="rId2" cstate="print"/>
          <a:srcRect/>
          <a:stretch>
            <a:fillRect/>
          </a:stretch>
        </p:blipFill>
        <p:spPr bwMode="auto">
          <a:xfrm>
            <a:off x="4355976" y="3356992"/>
            <a:ext cx="3960440" cy="3023137"/>
          </a:xfrm>
          <a:prstGeom prst="round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76672"/>
            <a:ext cx="8064896" cy="3385542"/>
          </a:xfrm>
          <a:prstGeom prst="rect">
            <a:avLst/>
          </a:prstGeom>
          <a:noFill/>
        </p:spPr>
        <p:txBody>
          <a:bodyPr wrap="square" rtlCol="0">
            <a:spAutoFit/>
          </a:bodyPr>
          <a:lstStyle/>
          <a:p>
            <a:pPr algn="ctr"/>
            <a:r>
              <a:rPr lang="ru-RU" b="1" dirty="0"/>
              <a:t>Изделия из муки грубого </a:t>
            </a:r>
            <a:r>
              <a:rPr lang="ru-RU" b="1" dirty="0" smtClean="0"/>
              <a:t>помола</a:t>
            </a:r>
          </a:p>
          <a:p>
            <a:r>
              <a:rPr lang="ru-RU" sz="1600" dirty="0" smtClean="0"/>
              <a:t>    Изделия </a:t>
            </a:r>
            <a:r>
              <a:rPr lang="ru-RU" sz="1600" dirty="0"/>
              <a:t>из муки грубого помола – также полезные продукты питания. Высокое содержание витаминов, минералов, микроэлементов, биологически активных веществ – вот то, что дает все основания пополнить ими список «Самые полезные продукты». Они незаменимы для каждого человека, но особенно актуальны при сахарном диабете, заболеваниях сердца, слабой иммунной системе, проблемах с кишечником. Изделия из муки грубого помола оказывают положительное влияния на кожу, препятствуя ее старению, воспалению, возникновению аллергических реакций. Это особенно полезная пища для людей, занимающихся спортом, ведущих здоровый образ жизни.</a:t>
            </a:r>
          </a:p>
          <a:p>
            <a:r>
              <a:rPr lang="ru-RU" sz="1600" dirty="0" smtClean="0"/>
              <a:t/>
            </a:r>
            <a:br>
              <a:rPr lang="ru-RU" sz="1600" dirty="0" smtClean="0"/>
            </a:br>
            <a:endParaRPr lang="ru-RU" sz="1600" dirty="0"/>
          </a:p>
        </p:txBody>
      </p:sp>
      <p:pic>
        <p:nvPicPr>
          <p:cNvPr id="12290" name="Picture 2" descr="http://www.ro.all.biz/img/ro/catalog/middle/89211.jpeg"/>
          <p:cNvPicPr>
            <a:picLocks noChangeAspect="1" noChangeArrowheads="1"/>
          </p:cNvPicPr>
          <p:nvPr/>
        </p:nvPicPr>
        <p:blipFill>
          <a:blip r:embed="rId2" cstate="print"/>
          <a:srcRect/>
          <a:stretch>
            <a:fillRect/>
          </a:stretch>
        </p:blipFill>
        <p:spPr bwMode="auto">
          <a:xfrm>
            <a:off x="683568" y="3645024"/>
            <a:ext cx="2412268" cy="1800200"/>
          </a:xfrm>
          <a:prstGeom prst="roundRect">
            <a:avLst/>
          </a:prstGeom>
          <a:noFill/>
        </p:spPr>
      </p:pic>
      <p:pic>
        <p:nvPicPr>
          <p:cNvPr id="12294" name="Picture 6" descr="http://sovets.net/photos/uploads/116/5183475-7.jpg"/>
          <p:cNvPicPr>
            <a:picLocks noChangeAspect="1" noChangeArrowheads="1"/>
          </p:cNvPicPr>
          <p:nvPr/>
        </p:nvPicPr>
        <p:blipFill>
          <a:blip r:embed="rId3" cstate="print"/>
          <a:srcRect/>
          <a:stretch>
            <a:fillRect/>
          </a:stretch>
        </p:blipFill>
        <p:spPr bwMode="auto">
          <a:xfrm>
            <a:off x="3347864" y="3573016"/>
            <a:ext cx="5350223" cy="1933724"/>
          </a:xfrm>
          <a:prstGeom prst="round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04664"/>
            <a:ext cx="7848872" cy="2985433"/>
          </a:xfrm>
          <a:prstGeom prst="rect">
            <a:avLst/>
          </a:prstGeom>
          <a:noFill/>
        </p:spPr>
        <p:txBody>
          <a:bodyPr wrap="square" rtlCol="0">
            <a:spAutoFit/>
          </a:bodyPr>
          <a:lstStyle/>
          <a:p>
            <a:pPr algn="ctr"/>
            <a:r>
              <a:rPr lang="ru-RU" b="1" dirty="0" smtClean="0"/>
              <a:t>Молоко</a:t>
            </a:r>
          </a:p>
          <a:p>
            <a:r>
              <a:rPr lang="ru-RU" sz="1600" dirty="0" smtClean="0"/>
              <a:t>    </a:t>
            </a:r>
            <a:r>
              <a:rPr lang="ru-RU" sz="1400" dirty="0" smtClean="0"/>
              <a:t>Молоко </a:t>
            </a:r>
            <a:r>
              <a:rPr lang="ru-RU" sz="1400" dirty="0"/>
              <a:t>и кисломолочные продукты также попали в список «Самые полезные </a:t>
            </a:r>
            <a:r>
              <a:rPr lang="ru-RU" sz="1400" dirty="0" smtClean="0"/>
              <a:t>продукты</a:t>
            </a:r>
            <a:r>
              <a:rPr lang="ru-RU" sz="1400" dirty="0" smtClean="0"/>
              <a:t>»</a:t>
            </a:r>
            <a:r>
              <a:rPr lang="ru-RU" sz="1400" dirty="0" smtClean="0"/>
              <a:t>.Кальций </a:t>
            </a:r>
            <a:r>
              <a:rPr lang="ru-RU" sz="1400" dirty="0"/>
              <a:t>, содержащийся в молоке, укрепляет кости, зубы и волосы. Также молоко рекомендуется при </a:t>
            </a:r>
            <a:r>
              <a:rPr lang="ru-RU" sz="1400" dirty="0" err="1"/>
              <a:t>сердечно-сосудистых</a:t>
            </a:r>
            <a:r>
              <a:rPr lang="ru-RU" sz="1400" dirty="0"/>
              <a:t> заболеваниях, анемии, отеках, различных заболеваниях желудочно-кишечного тракта (гастриты, язвенная болезнь, невроз желудка). Молоко хорошо зарекомендовало себя при различных отравлениях и недаром его используют для предотвращения различных заболеваний на «вредных работах». Что касается кисломолочных продуктов, то кефир и творог – самые полезные продукты среди них. Они благоприятно сказываются на работе кишечника и пищеварительной системе в целом за счет бактерий, содержащихся в них. Также эта полезная еда вызывает аппетит, стимулируя выделение желудочного сока, обладает </a:t>
            </a:r>
            <a:r>
              <a:rPr lang="ru-RU" sz="1400" dirty="0" err="1"/>
              <a:t>антимикробным</a:t>
            </a:r>
            <a:r>
              <a:rPr lang="ru-RU" sz="1400" dirty="0"/>
              <a:t> действием.</a:t>
            </a:r>
          </a:p>
        </p:txBody>
      </p:sp>
      <p:pic>
        <p:nvPicPr>
          <p:cNvPr id="11266" name="Picture 2" descr="http://fitladies.ru/wp-content/uploads/2013/12/dieta-vo-vremya-mesyachnyx1.jpg"/>
          <p:cNvPicPr>
            <a:picLocks noChangeAspect="1" noChangeArrowheads="1"/>
          </p:cNvPicPr>
          <p:nvPr/>
        </p:nvPicPr>
        <p:blipFill>
          <a:blip r:embed="rId2" cstate="print"/>
          <a:srcRect/>
          <a:stretch>
            <a:fillRect/>
          </a:stretch>
        </p:blipFill>
        <p:spPr bwMode="auto">
          <a:xfrm>
            <a:off x="2339752" y="3212976"/>
            <a:ext cx="5328592" cy="3110747"/>
          </a:xfrm>
          <a:prstGeom prst="round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064896" cy="3816429"/>
          </a:xfrm>
          <a:prstGeom prst="rect">
            <a:avLst/>
          </a:prstGeom>
          <a:noFill/>
        </p:spPr>
        <p:txBody>
          <a:bodyPr wrap="square" rtlCol="0">
            <a:spAutoFit/>
          </a:bodyPr>
          <a:lstStyle/>
          <a:p>
            <a:pPr algn="ctr"/>
            <a:r>
              <a:rPr lang="ru-RU" b="1" dirty="0"/>
              <a:t>Зеленый чай </a:t>
            </a:r>
            <a:endParaRPr lang="ru-RU" b="1" dirty="0" smtClean="0"/>
          </a:p>
          <a:p>
            <a:r>
              <a:rPr lang="ru-RU" sz="1400" dirty="0" smtClean="0"/>
              <a:t>   Зеленый </a:t>
            </a:r>
            <a:r>
              <a:rPr lang="ru-RU" sz="1400" dirty="0"/>
              <a:t>чай – еще один полезный продукт питания, утверждают ученые. Он уже давно превратился из экзотического напитка в повседневный, а его лечебные свойства известны практически всем. Зеленый чай способствует укреплению кровеносных сосудов, снижает артериальное давление, уровень холестерина и сахара в крови. Содержащиеся в зеленом чае вещества оказывают губительное воздействие на различные вирусы и микробы. Зеленый чай – прекрасный антиоксидант, хорошо выводит из организма токсические вещества и яды, замедляет рост раковых клеток. Список заболеваний, при которых следует </a:t>
            </a:r>
            <a:r>
              <a:rPr lang="ru-RU" sz="1400" dirty="0" smtClean="0"/>
              <a:t>употреблять </a:t>
            </a:r>
            <a:r>
              <a:rPr lang="ru-RU" sz="1400" dirty="0"/>
              <a:t>этот чудо-напиток, достаточно широк: атеросклероз, диабет, гипертония, заболевания щитовидной железы, проблемы со зрением, иммунной системой. Наконец, повышая общий тонус организма и замедляя процессы старения, зеленый чай имеет все основания пополнить список «Самые полезные продукты».Итак, именно эти продукты питания являются на данный момент наиболее полезными, по мнению ученых. А получить максимум пользы от них можно, если совмещать в своем ежедневном рационе все перечисленные </a:t>
            </a:r>
            <a:r>
              <a:rPr lang="ru-RU" sz="1400" dirty="0" smtClean="0"/>
              <a:t>компоненты.</a:t>
            </a:r>
            <a:endParaRPr lang="ru-RU" sz="1400" dirty="0"/>
          </a:p>
        </p:txBody>
      </p:sp>
      <p:pic>
        <p:nvPicPr>
          <p:cNvPr id="10242" name="Picture 2" descr="http://sovets24.ru/photos/uploads/105/9412711-1.jpg"/>
          <p:cNvPicPr>
            <a:picLocks noChangeAspect="1" noChangeArrowheads="1"/>
          </p:cNvPicPr>
          <p:nvPr/>
        </p:nvPicPr>
        <p:blipFill>
          <a:blip r:embed="rId2" cstate="print"/>
          <a:srcRect/>
          <a:stretch>
            <a:fillRect/>
          </a:stretch>
        </p:blipFill>
        <p:spPr bwMode="auto">
          <a:xfrm>
            <a:off x="2699792" y="4005064"/>
            <a:ext cx="4248472" cy="2391283"/>
          </a:xfrm>
          <a:prstGeom prst="round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7992888" cy="3139321"/>
          </a:xfrm>
          <a:prstGeom prst="rect">
            <a:avLst/>
          </a:prstGeom>
          <a:noFill/>
        </p:spPr>
        <p:txBody>
          <a:bodyPr wrap="square" rtlCol="0">
            <a:spAutoFit/>
          </a:bodyPr>
          <a:lstStyle/>
          <a:p>
            <a:pPr algn="ctr"/>
            <a:r>
              <a:rPr lang="ru-RU" b="1" dirty="0"/>
              <a:t>Самые вредные </a:t>
            </a:r>
            <a:r>
              <a:rPr lang="ru-RU" b="1" dirty="0" smtClean="0"/>
              <a:t>продукты</a:t>
            </a:r>
          </a:p>
          <a:p>
            <a:r>
              <a:rPr lang="ru-RU" dirty="0" smtClean="0"/>
              <a:t>    Все </a:t>
            </a:r>
            <a:r>
              <a:rPr lang="ru-RU" dirty="0"/>
              <a:t>самое приятное в этом мире либо аморально, либо ведет к ожирению. Вы довольно часто слышали такую расхожую шутку. Действительно, часто случается, что самые вкусные продукты являются и самыми вредными. </a:t>
            </a:r>
            <a:r>
              <a:rPr lang="ru-RU" dirty="0" smtClean="0"/>
              <a:t>Жевательные конфеты, пастила в яркой упаковке, торты, пирожные,  «</a:t>
            </a:r>
            <a:r>
              <a:rPr lang="ru-RU" dirty="0" err="1" smtClean="0"/>
              <a:t>чупа-чупсы</a:t>
            </a:r>
            <a:r>
              <a:rPr lang="ru-RU" dirty="0" smtClean="0"/>
              <a:t>» - всё это, без сомнения, вредные продукты. Мало того, что все они содержат огромное количество сахара, так ещё и химические добавки, красители, заменители и так далее.</a:t>
            </a:r>
          </a:p>
          <a:p>
            <a:endParaRPr lang="ru-RU" dirty="0" smtClean="0"/>
          </a:p>
          <a:p>
            <a:endParaRPr lang="ru-RU" dirty="0"/>
          </a:p>
        </p:txBody>
      </p:sp>
      <p:pic>
        <p:nvPicPr>
          <p:cNvPr id="9218" name="Picture 2" descr="http://medobaza.ru/wp-content/uploads/2012/10/%D0%92%D1%80%D0%B5%D0%B4%D0%BD%D1%8B%D0%B5-%D0%BF%D0%B8%D1%89%D0%B5%D0%B2%D1%8B%D0%B5-%D0%B4%D0%BE%D0%B1%D0%B0%D0%B2%D0%BA%D0%B8-275x150.jpg"/>
          <p:cNvPicPr>
            <a:picLocks noChangeAspect="1" noChangeArrowheads="1"/>
          </p:cNvPicPr>
          <p:nvPr/>
        </p:nvPicPr>
        <p:blipFill>
          <a:blip r:embed="rId2" cstate="print"/>
          <a:srcRect/>
          <a:stretch>
            <a:fillRect/>
          </a:stretch>
        </p:blipFill>
        <p:spPr bwMode="auto">
          <a:xfrm>
            <a:off x="683568" y="3140968"/>
            <a:ext cx="3279449" cy="1788790"/>
          </a:xfrm>
          <a:prstGeom prst="rect">
            <a:avLst/>
          </a:prstGeom>
          <a:noFill/>
        </p:spPr>
      </p:pic>
      <p:pic>
        <p:nvPicPr>
          <p:cNvPr id="9220" name="Picture 4" descr="http://mirfactov.com/wp-content/uploads/1340386009_vrednaya-eda-9.jpg"/>
          <p:cNvPicPr>
            <a:picLocks noChangeAspect="1" noChangeArrowheads="1"/>
          </p:cNvPicPr>
          <p:nvPr/>
        </p:nvPicPr>
        <p:blipFill>
          <a:blip r:embed="rId3" cstate="print"/>
          <a:srcRect/>
          <a:stretch>
            <a:fillRect/>
          </a:stretch>
        </p:blipFill>
        <p:spPr bwMode="auto">
          <a:xfrm>
            <a:off x="5796136" y="3212976"/>
            <a:ext cx="2763016" cy="1836069"/>
          </a:xfrm>
          <a:prstGeom prst="roundRect">
            <a:avLst/>
          </a:prstGeom>
          <a:noFill/>
        </p:spPr>
      </p:pic>
      <p:pic>
        <p:nvPicPr>
          <p:cNvPr id="9224" name="Picture 8" descr="http://mamusiki.ru/wp-content/uploads/2013/10/%D0%B2%D1%80%D0%B5%D0%B4%D0%BD%D1%8B%D0%B5-%D0%BF%D1%80%D0%BE%D0%B4%D1%83%D0%BA%D1%82%D1%8B-%D0%BF%D1%80%D0%B8-%D0%B1%D0%B5%D1%80%D0%B5%D0%BC%D0%B5%D0%BD%D0%BD%D0%BE%D1%81%D1%82%D0%B8.jpg"/>
          <p:cNvPicPr>
            <a:picLocks noChangeAspect="1" noChangeArrowheads="1"/>
          </p:cNvPicPr>
          <p:nvPr/>
        </p:nvPicPr>
        <p:blipFill>
          <a:blip r:embed="rId4" cstate="print"/>
          <a:srcRect/>
          <a:stretch>
            <a:fillRect/>
          </a:stretch>
        </p:blipFill>
        <p:spPr bwMode="auto">
          <a:xfrm>
            <a:off x="3491880" y="4437112"/>
            <a:ext cx="2238375" cy="173355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7776864" cy="1754326"/>
          </a:xfrm>
          <a:prstGeom prst="rect">
            <a:avLst/>
          </a:prstGeom>
          <a:noFill/>
        </p:spPr>
        <p:txBody>
          <a:bodyPr wrap="square" rtlCol="0">
            <a:spAutoFit/>
          </a:bodyPr>
          <a:lstStyle/>
          <a:p>
            <a:r>
              <a:rPr lang="ru-RU" b="1" dirty="0"/>
              <a:t>Чипсы</a:t>
            </a:r>
            <a:r>
              <a:rPr lang="ru-RU" dirty="0"/>
              <a:t>, как кукурузные, так и картофельные - очень вредны для организма. Чипсы – это ничто иное, как смесь углеводов и жира, в оболочке красителей и заменителей вкуса. Так же ничего хорошего не принесет поедание </a:t>
            </a:r>
            <a:r>
              <a:rPr lang="ru-RU" b="1" dirty="0"/>
              <a:t>картофеля – фри.</a:t>
            </a:r>
          </a:p>
          <a:p>
            <a:r>
              <a:rPr lang="ru-RU" dirty="0" smtClean="0"/>
              <a:t/>
            </a:r>
            <a:br>
              <a:rPr lang="ru-RU" dirty="0" smtClean="0"/>
            </a:br>
            <a:r>
              <a:rPr lang="ru-RU" dirty="0" smtClean="0"/>
              <a:t> </a:t>
            </a:r>
            <a:endParaRPr lang="ru-RU" dirty="0"/>
          </a:p>
        </p:txBody>
      </p:sp>
      <p:pic>
        <p:nvPicPr>
          <p:cNvPr id="8194" name="Picture 2" descr="http://stabilniyves.ru/wp-content/uploads/2012/10/2012-10-10_195347.png"/>
          <p:cNvPicPr>
            <a:picLocks noChangeAspect="1" noChangeArrowheads="1"/>
          </p:cNvPicPr>
          <p:nvPr/>
        </p:nvPicPr>
        <p:blipFill>
          <a:blip r:embed="rId2" cstate="print"/>
          <a:srcRect/>
          <a:stretch>
            <a:fillRect/>
          </a:stretch>
        </p:blipFill>
        <p:spPr bwMode="auto">
          <a:xfrm>
            <a:off x="683568" y="1700808"/>
            <a:ext cx="4053560" cy="2732535"/>
          </a:xfrm>
          <a:prstGeom prst="roundRect">
            <a:avLst/>
          </a:prstGeom>
          <a:noFill/>
        </p:spPr>
      </p:pic>
      <p:pic>
        <p:nvPicPr>
          <p:cNvPr id="8196" name="Picture 4" descr="http://nakyhne.net/uploads/posts/2015-01/1420416029_242_fri.jpg"/>
          <p:cNvPicPr>
            <a:picLocks noChangeAspect="1" noChangeArrowheads="1"/>
          </p:cNvPicPr>
          <p:nvPr/>
        </p:nvPicPr>
        <p:blipFill>
          <a:blip r:embed="rId3" cstate="print"/>
          <a:srcRect/>
          <a:stretch>
            <a:fillRect/>
          </a:stretch>
        </p:blipFill>
        <p:spPr bwMode="auto">
          <a:xfrm>
            <a:off x="4788024" y="3356992"/>
            <a:ext cx="3744416" cy="2812473"/>
          </a:xfrm>
          <a:prstGeom prst="round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7992888" cy="2308324"/>
          </a:xfrm>
          <a:prstGeom prst="rect">
            <a:avLst/>
          </a:prstGeom>
          <a:noFill/>
        </p:spPr>
        <p:txBody>
          <a:bodyPr wrap="square" rtlCol="0">
            <a:spAutoFit/>
          </a:bodyPr>
          <a:lstStyle/>
          <a:p>
            <a:r>
              <a:rPr lang="ru-RU" sz="1600" b="1" dirty="0"/>
              <a:t>Сладкие газированные напитки </a:t>
            </a:r>
            <a:r>
              <a:rPr lang="ru-RU" sz="1600" dirty="0"/>
              <a:t>– смесь сахара, химии и газов – чтобы быстрее распределить по организму вредные вещества. Кока-кола, например, замечательное средство от известковой накипи и ржавчины. Подумайте хорошенько прежде, чем отправлять такую жидкость в желудок. К тому же газированные сладкие напитки вредны и высокой концентрацией сахара - в эквиваленте четыре-пять чайных ложек, разбавленных в стакане воды. Поэтому не стоит удивляться, что, утоляя жажду такой газировкой, вы через уже пять минут снова хотите пить</a:t>
            </a:r>
            <a:r>
              <a:rPr lang="ru-RU" sz="1600" dirty="0" smtClean="0"/>
              <a:t>. </a:t>
            </a:r>
            <a:endParaRPr lang="ru-RU" sz="1600" dirty="0"/>
          </a:p>
        </p:txBody>
      </p:sp>
      <p:pic>
        <p:nvPicPr>
          <p:cNvPr id="7174" name="Picture 6" descr="http://e1.ru/articles/images/006/994/6994/2332.jpg"/>
          <p:cNvPicPr>
            <a:picLocks noChangeAspect="1" noChangeArrowheads="1"/>
          </p:cNvPicPr>
          <p:nvPr/>
        </p:nvPicPr>
        <p:blipFill>
          <a:blip r:embed="rId2" cstate="print"/>
          <a:srcRect/>
          <a:stretch>
            <a:fillRect/>
          </a:stretch>
        </p:blipFill>
        <p:spPr bwMode="auto">
          <a:xfrm>
            <a:off x="827584" y="2852936"/>
            <a:ext cx="4483486" cy="2779763"/>
          </a:xfrm>
          <a:prstGeom prst="roundRect">
            <a:avLst/>
          </a:prstGeom>
          <a:noFill/>
        </p:spPr>
      </p:pic>
      <p:pic>
        <p:nvPicPr>
          <p:cNvPr id="7178" name="Picture 10" descr="http://static.103.by/images/common/wysiwyg/2014/05/3ab125153821d401cab755c7171717b3.jpg"/>
          <p:cNvPicPr>
            <a:picLocks noChangeAspect="1" noChangeArrowheads="1"/>
          </p:cNvPicPr>
          <p:nvPr/>
        </p:nvPicPr>
        <p:blipFill>
          <a:blip r:embed="rId3" cstate="print"/>
          <a:srcRect/>
          <a:stretch>
            <a:fillRect/>
          </a:stretch>
        </p:blipFill>
        <p:spPr bwMode="auto">
          <a:xfrm>
            <a:off x="5652120" y="2852936"/>
            <a:ext cx="2736423" cy="2731922"/>
          </a:xfrm>
          <a:prstGeom prst="round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76672"/>
            <a:ext cx="7560840" cy="1477328"/>
          </a:xfrm>
          <a:prstGeom prst="rect">
            <a:avLst/>
          </a:prstGeom>
          <a:noFill/>
        </p:spPr>
        <p:txBody>
          <a:bodyPr wrap="square" rtlCol="0">
            <a:spAutoFit/>
          </a:bodyPr>
          <a:lstStyle/>
          <a:p>
            <a:pPr algn="ctr"/>
            <a:r>
              <a:rPr lang="ru-RU" b="1" dirty="0"/>
              <a:t>Шоколадные батончики</a:t>
            </a:r>
            <a:r>
              <a:rPr lang="ru-RU" b="1" dirty="0" smtClean="0"/>
              <a:t>.</a:t>
            </a:r>
          </a:p>
          <a:p>
            <a:r>
              <a:rPr lang="ru-RU" dirty="0" smtClean="0"/>
              <a:t> </a:t>
            </a:r>
            <a:r>
              <a:rPr lang="ru-RU" dirty="0"/>
              <a:t>Это гигантское количество калорий в сочетании с химическими добавками, генетически модифицированными продуктами, красителями и </a:t>
            </a:r>
            <a:r>
              <a:rPr lang="ru-RU" dirty="0" err="1"/>
              <a:t>ароматизаторами</a:t>
            </a:r>
            <a:r>
              <a:rPr lang="ru-RU" dirty="0"/>
              <a:t>. </a:t>
            </a:r>
            <a:r>
              <a:rPr lang="ru-RU" dirty="0" smtClean="0"/>
              <a:t/>
            </a:r>
            <a:br>
              <a:rPr lang="ru-RU" dirty="0" smtClean="0"/>
            </a:br>
            <a:r>
              <a:rPr lang="ru-RU" dirty="0" smtClean="0"/>
              <a:t> </a:t>
            </a:r>
            <a:endParaRPr lang="ru-RU" dirty="0"/>
          </a:p>
        </p:txBody>
      </p:sp>
      <p:pic>
        <p:nvPicPr>
          <p:cNvPr id="6150" name="Picture 6" descr="http://img-fotki.yandex.ru/get/9348/46980979.e3/0_cb42e_1c2a4472_orig"/>
          <p:cNvPicPr>
            <a:picLocks noChangeAspect="1" noChangeArrowheads="1"/>
          </p:cNvPicPr>
          <p:nvPr/>
        </p:nvPicPr>
        <p:blipFill>
          <a:blip r:embed="rId2" cstate="print"/>
          <a:srcRect/>
          <a:stretch>
            <a:fillRect/>
          </a:stretch>
        </p:blipFill>
        <p:spPr bwMode="auto">
          <a:xfrm>
            <a:off x="4499992" y="2780928"/>
            <a:ext cx="3545124" cy="2363416"/>
          </a:xfrm>
          <a:prstGeom prst="roundRect">
            <a:avLst/>
          </a:prstGeom>
          <a:noFill/>
        </p:spPr>
      </p:pic>
      <p:pic>
        <p:nvPicPr>
          <p:cNvPr id="6152" name="Picture 8" descr="http://romashca.ucoz.ru/260913/shokolad.jpeg"/>
          <p:cNvPicPr>
            <a:picLocks noChangeAspect="1" noChangeArrowheads="1"/>
          </p:cNvPicPr>
          <p:nvPr/>
        </p:nvPicPr>
        <p:blipFill>
          <a:blip r:embed="rId3" cstate="print"/>
          <a:srcRect/>
          <a:stretch>
            <a:fillRect/>
          </a:stretch>
        </p:blipFill>
        <p:spPr bwMode="auto">
          <a:xfrm>
            <a:off x="899592" y="2708920"/>
            <a:ext cx="3153139" cy="236485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280920" cy="3108543"/>
          </a:xfrm>
          <a:prstGeom prst="rect">
            <a:avLst/>
          </a:prstGeom>
          <a:noFill/>
        </p:spPr>
        <p:txBody>
          <a:bodyPr wrap="square" rtlCol="0">
            <a:spAutoFit/>
          </a:bodyPr>
          <a:lstStyle/>
          <a:p>
            <a:r>
              <a:rPr lang="ru-RU" sz="1400" dirty="0"/>
              <a:t>Особая статья –</a:t>
            </a:r>
            <a:r>
              <a:rPr lang="ru-RU" sz="1400" b="1" dirty="0"/>
              <a:t> колбасно-сосисочное </a:t>
            </a:r>
            <a:r>
              <a:rPr lang="ru-RU" sz="1400" dirty="0"/>
              <a:t>многообразие. Даже если представить, что в сосиски больше не добавляется бумага, в колбасах не используется фарш мышек, все равно и сосиски, и колбасы, и прочие мясные деликатесы остаются одними из самых вредных продуктов в современном гастрономическом ассортименте. Они содержат так называемые скрытые жиры (свиная шкурка, сало, нутряной жир), все это вуалируется </a:t>
            </a:r>
            <a:r>
              <a:rPr lang="ru-RU" sz="1400" dirty="0" err="1"/>
              <a:t>ароматизаторами</a:t>
            </a:r>
            <a:r>
              <a:rPr lang="ru-RU" sz="1400" dirty="0"/>
              <a:t> и заменителями вкусов. Развитие генной инженерии несомненно играет огромную положительную роль в медицине, но и имеет обратную сторону медали. А негатив в том, что все больше и больше производителей продуктов переходит на </a:t>
            </a:r>
            <a:r>
              <a:rPr lang="ru-RU" sz="1400" dirty="0" err="1"/>
              <a:t>генно-модифицированное</a:t>
            </a:r>
            <a:r>
              <a:rPr lang="ru-RU" sz="1400" dirty="0"/>
              <a:t> сырье. Так сосиски, сардельки, колбасы на 80 % (!) состоят из </a:t>
            </a:r>
            <a:r>
              <a:rPr lang="ru-RU" sz="1400" dirty="0" err="1"/>
              <a:t>трансгенной</a:t>
            </a:r>
            <a:r>
              <a:rPr lang="ru-RU" sz="1400" dirty="0"/>
              <a:t> сои. Вредны не только сосиски и колбасы, само по себе жирное мясо не является полезным продуктом для организма. Жиры приносят в организм холестерин, который забивает сосуды, чем ускоряет старение и повышает риск возникновения заболеваний </a:t>
            </a:r>
            <a:r>
              <a:rPr lang="ru-RU" sz="1400" dirty="0" err="1"/>
              <a:t>сердечно-сосудистой</a:t>
            </a:r>
            <a:r>
              <a:rPr lang="ru-RU" sz="1400" dirty="0"/>
              <a:t> системы</a:t>
            </a:r>
            <a:r>
              <a:rPr lang="ru-RU" sz="1400" dirty="0" smtClean="0"/>
              <a:t>. </a:t>
            </a:r>
            <a:endParaRPr lang="ru-RU" sz="1400" dirty="0"/>
          </a:p>
        </p:txBody>
      </p:sp>
      <p:pic>
        <p:nvPicPr>
          <p:cNvPr id="5124" name="Picture 4" descr="http://kolbasa-opt.ru/netcat_files/Image/kolbasa2.jpg"/>
          <p:cNvPicPr>
            <a:picLocks noChangeAspect="1" noChangeArrowheads="1"/>
          </p:cNvPicPr>
          <p:nvPr/>
        </p:nvPicPr>
        <p:blipFill>
          <a:blip r:embed="rId2" cstate="print"/>
          <a:srcRect/>
          <a:stretch>
            <a:fillRect/>
          </a:stretch>
        </p:blipFill>
        <p:spPr bwMode="auto">
          <a:xfrm>
            <a:off x="1619672" y="3501008"/>
            <a:ext cx="5832647" cy="290121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omogitepohudet.ru/assets/templates/pomogitepohudet/images/vp/mayonez.jpg"/>
          <p:cNvPicPr>
            <a:picLocks noChangeAspect="1" noChangeArrowheads="1"/>
          </p:cNvPicPr>
          <p:nvPr/>
        </p:nvPicPr>
        <p:blipFill>
          <a:blip r:embed="rId2" cstate="print"/>
          <a:srcRect/>
          <a:stretch>
            <a:fillRect/>
          </a:stretch>
        </p:blipFill>
        <p:spPr bwMode="auto">
          <a:xfrm>
            <a:off x="2699792" y="3212977"/>
            <a:ext cx="4896544" cy="3024336"/>
          </a:xfrm>
          <a:prstGeom prst="rect">
            <a:avLst/>
          </a:prstGeom>
          <a:noFill/>
        </p:spPr>
      </p:pic>
      <p:sp>
        <p:nvSpPr>
          <p:cNvPr id="2" name="TextBox 1"/>
          <p:cNvSpPr txBox="1"/>
          <p:nvPr/>
        </p:nvSpPr>
        <p:spPr>
          <a:xfrm>
            <a:off x="323528" y="404664"/>
            <a:ext cx="8064896" cy="3231654"/>
          </a:xfrm>
          <a:prstGeom prst="rect">
            <a:avLst/>
          </a:prstGeom>
          <a:noFill/>
        </p:spPr>
        <p:txBody>
          <a:bodyPr wrap="square" rtlCol="0">
            <a:spAutoFit/>
          </a:bodyPr>
          <a:lstStyle/>
          <a:p>
            <a:pPr algn="ctr"/>
            <a:r>
              <a:rPr lang="ru-RU" b="1" dirty="0"/>
              <a:t>Майонез</a:t>
            </a:r>
            <a:r>
              <a:rPr lang="ru-RU" b="1" dirty="0" smtClean="0"/>
              <a:t>.</a:t>
            </a:r>
          </a:p>
          <a:p>
            <a:r>
              <a:rPr lang="ru-RU" sz="1400" dirty="0" smtClean="0"/>
              <a:t> </a:t>
            </a:r>
            <a:r>
              <a:rPr lang="ru-RU" sz="1400" dirty="0"/>
              <a:t>Приготовленный в домашних условиях и используемый, образно говоря, по граммам, особого вреда нашему организму не приносит. Но как только мы начинаем разговор о фабрично-произведенном майонезе, или о блюдах, содержащих майонез, то сразу стоит выставлять табличку «Опасно для жизни». Майонез очень калорийный продукт, кроме этого содержит огромное количество жиров и углеводов, а также красители, </a:t>
            </a:r>
            <a:r>
              <a:rPr lang="ru-RU" sz="1400" dirty="0" err="1"/>
              <a:t>подсластители</a:t>
            </a:r>
            <a:r>
              <a:rPr lang="ru-RU" sz="1400" dirty="0"/>
              <a:t>, заменители и так далее. Поэтому подумайте лишний раз, когда добавляете </a:t>
            </a:r>
            <a:r>
              <a:rPr lang="ru-RU" sz="1400" dirty="0" err="1"/>
              <a:t>майонезика</a:t>
            </a:r>
            <a:r>
              <a:rPr lang="ru-RU" sz="1400" dirty="0"/>
              <a:t> к жареной картошечке. Особая концентрация вреда в </a:t>
            </a:r>
            <a:r>
              <a:rPr lang="ru-RU" sz="1400" dirty="0" err="1"/>
              <a:t>шаурме</a:t>
            </a:r>
            <a:r>
              <a:rPr lang="ru-RU" sz="1400" dirty="0"/>
              <a:t>, щедро сдобренной майонезом, в гамбургерах, бутербродах с </a:t>
            </a:r>
            <a:r>
              <a:rPr lang="ru-RU" sz="1400" dirty="0" err="1"/>
              <a:t>майонезом.К</a:t>
            </a:r>
            <a:r>
              <a:rPr lang="ru-RU" sz="1400" dirty="0"/>
              <a:t> числу вредных продуктов относится не только майонез, но и кетчуп, различные соусы и заправки, в широком ассортименте представленные на прилавках наших магазинов. Содержание красителей, заменителей вкусов и </a:t>
            </a:r>
            <a:r>
              <a:rPr lang="ru-RU" sz="1400" dirty="0" err="1"/>
              <a:t>генно-модифицированных</a:t>
            </a:r>
            <a:r>
              <a:rPr lang="ru-RU" sz="1400" dirty="0"/>
              <a:t> продуктов в </a:t>
            </a:r>
            <a:r>
              <a:rPr lang="ru-RU" sz="1600" dirty="0"/>
              <a:t>них, к сожалению, не меньшее</a:t>
            </a:r>
            <a:r>
              <a:rPr lang="ru-RU" sz="1600" dirty="0" smtClean="0"/>
              <a:t>. </a:t>
            </a:r>
            <a:endParaRPr lang="ru-RU"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692696"/>
            <a:ext cx="6336704" cy="2616101"/>
          </a:xfrm>
          <a:prstGeom prst="rect">
            <a:avLst/>
          </a:prstGeom>
          <a:noFill/>
        </p:spPr>
        <p:txBody>
          <a:bodyPr wrap="square" rtlCol="0">
            <a:spAutoFit/>
          </a:bodyPr>
          <a:lstStyle/>
          <a:p>
            <a:pPr algn="ctr"/>
            <a:r>
              <a:rPr lang="ru-RU" b="1" dirty="0"/>
              <a:t>Самые полезные продукты </a:t>
            </a:r>
            <a:r>
              <a:rPr lang="ru-RU" b="1" dirty="0" smtClean="0"/>
              <a:t>питания.</a:t>
            </a:r>
          </a:p>
          <a:p>
            <a:r>
              <a:rPr lang="ru-RU" dirty="0" smtClean="0"/>
              <a:t> </a:t>
            </a:r>
            <a:r>
              <a:rPr lang="ru-RU" sz="1600" dirty="0"/>
              <a:t>Диетологи всего мира продолжают упорно спорить о том, какие же продукты питания являются наиболее полезными для человека. Актуальный в последнее время вопрос здорового образа жизни еще больше стимулирует ученых проводить исследования в этой области. Данная статья – не истина во всех инстанциях, а лишь попытка суммировать результаты исследований за последний год, призванные ответить на вопрос: «Какие продукты полезны</a:t>
            </a:r>
            <a:r>
              <a:rPr lang="ru-RU" sz="1600" dirty="0" smtClean="0"/>
              <a:t>?» </a:t>
            </a:r>
            <a:endParaRPr lang="ru-RU" dirty="0"/>
          </a:p>
        </p:txBody>
      </p:sp>
      <p:pic>
        <p:nvPicPr>
          <p:cNvPr id="21506" name="Picture 2" descr="http://img.rl0.ru/pgc/518x345/5485dceb-3379-c4ad-3379-c4a2b06691de.photo.0.jpg"/>
          <p:cNvPicPr>
            <a:picLocks noChangeAspect="1" noChangeArrowheads="1"/>
          </p:cNvPicPr>
          <p:nvPr/>
        </p:nvPicPr>
        <p:blipFill>
          <a:blip r:embed="rId2" cstate="print"/>
          <a:srcRect/>
          <a:stretch>
            <a:fillRect/>
          </a:stretch>
        </p:blipFill>
        <p:spPr bwMode="auto">
          <a:xfrm>
            <a:off x="1331640" y="3284984"/>
            <a:ext cx="7013937" cy="285559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476672"/>
            <a:ext cx="7416824" cy="2308324"/>
          </a:xfrm>
          <a:prstGeom prst="rect">
            <a:avLst/>
          </a:prstGeom>
          <a:noFill/>
        </p:spPr>
        <p:txBody>
          <a:bodyPr wrap="square" rtlCol="0">
            <a:spAutoFit/>
          </a:bodyPr>
          <a:lstStyle/>
          <a:p>
            <a:r>
              <a:rPr lang="ru-RU" sz="1600" dirty="0" smtClean="0"/>
              <a:t>    В </a:t>
            </a:r>
            <a:r>
              <a:rPr lang="ru-RU" sz="1600" dirty="0"/>
              <a:t>один пункт стоит вынести вообще мало пригодные в пищу продукты: </a:t>
            </a:r>
            <a:r>
              <a:rPr lang="ru-RU" sz="1600" b="1" dirty="0"/>
              <a:t>лапша быстрого приготовления</a:t>
            </a:r>
            <a:r>
              <a:rPr lang="ru-RU" sz="1600" dirty="0"/>
              <a:t>, многочисленные растворимые супчики, картофельные пюре, растворимые </a:t>
            </a:r>
            <a:r>
              <a:rPr lang="ru-RU" sz="1600" dirty="0" smtClean="0"/>
              <a:t>соки. Все </a:t>
            </a:r>
            <a:r>
              <a:rPr lang="ru-RU" sz="1600" dirty="0"/>
              <a:t>это сплошная химия, наносящая несомненный вред вашему организму</a:t>
            </a:r>
            <a:r>
              <a:rPr lang="ru-RU" sz="1600" dirty="0" smtClean="0"/>
              <a:t>. Соль</a:t>
            </a:r>
            <a:r>
              <a:rPr lang="ru-RU" sz="1600" dirty="0"/>
              <a:t>. Ее часто называют белой смертью. Соль повышает давление, нарушает </a:t>
            </a:r>
            <a:r>
              <a:rPr lang="ru-RU" sz="1600" dirty="0" err="1" smtClean="0"/>
              <a:t>натриево-щелочный</a:t>
            </a:r>
            <a:r>
              <a:rPr lang="ru-RU" sz="1600" dirty="0" smtClean="0"/>
              <a:t> </a:t>
            </a:r>
            <a:r>
              <a:rPr lang="ru-RU" sz="1600" dirty="0"/>
              <a:t>баланс в организме, способствует скоплению токсинов. Поэтому если отказаться от неё вы не в силах, то, как минимум, старайтесь не баловать себя чрезмерно солеными блюдами</a:t>
            </a:r>
            <a:r>
              <a:rPr lang="ru-RU" sz="1600" dirty="0" smtClean="0"/>
              <a:t>. </a:t>
            </a:r>
            <a:endParaRPr lang="ru-RU" sz="1600" dirty="0"/>
          </a:p>
        </p:txBody>
      </p:sp>
      <p:pic>
        <p:nvPicPr>
          <p:cNvPr id="3074" name="Picture 2" descr="http://img15.nnm.me/c/c/0/c/e/4fc1b5967c48b6337c8033af63f_prev.jpg"/>
          <p:cNvPicPr>
            <a:picLocks noChangeAspect="1" noChangeArrowheads="1"/>
          </p:cNvPicPr>
          <p:nvPr/>
        </p:nvPicPr>
        <p:blipFill>
          <a:blip r:embed="rId2" cstate="print"/>
          <a:srcRect/>
          <a:stretch>
            <a:fillRect/>
          </a:stretch>
        </p:blipFill>
        <p:spPr bwMode="auto">
          <a:xfrm>
            <a:off x="683568" y="3356992"/>
            <a:ext cx="2542762" cy="1904917"/>
          </a:xfrm>
          <a:prstGeom prst="roundRect">
            <a:avLst/>
          </a:prstGeom>
          <a:noFill/>
        </p:spPr>
      </p:pic>
      <p:pic>
        <p:nvPicPr>
          <p:cNvPr id="3076" name="Picture 4" descr="http://www.knorr.ru/images/1032/1032-251394-7.1.1.png"/>
          <p:cNvPicPr>
            <a:picLocks noChangeAspect="1" noChangeArrowheads="1"/>
          </p:cNvPicPr>
          <p:nvPr/>
        </p:nvPicPr>
        <p:blipFill>
          <a:blip r:embed="rId3" cstate="print"/>
          <a:srcRect/>
          <a:stretch>
            <a:fillRect/>
          </a:stretch>
        </p:blipFill>
        <p:spPr bwMode="auto">
          <a:xfrm>
            <a:off x="6156176" y="2924944"/>
            <a:ext cx="2181537" cy="2686820"/>
          </a:xfrm>
          <a:prstGeom prst="rect">
            <a:avLst/>
          </a:prstGeom>
          <a:noFill/>
        </p:spPr>
      </p:pic>
      <p:pic>
        <p:nvPicPr>
          <p:cNvPr id="3078" name="Picture 6" descr="http://irecommend.ru/sites/default/files/product-images/68110/zuko.jpg"/>
          <p:cNvPicPr>
            <a:picLocks noChangeAspect="1" noChangeArrowheads="1"/>
          </p:cNvPicPr>
          <p:nvPr/>
        </p:nvPicPr>
        <p:blipFill>
          <a:blip r:embed="rId4" cstate="print"/>
          <a:srcRect/>
          <a:stretch>
            <a:fillRect/>
          </a:stretch>
        </p:blipFill>
        <p:spPr bwMode="auto">
          <a:xfrm>
            <a:off x="3347864" y="3140968"/>
            <a:ext cx="2664296" cy="246447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332656"/>
            <a:ext cx="7560840" cy="2585323"/>
          </a:xfrm>
          <a:prstGeom prst="rect">
            <a:avLst/>
          </a:prstGeom>
        </p:spPr>
        <p:txBody>
          <a:bodyPr wrap="square">
            <a:spAutoFit/>
          </a:bodyPr>
          <a:lstStyle/>
          <a:p>
            <a:pPr algn="ctr"/>
            <a:r>
              <a:rPr lang="ru-RU" b="1" dirty="0"/>
              <a:t>Алкоголь. </a:t>
            </a:r>
            <a:endParaRPr lang="ru-RU" b="1" dirty="0" smtClean="0"/>
          </a:p>
          <a:p>
            <a:r>
              <a:rPr lang="ru-RU" dirty="0" smtClean="0"/>
              <a:t>Даже </a:t>
            </a:r>
            <a:r>
              <a:rPr lang="ru-RU" dirty="0"/>
              <a:t>в минимальных количествах мешает усваиванию витаминов. Кроме этого алкоголь очень калориен сам по себе. Рассказывать о влиянии алкоголя на печень, почки, наверно, и не стоит, вы и так всё прекрасно знаете. И не стоит полагаться на то, что определенное количество алкоголя идет на пользу. Всё это имеет место лишь при разумном подходе к его употреблению (довольно редко и в малых дозах).</a:t>
            </a:r>
          </a:p>
        </p:txBody>
      </p:sp>
      <p:pic>
        <p:nvPicPr>
          <p:cNvPr id="2050" name="Picture 2" descr="http://img-fotki.yandex.ru/get/54/161056488.40/0_8c053_c6383a6c_orig.jpg"/>
          <p:cNvPicPr>
            <a:picLocks noChangeAspect="1" noChangeArrowheads="1"/>
          </p:cNvPicPr>
          <p:nvPr/>
        </p:nvPicPr>
        <p:blipFill>
          <a:blip r:embed="rId2" cstate="print"/>
          <a:srcRect/>
          <a:stretch>
            <a:fillRect/>
          </a:stretch>
        </p:blipFill>
        <p:spPr bwMode="auto">
          <a:xfrm>
            <a:off x="1979712" y="3068960"/>
            <a:ext cx="4555870" cy="2950469"/>
          </a:xfrm>
          <a:prstGeom prst="round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76672"/>
            <a:ext cx="7632848" cy="3785652"/>
          </a:xfrm>
          <a:prstGeom prst="rect">
            <a:avLst/>
          </a:prstGeom>
          <a:noFill/>
        </p:spPr>
        <p:txBody>
          <a:bodyPr wrap="square" rtlCol="0">
            <a:spAutoFit/>
          </a:bodyPr>
          <a:lstStyle/>
          <a:p>
            <a:pPr algn="ctr"/>
            <a:r>
              <a:rPr lang="ru-RU" sz="1600" b="1" dirty="0"/>
              <a:t>К чему приводит употребление вредных продуктов</a:t>
            </a:r>
            <a:r>
              <a:rPr lang="ru-RU" sz="1600" b="1" dirty="0" smtClean="0"/>
              <a:t>? </a:t>
            </a:r>
            <a:endParaRPr lang="ru-RU" sz="1600" b="1" dirty="0" smtClean="0"/>
          </a:p>
          <a:p>
            <a:r>
              <a:rPr lang="ru-RU" sz="1600" dirty="0" smtClean="0"/>
              <a:t>Неправильное </a:t>
            </a:r>
            <a:r>
              <a:rPr lang="ru-RU" sz="1600" dirty="0"/>
              <a:t>питание, как известно, является скрытой причиной большинства заболеваний человека. Употребление жирной пищи приводит к увеличению веса. Обилие пищи, содержащей большое количество заменителей и красителей, постепенно отравляет организм, однако и вызывает привыкание</a:t>
            </a:r>
            <a:r>
              <a:rPr lang="ru-RU" sz="1600" dirty="0" smtClean="0"/>
              <a:t>. </a:t>
            </a:r>
            <a:r>
              <a:rPr lang="ru-RU" sz="1600" dirty="0" smtClean="0"/>
              <a:t>У</a:t>
            </a:r>
            <a:r>
              <a:rPr lang="ru-RU" sz="1600" dirty="0" smtClean="0"/>
              <a:t>потребляя </a:t>
            </a:r>
            <a:r>
              <a:rPr lang="ru-RU" sz="1600" dirty="0"/>
              <a:t>вредную пищу, </a:t>
            </a:r>
            <a:r>
              <a:rPr lang="ru-RU" sz="1600" dirty="0" smtClean="0"/>
              <a:t>организм </a:t>
            </a:r>
            <a:r>
              <a:rPr lang="ru-RU" sz="1600" dirty="0"/>
              <a:t>перестает работать </a:t>
            </a:r>
            <a:r>
              <a:rPr lang="ru-RU" sz="1600" dirty="0" smtClean="0"/>
              <a:t>как, так </a:t>
            </a:r>
            <a:r>
              <a:rPr lang="ru-RU" sz="1600" dirty="0"/>
              <a:t>называемая «система оповещения» о поступившем яде. Да-да, действие многих веществ, добавляемых в продукты современными производителями, сопоставимо с действием ядов. Ваш организм получает яды малыми дозами, привыкает к ним и уже не посылает тревожных сигналов, выражаемых высыпаниями на коже, или тошнотой, или головокружениями.</a:t>
            </a:r>
          </a:p>
          <a:p>
            <a:r>
              <a:rPr lang="ru-RU" sz="1600" dirty="0" smtClean="0"/>
              <a:t/>
            </a:r>
            <a:br>
              <a:rPr lang="ru-RU" sz="1600" dirty="0" smtClean="0"/>
            </a:br>
            <a:r>
              <a:rPr lang="ru-RU" sz="1600" dirty="0" smtClean="0"/>
              <a:t> </a:t>
            </a:r>
            <a:endParaRPr lang="ru-RU" sz="1600" dirty="0"/>
          </a:p>
        </p:txBody>
      </p:sp>
      <p:pic>
        <p:nvPicPr>
          <p:cNvPr id="1028" name="Picture 4" descr="http://armeda.ru/image/data/userfiles/54.jpg"/>
          <p:cNvPicPr>
            <a:picLocks noChangeAspect="1" noChangeArrowheads="1"/>
          </p:cNvPicPr>
          <p:nvPr/>
        </p:nvPicPr>
        <p:blipFill>
          <a:blip r:embed="rId2" cstate="print"/>
          <a:srcRect/>
          <a:stretch>
            <a:fillRect/>
          </a:stretch>
        </p:blipFill>
        <p:spPr bwMode="auto">
          <a:xfrm>
            <a:off x="5508104" y="3789040"/>
            <a:ext cx="2857500" cy="2381250"/>
          </a:xfrm>
          <a:prstGeom prst="roundRect">
            <a:avLst/>
          </a:prstGeom>
          <a:noFill/>
        </p:spPr>
      </p:pic>
      <p:pic>
        <p:nvPicPr>
          <p:cNvPr id="1030" name="Picture 6" descr="http://zhkt.guru/i/images/gastrit-lechenie.jpg"/>
          <p:cNvPicPr>
            <a:picLocks noChangeAspect="1" noChangeArrowheads="1"/>
          </p:cNvPicPr>
          <p:nvPr/>
        </p:nvPicPr>
        <p:blipFill>
          <a:blip r:embed="rId3" cstate="print"/>
          <a:srcRect/>
          <a:stretch>
            <a:fillRect/>
          </a:stretch>
        </p:blipFill>
        <p:spPr bwMode="auto">
          <a:xfrm>
            <a:off x="1331640" y="3837347"/>
            <a:ext cx="3384376" cy="2249155"/>
          </a:xfrm>
          <a:prstGeom prst="round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620689"/>
            <a:ext cx="8136904" cy="3662541"/>
          </a:xfrm>
          <a:prstGeom prst="rect">
            <a:avLst/>
          </a:prstGeom>
          <a:noFill/>
        </p:spPr>
        <p:txBody>
          <a:bodyPr wrap="square" rtlCol="0">
            <a:spAutoFit/>
          </a:bodyPr>
          <a:lstStyle/>
          <a:p>
            <a:pPr algn="ctr"/>
            <a:r>
              <a:rPr lang="ru-RU" b="1" dirty="0"/>
              <a:t>Ягоды </a:t>
            </a:r>
            <a:endParaRPr lang="ru-RU" b="1" dirty="0" smtClean="0"/>
          </a:p>
          <a:p>
            <a:r>
              <a:rPr lang="ru-RU" sz="1600" dirty="0" smtClean="0"/>
              <a:t>По </a:t>
            </a:r>
            <a:r>
              <a:rPr lang="ru-RU" sz="1600" dirty="0"/>
              <a:t>мнению ученых, в первую очередь звания «самые полезные продукты» заслужили ягоды. Особенно подчеркивают исследователи свойства черники и голубики. Эти полезные продукты содержат наибольшее количество антиоксидантов. Кроме того, антоциан, содержащийся в этих ягодах, способствует замедлению процессов старения нервной системы человека. Черника и голубика – очень полезная еда для тех, кто страдает заболеваниями </a:t>
            </a:r>
            <a:r>
              <a:rPr lang="ru-RU" sz="1600" dirty="0" err="1"/>
              <a:t>сердечно-сосудистой</a:t>
            </a:r>
            <a:r>
              <a:rPr lang="ru-RU" sz="1600" dirty="0"/>
              <a:t> и пищеварительной системы, онкологическими болезнями. Незаменимы эти полезные продукты питания и для людей, страдающих ожирением, и больных диабетом, поскольку способны снижать уровень холестерина и сахара в кров</a:t>
            </a:r>
            <a:r>
              <a:rPr lang="ru-RU" dirty="0"/>
              <a:t>и.</a:t>
            </a:r>
          </a:p>
          <a:p>
            <a:r>
              <a:rPr lang="ru-RU" dirty="0" smtClean="0"/>
              <a:t/>
            </a:r>
            <a:br>
              <a:rPr lang="ru-RU" dirty="0" smtClean="0"/>
            </a:br>
            <a:r>
              <a:rPr lang="ru-RU" dirty="0" smtClean="0"/>
              <a:t> </a:t>
            </a:r>
            <a:endParaRPr lang="ru-RU" dirty="0"/>
          </a:p>
        </p:txBody>
      </p:sp>
      <p:pic>
        <p:nvPicPr>
          <p:cNvPr id="20482" name="Picture 2" descr="http://xn--80aa4apjd3a.com/uploads/media/news/0001/02/thumb_1796_news_m.gif"/>
          <p:cNvPicPr>
            <a:picLocks noChangeAspect="1" noChangeArrowheads="1"/>
          </p:cNvPicPr>
          <p:nvPr/>
        </p:nvPicPr>
        <p:blipFill>
          <a:blip r:embed="rId2" cstate="print"/>
          <a:srcRect/>
          <a:stretch>
            <a:fillRect/>
          </a:stretch>
        </p:blipFill>
        <p:spPr bwMode="auto">
          <a:xfrm>
            <a:off x="3131840" y="3501008"/>
            <a:ext cx="5524500" cy="2857500"/>
          </a:xfrm>
          <a:prstGeom prst="round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548680"/>
            <a:ext cx="6768752" cy="2862322"/>
          </a:xfrm>
          <a:prstGeom prst="rect">
            <a:avLst/>
          </a:prstGeom>
          <a:noFill/>
        </p:spPr>
        <p:txBody>
          <a:bodyPr wrap="square" rtlCol="0">
            <a:spAutoFit/>
          </a:bodyPr>
          <a:lstStyle/>
          <a:p>
            <a:pPr algn="ctr"/>
            <a:r>
              <a:rPr lang="ru-RU" b="1" dirty="0" smtClean="0"/>
              <a:t>Орехи</a:t>
            </a:r>
          </a:p>
          <a:p>
            <a:r>
              <a:rPr lang="ru-RU" dirty="0" smtClean="0"/>
              <a:t> </a:t>
            </a:r>
            <a:r>
              <a:rPr lang="ru-RU" sz="1600" dirty="0"/>
              <a:t>В список самых полезных продуктов питания попали и орехи, причем какой-то отдельный их </a:t>
            </a:r>
            <a:r>
              <a:rPr lang="ru-RU" sz="1600" dirty="0" smtClean="0"/>
              <a:t>вид, </a:t>
            </a:r>
            <a:r>
              <a:rPr lang="ru-RU" sz="1600" dirty="0"/>
              <a:t>ученые не выделяют – полезны абсолютно все. Орехи являются источником большого количества витаминов, минералов, белков, полезных жиров. Эти полезные продукты питания при ежедневном их потреблении хороши для профилактики </a:t>
            </a:r>
            <a:r>
              <a:rPr lang="ru-RU" sz="1600" dirty="0" err="1"/>
              <a:t>сердечно-сосудистых</a:t>
            </a:r>
            <a:r>
              <a:rPr lang="ru-RU" sz="1600" dirty="0"/>
              <a:t> заболеваний, сахарного диабета, анемии, проблем с потенцией, зрением, менструальным циклом. Также доказано, что орехи – полезная пища при стрессах, депрессиях, упадке сил, общего тонуса организма</a:t>
            </a:r>
            <a:r>
              <a:rPr lang="ru-RU" sz="1600" dirty="0" smtClean="0"/>
              <a:t>. </a:t>
            </a:r>
            <a:endParaRPr lang="ru-RU" sz="1600" dirty="0"/>
          </a:p>
        </p:txBody>
      </p:sp>
      <p:pic>
        <p:nvPicPr>
          <p:cNvPr id="19458" name="Picture 2" descr="http://pro-oreh.ru/wp-content/uploads/2016/04/kakie-orexi-polezny-dlya-muzhchin.jpg"/>
          <p:cNvPicPr>
            <a:picLocks noChangeAspect="1" noChangeArrowheads="1"/>
          </p:cNvPicPr>
          <p:nvPr/>
        </p:nvPicPr>
        <p:blipFill>
          <a:blip r:embed="rId2" cstate="print"/>
          <a:srcRect/>
          <a:stretch>
            <a:fillRect/>
          </a:stretch>
        </p:blipFill>
        <p:spPr bwMode="auto">
          <a:xfrm>
            <a:off x="1259632" y="3501008"/>
            <a:ext cx="6120680" cy="2664296"/>
          </a:xfrm>
          <a:prstGeom prst="round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76672"/>
            <a:ext cx="7632848" cy="3108543"/>
          </a:xfrm>
          <a:prstGeom prst="rect">
            <a:avLst/>
          </a:prstGeom>
          <a:noFill/>
        </p:spPr>
        <p:txBody>
          <a:bodyPr wrap="square" rtlCol="0">
            <a:spAutoFit/>
          </a:bodyPr>
          <a:lstStyle/>
          <a:p>
            <a:pPr algn="ctr"/>
            <a:r>
              <a:rPr lang="ru-RU" b="1" dirty="0"/>
              <a:t>Лук и </a:t>
            </a:r>
            <a:r>
              <a:rPr lang="ru-RU" b="1" dirty="0" smtClean="0"/>
              <a:t>чеснок</a:t>
            </a:r>
          </a:p>
          <a:p>
            <a:r>
              <a:rPr lang="ru-RU" dirty="0" smtClean="0"/>
              <a:t> </a:t>
            </a:r>
            <a:r>
              <a:rPr lang="ru-RU" sz="1600" dirty="0"/>
              <a:t>Лук и чеснок – несомненно, полезные продукты питания, и ученые это подтверждают. Являясь настоящим кладезем витаминов, минералов, микроэлементов, полезных эфирных масел, эти продукты питания оказывают положительное влияние на весь организм человека. Судите сами: лук и чеснок хороши при заболеваниях печени, </a:t>
            </a:r>
            <a:r>
              <a:rPr lang="ru-RU" sz="1600" dirty="0" err="1"/>
              <a:t>сердечно-сосудистой</a:t>
            </a:r>
            <a:r>
              <a:rPr lang="ru-RU" sz="1600" dirty="0"/>
              <a:t> и эндокринной системы, снижают уровень холестерина в крови, укрепляют иммунную систему человека. И, конечно, каждый знает, что лук и чеснок – это самые полезные продукты при простудных заболеваниях. Эфирные масла и фитонциды, содержащиеся в луке и чесноке, предотвращают размножение микробов и уничтожают их</a:t>
            </a:r>
            <a:r>
              <a:rPr lang="ru-RU" sz="1600" dirty="0" smtClean="0"/>
              <a:t>. </a:t>
            </a:r>
            <a:endParaRPr lang="ru-RU" dirty="0"/>
          </a:p>
        </p:txBody>
      </p:sp>
      <p:pic>
        <p:nvPicPr>
          <p:cNvPr id="18436" name="Picture 4" descr="http://cxid.info/upload/news/1katya/2014/februar/%D0%BF%D1%80%D0%BE%D1%81%D1%82%D1%83%D0%B4%D0%B0-%D1%87%D0%B5%D1%81%D0%BD%D0%BE%D0%BA%20%D0%B8%20%D0%BB%D1%83%D0%BA.jpg"/>
          <p:cNvPicPr>
            <a:picLocks noChangeAspect="1" noChangeArrowheads="1"/>
          </p:cNvPicPr>
          <p:nvPr/>
        </p:nvPicPr>
        <p:blipFill>
          <a:blip r:embed="rId2" cstate="print"/>
          <a:srcRect/>
          <a:stretch>
            <a:fillRect/>
          </a:stretch>
        </p:blipFill>
        <p:spPr bwMode="auto">
          <a:xfrm>
            <a:off x="1619672" y="3573016"/>
            <a:ext cx="5318440" cy="2664296"/>
          </a:xfrm>
          <a:prstGeom prst="round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images.aif.ru/004/845/227b91561f1856841cda8ddc8d906a27.jpg"/>
          <p:cNvPicPr>
            <a:picLocks noChangeAspect="1" noChangeArrowheads="1"/>
          </p:cNvPicPr>
          <p:nvPr/>
        </p:nvPicPr>
        <p:blipFill>
          <a:blip r:embed="rId2" cstate="print"/>
          <a:srcRect/>
          <a:stretch>
            <a:fillRect/>
          </a:stretch>
        </p:blipFill>
        <p:spPr bwMode="auto">
          <a:xfrm>
            <a:off x="2339752" y="3076199"/>
            <a:ext cx="6048672" cy="3377137"/>
          </a:xfrm>
          <a:prstGeom prst="roundRect">
            <a:avLst/>
          </a:prstGeom>
          <a:noFill/>
        </p:spPr>
      </p:pic>
      <p:sp>
        <p:nvSpPr>
          <p:cNvPr id="2" name="TextBox 1"/>
          <p:cNvSpPr txBox="1"/>
          <p:nvPr/>
        </p:nvSpPr>
        <p:spPr>
          <a:xfrm>
            <a:off x="467544" y="332657"/>
            <a:ext cx="8136904" cy="3508653"/>
          </a:xfrm>
          <a:prstGeom prst="rect">
            <a:avLst/>
          </a:prstGeom>
          <a:noFill/>
        </p:spPr>
        <p:txBody>
          <a:bodyPr wrap="square" rtlCol="0">
            <a:spAutoFit/>
          </a:bodyPr>
          <a:lstStyle/>
          <a:p>
            <a:pPr algn="ctr"/>
            <a:r>
              <a:rPr lang="ru-RU" b="1" dirty="0" smtClean="0"/>
              <a:t>Бобовые</a:t>
            </a:r>
          </a:p>
          <a:p>
            <a:r>
              <a:rPr lang="ru-RU" sz="1400" dirty="0" smtClean="0"/>
              <a:t>Следующими </a:t>
            </a:r>
            <a:r>
              <a:rPr lang="ru-RU" sz="1400" dirty="0"/>
              <a:t>в списке «Самые полезные продукты» идут бобовые. Содержащиеся в них большие количества ценных белков и грубой клетчатки делают эти продукты поистине уникальными в своем роде. Соя, бобы, фасоль и горох – полезные продукты для больных сахарным диабетом, атеросклерозом, людей, страдающих ожирением, заболеваниями пищеварительной системы, почек и печени, имеющих слабую иммунную систему. Бобовые – это самая полезная пища для вегетарианцев, поскольку они способны снабжать человеческий организм белками без сопровождения жира (что невозможно при употреблении белков животного происхождения). Кроме того, содержащийся в бобовых протеин (растительный белок) способствует регенерации клеток. Также бобовые – это полезные продукты питания при расстройствах нервной системы, ведь содержащиеся в них аминокислоты обеспечивают спокойствие, уравновешенность человека.</a:t>
            </a:r>
          </a:p>
          <a:p>
            <a:r>
              <a:rPr lang="ru-RU" sz="1600" dirty="0" smtClean="0"/>
              <a:t/>
            </a:r>
            <a:br>
              <a:rPr lang="ru-RU" sz="1600" dirty="0" smtClean="0"/>
            </a:br>
            <a:r>
              <a:rPr lang="ru-RU" sz="1600" dirty="0" smtClean="0"/>
              <a:t> </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volosylike.ru/images/frukty-dlya-volos.jpg"/>
          <p:cNvPicPr>
            <a:picLocks noChangeAspect="1" noChangeArrowheads="1"/>
          </p:cNvPicPr>
          <p:nvPr/>
        </p:nvPicPr>
        <p:blipFill>
          <a:blip r:embed="rId2" cstate="print"/>
          <a:srcRect/>
          <a:stretch>
            <a:fillRect/>
          </a:stretch>
        </p:blipFill>
        <p:spPr bwMode="auto">
          <a:xfrm>
            <a:off x="1835696" y="3186088"/>
            <a:ext cx="5760639" cy="3167857"/>
          </a:xfrm>
          <a:prstGeom prst="roundRect">
            <a:avLst/>
          </a:prstGeom>
          <a:noFill/>
        </p:spPr>
      </p:pic>
      <p:sp>
        <p:nvSpPr>
          <p:cNvPr id="2" name="TextBox 1"/>
          <p:cNvSpPr txBox="1"/>
          <p:nvPr/>
        </p:nvSpPr>
        <p:spPr>
          <a:xfrm>
            <a:off x="611560" y="548680"/>
            <a:ext cx="7416824" cy="2708434"/>
          </a:xfrm>
          <a:prstGeom prst="rect">
            <a:avLst/>
          </a:prstGeom>
          <a:noFill/>
        </p:spPr>
        <p:txBody>
          <a:bodyPr wrap="square" rtlCol="0">
            <a:spAutoFit/>
          </a:bodyPr>
          <a:lstStyle/>
          <a:p>
            <a:pPr algn="ctr"/>
            <a:r>
              <a:rPr lang="ru-RU" sz="1600" b="1" dirty="0" smtClean="0"/>
              <a:t>Фрукты</a:t>
            </a:r>
          </a:p>
          <a:p>
            <a:r>
              <a:rPr lang="ru-RU" sz="1400" dirty="0" smtClean="0"/>
              <a:t>Фрукты </a:t>
            </a:r>
            <a:r>
              <a:rPr lang="ru-RU" sz="1400" dirty="0"/>
              <a:t>– безусловно, без них список самых полезных продуктов питания был бы неполным. В первую очередь, это яблоки. Список заболеваний, для профилактики и лечения которых они особенно полезен, довольно широк. Это полезные продукты питания для </a:t>
            </a:r>
            <a:r>
              <a:rPr lang="ru-RU" sz="1400" dirty="0" err="1"/>
              <a:t>сердечно-сосудистой</a:t>
            </a:r>
            <a:r>
              <a:rPr lang="ru-RU" sz="1400" dirty="0"/>
              <a:t>, пищеварительной, мочевыделительной, иммунной системы, заболеваниях кожи и опорно-двигательного аппарата. Снижая уровень холестерина и сахара в крови, замедляя рост раковых клеток, яблоки по праву могут называться самыми полезными фруктами. В список «Самые полезные продукты» попали также и другие фрукты: киви и хурма, ананас и гранат, абрикос и банан, авокадо и манго. Таким образом, чем разнообразнее будет ваше </a:t>
            </a:r>
            <a:r>
              <a:rPr lang="ru-RU" sz="1400" dirty="0" smtClean="0"/>
              <a:t>«фруктовое </a:t>
            </a:r>
            <a:r>
              <a:rPr lang="ru-RU" sz="1400" dirty="0"/>
              <a:t>меню» - тем лучше</a:t>
            </a:r>
            <a:r>
              <a:rPr lang="ru-RU" sz="1400" dirty="0" smtClean="0"/>
              <a:t>. </a:t>
            </a:r>
            <a:endParaRPr lang="ru-RU"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76672"/>
            <a:ext cx="8136904" cy="4247317"/>
          </a:xfrm>
          <a:prstGeom prst="rect">
            <a:avLst/>
          </a:prstGeom>
          <a:noFill/>
        </p:spPr>
        <p:txBody>
          <a:bodyPr wrap="square" rtlCol="0">
            <a:spAutoFit/>
          </a:bodyPr>
          <a:lstStyle/>
          <a:p>
            <a:pPr algn="ctr"/>
            <a:r>
              <a:rPr lang="ru-RU" b="1" dirty="0" smtClean="0"/>
              <a:t>Овощи</a:t>
            </a:r>
          </a:p>
          <a:p>
            <a:r>
              <a:rPr lang="ru-RU" sz="1400" dirty="0" smtClean="0"/>
              <a:t>Место </a:t>
            </a:r>
            <a:r>
              <a:rPr lang="ru-RU" sz="1400" dirty="0"/>
              <a:t>в списке самых полезных продуктов нашлось и для овощей. Лидируют здесь зеленые листовые овощи: шпинат и салат. Эти полезные продукты являются поливитаминными, хороши для кишечника, замедляют рост опухолей (особенно простаты), оказывают мочегонное действие, полезны при гипертонии, ожирении, туберкулезе, атеросклерозе. Среди овощей на звание «самые полезные продукты» претендуют также капуста и морковь. Так, капуста (особенно белокочанная) имеет высокую питательную ценность и полезна как в свежем виде, так и в квашеном. Капуста обогащает микрофлору кишечника, способна выводить из организма холестерин. Это особенно полезная еда для больных гастритом с пониженной кислотностью, язвенной болезнью, страдающих геморроем и запорами, ожирением. Морковь не отстает от капусты по количеству содержащихся в ней полезных веществ. Она укрепляет иммунную систему, улучшает функционирование кишечника, положительно воздействует на сетчатку глаза, применяется для профилактики заболеваний сердца, почек и печени, оказывает ранозаживляющие и противовоспалительное действие. Особенно хороши эти полезные продукты в сочетании, например, в салатах.</a:t>
            </a:r>
          </a:p>
          <a:p>
            <a:r>
              <a:rPr lang="ru-RU" sz="1400" dirty="0" smtClean="0"/>
              <a:t/>
            </a:r>
            <a:br>
              <a:rPr lang="ru-RU" sz="1400" dirty="0" smtClean="0"/>
            </a:br>
            <a:endParaRPr lang="ru-RU" sz="1400" dirty="0"/>
          </a:p>
        </p:txBody>
      </p:sp>
      <p:pic>
        <p:nvPicPr>
          <p:cNvPr id="15362" name="Picture 2" descr="http://sportizdorovie.ru/wp-content/uploads/2013/07/%D0%9E%D0%B2%D0%BE%D1%89%D0%B8-%D0%B8-%D1%84%D1%80%D1%83%D0%BA%D1%82%D1%8B-300x168.jpeg"/>
          <p:cNvPicPr>
            <a:picLocks noChangeAspect="1" noChangeArrowheads="1"/>
          </p:cNvPicPr>
          <p:nvPr/>
        </p:nvPicPr>
        <p:blipFill>
          <a:blip r:embed="rId2" cstate="print"/>
          <a:srcRect/>
          <a:stretch>
            <a:fillRect/>
          </a:stretch>
        </p:blipFill>
        <p:spPr bwMode="auto">
          <a:xfrm>
            <a:off x="3779912" y="4005064"/>
            <a:ext cx="4752528" cy="237050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04664"/>
            <a:ext cx="7992888" cy="2800767"/>
          </a:xfrm>
          <a:prstGeom prst="rect">
            <a:avLst/>
          </a:prstGeom>
          <a:noFill/>
        </p:spPr>
        <p:txBody>
          <a:bodyPr wrap="square" rtlCol="0">
            <a:spAutoFit/>
          </a:bodyPr>
          <a:lstStyle/>
          <a:p>
            <a:pPr algn="ctr"/>
            <a:r>
              <a:rPr lang="ru-RU" sz="1600" b="1" dirty="0" smtClean="0"/>
              <a:t>Дары моря</a:t>
            </a:r>
          </a:p>
          <a:p>
            <a:r>
              <a:rPr lang="ru-RU" sz="1600" dirty="0" smtClean="0"/>
              <a:t>Дары </a:t>
            </a:r>
            <a:r>
              <a:rPr lang="ru-RU" sz="1600" dirty="0"/>
              <a:t>моря – безусловно, полезные продукты питания. Первое место среди них занимает рыба. Самые полезные продукты из рыбных - это жирные сорта: лосось, тунец, сардины. Благоприятно воздействуя на </a:t>
            </a:r>
            <a:r>
              <a:rPr lang="ru-RU" sz="1600" dirty="0" err="1"/>
              <a:t>сердечно-сосудистую</a:t>
            </a:r>
            <a:r>
              <a:rPr lang="ru-RU" sz="1600" dirty="0"/>
              <a:t> систему, рыба значительно уменьшает возможность возникновения различных заболеваний сердца (в том числе аритмии и ишемии), инфарктов и инсультов. Также рекомендуется принимать в пищу эти полезные продукты людям, имеющим проблемы с желудком, щитовидной железой, лишним весом. Рыба способствует активизации работы мозга, быстрому заживлению ран, препятствует образованию раковых клеток</a:t>
            </a:r>
            <a:r>
              <a:rPr lang="ru-RU" sz="1600" dirty="0" smtClean="0"/>
              <a:t>. </a:t>
            </a:r>
            <a:endParaRPr lang="ru-RU" sz="1600" dirty="0"/>
          </a:p>
        </p:txBody>
      </p:sp>
      <p:pic>
        <p:nvPicPr>
          <p:cNvPr id="14338" name="Picture 2" descr="http://ruboman.ru/wp-content/uploads/2009/semga1.jpg"/>
          <p:cNvPicPr>
            <a:picLocks noChangeAspect="1" noChangeArrowheads="1"/>
          </p:cNvPicPr>
          <p:nvPr/>
        </p:nvPicPr>
        <p:blipFill>
          <a:blip r:embed="rId2" cstate="print"/>
          <a:srcRect/>
          <a:stretch>
            <a:fillRect/>
          </a:stretch>
        </p:blipFill>
        <p:spPr bwMode="auto">
          <a:xfrm>
            <a:off x="755576" y="3212976"/>
            <a:ext cx="2857500" cy="1809751"/>
          </a:xfrm>
          <a:prstGeom prst="rect">
            <a:avLst/>
          </a:prstGeom>
          <a:noFill/>
          <a:ln>
            <a:noFill/>
          </a:ln>
        </p:spPr>
      </p:pic>
      <p:pic>
        <p:nvPicPr>
          <p:cNvPr id="14340" name="Picture 4" descr="http://rybalka.ru/sites/default/files/15.01/fish/main/143155-28058.jpg?1421587725"/>
          <p:cNvPicPr>
            <a:picLocks noChangeAspect="1" noChangeArrowheads="1"/>
          </p:cNvPicPr>
          <p:nvPr/>
        </p:nvPicPr>
        <p:blipFill>
          <a:blip r:embed="rId3" cstate="print"/>
          <a:srcRect/>
          <a:stretch>
            <a:fillRect/>
          </a:stretch>
        </p:blipFill>
        <p:spPr bwMode="auto">
          <a:xfrm>
            <a:off x="5580112" y="3212976"/>
            <a:ext cx="3082652" cy="1868274"/>
          </a:xfrm>
          <a:prstGeom prst="rect">
            <a:avLst/>
          </a:prstGeom>
          <a:noFill/>
        </p:spPr>
      </p:pic>
      <p:pic>
        <p:nvPicPr>
          <p:cNvPr id="14342" name="Picture 6" descr="http://wwf.ru/pic/publ/fish_guide/icons/ae__sardinops_sagax_m.semibig.jpg"/>
          <p:cNvPicPr>
            <a:picLocks noChangeAspect="1" noChangeArrowheads="1"/>
          </p:cNvPicPr>
          <p:nvPr/>
        </p:nvPicPr>
        <p:blipFill>
          <a:blip r:embed="rId4" cstate="print"/>
          <a:srcRect/>
          <a:stretch>
            <a:fillRect/>
          </a:stretch>
        </p:blipFill>
        <p:spPr bwMode="auto">
          <a:xfrm>
            <a:off x="3203848" y="4437112"/>
            <a:ext cx="2880320" cy="160657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91</TotalTime>
  <Words>2235</Words>
  <Application>Microsoft Office PowerPoint</Application>
  <PresentationFormat>Экран (4:3)</PresentationFormat>
  <Paragraphs>46</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Аспект</vt:lpstr>
      <vt:lpstr>Полезные и вредные продукты питания</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Полезные и вредные продукты питания</dc:title>
  <dc:creator>Владелец</dc:creator>
  <cp:lastModifiedBy>Владелец</cp:lastModifiedBy>
  <cp:revision>49</cp:revision>
  <dcterms:created xsi:type="dcterms:W3CDTF">2016-12-25T17:55:11Z</dcterms:created>
  <dcterms:modified xsi:type="dcterms:W3CDTF">2017-01-04T12:49:00Z</dcterms:modified>
</cp:coreProperties>
</file>