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2" r:id="rId9"/>
    <p:sldId id="266" r:id="rId10"/>
    <p:sldId id="271" r:id="rId11"/>
    <p:sldId id="267" r:id="rId12"/>
    <p:sldId id="268" r:id="rId13"/>
    <p:sldId id="27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84408-DC62-404A-B984-AA5394E01C4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6F1BB-2461-47BD-B9F7-67948C218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8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6F1BB-2461-47BD-B9F7-67948C218C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05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6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33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95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51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52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2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95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10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70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83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F9ADA-9A61-499E-81A1-3DC333965A5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C411-F98B-46D6-B10A-8F581F7D2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5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88640"/>
            <a:ext cx="6264697" cy="538609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Решение задач по теме: «Начальные геометрические сведения»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 класс</a:t>
            </a:r>
          </a:p>
          <a:p>
            <a:pPr algn="ctr"/>
            <a:endParaRPr lang="ru-RU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Харина Е.В.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читель математики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МБОУ «СОШ №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37 имени Новикова Гаврила Гавриловича»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г</a:t>
            </a:r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Кемерово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9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10885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2491" y="404082"/>
            <a:ext cx="438132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Решение задач.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06446" y="1788418"/>
            <a:ext cx="34563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1214" y="83808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2841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3124" y="147497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55978" y="147497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49485" y="14749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4788024" y="1474979"/>
                <a:ext cx="396044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400" b="1" dirty="0"/>
                  <a:t>Дано: АС- луч, В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∈</m:t>
                    </m:r>
                  </m:oMath>
                </a14:m>
                <a:r>
                  <a:rPr lang="ru-RU" sz="2400" b="1" dirty="0"/>
                  <a:t> </a:t>
                </a:r>
                <a:r>
                  <a:rPr lang="ru-RU" sz="2400" b="1" dirty="0" smtClean="0"/>
                  <a:t>АС</a:t>
                </a:r>
              </a:p>
              <a:p>
                <a:pPr lvl="0"/>
                <a:r>
                  <a:rPr lang="ru-RU" sz="2400" b="1" dirty="0" smtClean="0"/>
                  <a:t>АС </a:t>
                </a:r>
                <a:r>
                  <a:rPr lang="ru-RU" sz="2400" b="1" dirty="0"/>
                  <a:t>= 10,7см, АВ = </a:t>
                </a:r>
                <a:r>
                  <a:rPr lang="ru-RU" sz="2400" b="1" dirty="0" smtClean="0"/>
                  <a:t>3,9см</a:t>
                </a:r>
              </a:p>
              <a:p>
                <a:pPr lvl="0"/>
                <a:r>
                  <a:rPr lang="ru-RU" sz="2400" b="1" dirty="0" smtClean="0"/>
                  <a:t> Найти</a:t>
                </a:r>
                <a:r>
                  <a:rPr lang="ru-RU" sz="2400" b="1" dirty="0"/>
                  <a:t>: ВС</a:t>
                </a:r>
              </a:p>
              <a:p>
                <a:r>
                  <a:rPr lang="ru-RU" dirty="0"/>
                  <a:t> </a:t>
                </a: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474979"/>
                <a:ext cx="3960440" cy="14773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308" t="-3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79918" y="3101129"/>
            <a:ext cx="42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</a:t>
            </a:r>
            <a:endParaRPr lang="ru-RU" sz="24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40840" y="4293096"/>
            <a:ext cx="32219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547664" y="3210503"/>
            <a:ext cx="1104171" cy="1082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9565" y="398192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27231" y="2962629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62843" y="398565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Прямоугольник 27"/>
              <p:cNvSpPr/>
              <p:nvPr/>
            </p:nvSpPr>
            <p:spPr>
              <a:xfrm>
                <a:off x="4367735" y="3429000"/>
                <a:ext cx="477626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400" b="1" dirty="0"/>
                  <a:t>Дано: </a:t>
                </a:r>
                <a:endParaRPr lang="ru-RU" sz="2400" b="1" i="1" dirty="0" smtClean="0"/>
              </a:p>
              <a:p>
                <a:pPr lvl="0"/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400" b="1" dirty="0"/>
                  <a:t> </a:t>
                </a:r>
                <a:r>
                  <a:rPr lang="en-US" sz="2400" b="1" dirty="0"/>
                  <a:t>PNK </a:t>
                </a:r>
                <a:r>
                  <a:rPr lang="ru-RU" sz="2400" b="1" dirty="0"/>
                  <a:t>в 3 раза </a:t>
                </a:r>
                <a:r>
                  <a:rPr lang="ru-RU" sz="2400" b="1" dirty="0" smtClean="0"/>
                  <a:t>больше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400" b="1" dirty="0"/>
                  <a:t> </a:t>
                </a:r>
                <a:r>
                  <a:rPr lang="en-US" sz="2400" b="1" dirty="0" smtClean="0"/>
                  <a:t>MNP</a:t>
                </a:r>
                <a:r>
                  <a:rPr lang="ru-RU" sz="2400" b="1" dirty="0" smtClean="0"/>
                  <a:t> </a:t>
                </a:r>
              </a:p>
              <a:p>
                <a:pPr lvl="0"/>
                <a:r>
                  <a:rPr lang="ru-RU" sz="2400" b="1" dirty="0" smtClean="0"/>
                  <a:t>Найти</a:t>
                </a:r>
                <a:r>
                  <a:rPr lang="ru-RU" sz="2400" b="1" dirty="0"/>
                  <a:t>: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400" b="1" dirty="0"/>
                  <a:t> </a:t>
                </a:r>
                <a:r>
                  <a:rPr lang="en-US" sz="2400" b="1" dirty="0"/>
                  <a:t>MNP</a:t>
                </a:r>
                <a:r>
                  <a:rPr lang="ru-RU" sz="2400" b="1" dirty="0"/>
                  <a:t> ,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400" b="1" dirty="0"/>
                  <a:t> </a:t>
                </a:r>
                <a:r>
                  <a:rPr lang="en-US" sz="2400" b="1" dirty="0"/>
                  <a:t>PNK</a:t>
                </a:r>
                <a:endParaRPr lang="ru-RU" sz="2400" b="1" dirty="0"/>
              </a:p>
              <a:p>
                <a:r>
                  <a:rPr lang="ru-RU" sz="2400" b="1" dirty="0"/>
                  <a:t> </a:t>
                </a:r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35" y="3429000"/>
                <a:ext cx="4776265" cy="15696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913" t="-31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650125" y="398192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170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2491" y="404082"/>
            <a:ext cx="438132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Решение задач.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19675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3.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45438" y="2673084"/>
            <a:ext cx="31064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080040" y="1285889"/>
            <a:ext cx="936104" cy="13997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5437" y="236474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68135" y="1196752"/>
            <a:ext cx="59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43530" y="2350676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4139952" y="1309216"/>
                <a:ext cx="482453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400" b="1" dirty="0"/>
                  <a:t>Дано: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400" b="1" dirty="0"/>
                  <a:t>АОД на 36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b="1" dirty="0"/>
                  <a:t> больше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400" b="1" dirty="0"/>
                  <a:t> ДОС</a:t>
                </a:r>
              </a:p>
              <a:p>
                <a:r>
                  <a:rPr lang="ru-RU" sz="2400" b="1" dirty="0" smtClean="0"/>
                  <a:t>Найти</a:t>
                </a:r>
                <a:r>
                  <a:rPr lang="ru-RU" sz="2400" b="1" dirty="0"/>
                  <a:t>: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400" b="1" dirty="0"/>
                  <a:t>АОД,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400" b="1" dirty="0"/>
                  <a:t> ДОС.</a:t>
                </a:r>
              </a:p>
              <a:p>
                <a:r>
                  <a:rPr lang="ru-RU" dirty="0"/>
                  <a:t>    </a:t>
                </a: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309216"/>
                <a:ext cx="4824536" cy="1107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894" t="-4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35696" y="2276872"/>
            <a:ext cx="42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418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2491" y="404082"/>
            <a:ext cx="5463355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Домашнее задание.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564" y="1309216"/>
            <a:ext cx="7934867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Вопросы к </a:t>
            </a:r>
            <a:r>
              <a:rPr lang="ru-RU" sz="3200" b="1" i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гл</a:t>
            </a:r>
            <a:r>
              <a:rPr lang="ru-RU" sz="32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1 на стр. 25 – 26,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№ 75, 80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Приготовится к контрольной работе.</a:t>
            </a:r>
            <a:endParaRPr lang="ru-RU" sz="3200" b="1" i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10" descr="12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14795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56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1871663" y="279400"/>
            <a:ext cx="5310187" cy="125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Georgia"/>
              </a:rPr>
              <a:t>Рефлексия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 rot="-1089746">
            <a:off x="-198438" y="2033588"/>
            <a:ext cx="44021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  <a:latin typeface="Comic Sans MS" pitchFamily="66" charset="0"/>
              </a:rPr>
              <a:t>Оцените свою работу на уроке</a:t>
            </a:r>
          </a:p>
        </p:txBody>
      </p:sp>
      <p:sp>
        <p:nvSpPr>
          <p:cNvPr id="25604" name="Rectangle 9"/>
          <p:cNvSpPr>
            <a:spLocks noChangeArrowheads="1"/>
          </p:cNvSpPr>
          <p:nvPr/>
        </p:nvSpPr>
        <p:spPr bwMode="auto">
          <a:xfrm rot="1154337">
            <a:off x="4160838" y="2035175"/>
            <a:ext cx="44021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  <a:latin typeface="Comic Sans MS" pitchFamily="66" charset="0"/>
              </a:rPr>
              <a:t>Удовлетворены ли вы результатом своей работы?</a:t>
            </a:r>
          </a:p>
        </p:txBody>
      </p:sp>
      <p:pic>
        <p:nvPicPr>
          <p:cNvPr id="25605" name="Picture 10" descr="36_2_2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843213"/>
            <a:ext cx="1620838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36_2_2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8" y="4014788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 descr="36_2_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148138"/>
            <a:ext cx="121761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13"/>
          <p:cNvSpPr txBox="1">
            <a:spLocks noChangeArrowheads="1"/>
          </p:cNvSpPr>
          <p:nvPr/>
        </p:nvSpPr>
        <p:spPr bwMode="auto">
          <a:xfrm>
            <a:off x="3627438" y="44196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  <a:latin typeface="Comic Sans MS" pitchFamily="66" charset="0"/>
              </a:rPr>
              <a:t>Да</a:t>
            </a:r>
          </a:p>
        </p:txBody>
      </p:sp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971550" y="5634038"/>
            <a:ext cx="94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  <a:latin typeface="Comic Sans MS" pitchFamily="66" charset="0"/>
              </a:rPr>
              <a:t>Нет</a:t>
            </a:r>
          </a:p>
        </p:txBody>
      </p: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5876925" y="5543550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  <a:latin typeface="Comic Sans MS" pitchFamily="66" charset="0"/>
              </a:rPr>
              <a:t>Не знаю</a:t>
            </a:r>
          </a:p>
        </p:txBody>
      </p:sp>
      <p:pic>
        <p:nvPicPr>
          <p:cNvPr id="25611" name="Picture 76" descr="roza8_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10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45" y="32455"/>
            <a:ext cx="9139938" cy="685800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4437143"/>
              </p:ext>
            </p:extLst>
          </p:nvPr>
        </p:nvGraphicFramePr>
        <p:xfrm>
          <a:off x="0" y="25829"/>
          <a:ext cx="9166583" cy="6832171"/>
        </p:xfrm>
        <a:graphic>
          <a:graphicData uri="http://schemas.openxmlformats.org/presentationml/2006/ole">
            <p:oleObj spid="_x0000_s3081" name="Слайд" r:id="rId4" imgW="4570530" imgH="3427618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132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2491" y="373305"/>
            <a:ext cx="2874057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Цели урока: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564" y="1309216"/>
            <a:ext cx="8078883" cy="3747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Повторение, закрепление материала главы «Начальные геометрические сведения»;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Совершенствование навыков решения задач;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Подготовить учащихся к предстоящей контрольной работе.</a:t>
            </a:r>
          </a:p>
          <a:p>
            <a:pPr>
              <a:lnSpc>
                <a:spcPct val="150000"/>
              </a:lnSpc>
            </a:pP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0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373305"/>
            <a:ext cx="820156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домашнего задания.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565" y="1309216"/>
            <a:ext cx="271329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74559" y="1852317"/>
            <a:ext cx="2664296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74559" y="1656521"/>
            <a:ext cx="2448272" cy="1255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0805" y="992567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№66 (а)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96059" y="20996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8590" y="1915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13579" y="2075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5864" y="22601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3347864" y="1223399"/>
                <a:ext cx="5794105" cy="5093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b="1" dirty="0" smtClean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Дано: &lt; 2 + &lt; 4 = 220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b="1" dirty="0" smtClean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Найти</a:t>
                </a:r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: углы 1, 2, 3, 4</a:t>
                </a:r>
                <a:endParaRPr lang="ru-RU" sz="2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Решение</a:t>
                </a:r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: 1) &lt; 2 =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4 </a:t>
                </a:r>
                <a:r>
                  <a:rPr lang="ru-RU" sz="2400" b="1" dirty="0" smtClean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вертикальный</a:t>
                </a:r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, значит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2 =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4 = 220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°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: 2 = 110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°</m:t>
                    </m:r>
                  </m:oMath>
                </a14:m>
                <a:endParaRPr lang="ru-RU" sz="2400" b="1" dirty="0" smtClean="0">
                  <a:effectLst/>
                  <a:latin typeface="Arial" panose="020B0604020202020204" pitchFamily="34" charset="0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1 +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2 = 180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°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, </a:t>
                </a:r>
                <a:r>
                  <a:rPr lang="ru-RU" sz="2400" b="1" dirty="0" smtClean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углы 1и 2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смежные</a:t>
                </a:r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, значит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1 = 180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°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- 110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°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°</m:t>
                    </m:r>
                  </m:oMath>
                </a14:m>
                <a:endParaRPr lang="ru-RU" sz="2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3) </a:t>
                </a:r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&lt; 1 =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3 – вертикальный, значит </a:t>
                </a:r>
                <a:endParaRPr lang="ru-RU" sz="2400" b="1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1 =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3 = 70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°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.</a:t>
                </a:r>
                <a:endParaRPr lang="ru-RU" sz="2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Ответ: 110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°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, 70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°</m:t>
                    </m:r>
                  </m:oMath>
                </a14:m>
                <a:r>
                  <a:rPr lang="ru-RU" sz="2400" b="1" dirty="0">
                    <a:effectLst/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.</a:t>
                </a:r>
                <a:endParaRPr lang="ru-RU" sz="2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endParaRPr lang="ru-RU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223399"/>
                <a:ext cx="5794105" cy="509370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577" t="-479" r="-1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488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6" y="-72008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Проверка домашнего задания.</a:t>
            </a:r>
            <a:endParaRPr lang="ru-RU" sz="360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24406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№ 68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7544" y="1700808"/>
            <a:ext cx="2088232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31889" y="1340768"/>
            <a:ext cx="379771" cy="2016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67544" y="1844824"/>
            <a:ext cx="2088232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13569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11660" y="1123003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77208" y="151614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46526" y="285082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04161" y="30596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7100" y="2240868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18"/>
              <p:cNvSpPr/>
              <p:nvPr/>
            </p:nvSpPr>
            <p:spPr>
              <a:xfrm>
                <a:off x="3131840" y="1024406"/>
                <a:ext cx="5832648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 </a:t>
                </a:r>
                <a:r>
                  <a:rPr lang="ru-RU" sz="2000" b="1" dirty="0" smtClean="0"/>
                  <a:t>Дано: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000" b="1" dirty="0"/>
                  <a:t> </a:t>
                </a:r>
                <a:r>
                  <a:rPr lang="en-US" sz="2000" b="1" dirty="0"/>
                  <a:t>AOB</a:t>
                </a:r>
                <a:r>
                  <a:rPr lang="ru-RU" sz="2000" b="1" dirty="0"/>
                  <a:t> = 50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,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000" b="1" dirty="0"/>
                  <a:t> </a:t>
                </a:r>
                <a:r>
                  <a:rPr lang="en-US" sz="2000" b="1" dirty="0"/>
                  <a:t>FOC</a:t>
                </a:r>
                <a:r>
                  <a:rPr lang="ru-RU" sz="2000" b="1" dirty="0"/>
                  <a:t> = 70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endParaRPr lang="ru-RU" sz="2000" b="1" dirty="0" smtClean="0"/>
              </a:p>
              <a:p>
                <a:r>
                  <a:rPr lang="ru-RU" sz="2000" b="1" dirty="0" smtClean="0"/>
                  <a:t> </a:t>
                </a:r>
                <a:r>
                  <a:rPr lang="ru-RU" sz="2000" b="1" dirty="0"/>
                  <a:t>Найти: углы </a:t>
                </a:r>
                <a:r>
                  <a:rPr lang="en-US" sz="2000" b="1" dirty="0"/>
                  <a:t>AOC</a:t>
                </a:r>
                <a:r>
                  <a:rPr lang="ru-RU" sz="2000" b="1" dirty="0"/>
                  <a:t>, </a:t>
                </a:r>
                <a:r>
                  <a:rPr lang="en-US" sz="2000" b="1" dirty="0"/>
                  <a:t>BOD</a:t>
                </a:r>
                <a:r>
                  <a:rPr lang="ru-RU" sz="2000" b="1" dirty="0"/>
                  <a:t>, </a:t>
                </a:r>
                <a:r>
                  <a:rPr lang="en-US" sz="2000" b="1" dirty="0"/>
                  <a:t>COE</a:t>
                </a:r>
                <a:r>
                  <a:rPr lang="ru-RU" sz="2000" b="1" dirty="0"/>
                  <a:t>, </a:t>
                </a:r>
                <a:r>
                  <a:rPr lang="en-US" sz="2000" b="1" dirty="0"/>
                  <a:t>COD</a:t>
                </a:r>
                <a:r>
                  <a:rPr lang="ru-RU" sz="2000" b="1" dirty="0"/>
                  <a:t>.</a:t>
                </a:r>
              </a:p>
              <a:p>
                <a:r>
                  <a:rPr lang="ru-RU" dirty="0"/>
                  <a:t> </a:t>
                </a: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024406"/>
                <a:ext cx="5832648" cy="104644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2785306" y="1700808"/>
                <a:ext cx="635666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/>
                  <a:t>Решение:</a:t>
                </a:r>
              </a:p>
              <a:p>
                <a:r>
                  <a:rPr lang="ru-RU" sz="2000" b="1" dirty="0"/>
                  <a:t> 1)  &lt; </a:t>
                </a:r>
                <a:r>
                  <a:rPr lang="en-US" sz="2000" b="1" dirty="0"/>
                  <a:t>AOB </a:t>
                </a:r>
                <a:r>
                  <a:rPr lang="ru-RU" sz="2000" b="1" dirty="0"/>
                  <a:t>и &lt; </a:t>
                </a:r>
                <a:r>
                  <a:rPr lang="en-US" sz="2000" b="1" dirty="0"/>
                  <a:t>BOD </a:t>
                </a:r>
                <a:r>
                  <a:rPr lang="ru-RU" sz="2000" b="1" dirty="0"/>
                  <a:t>– смежные, </a:t>
                </a:r>
                <a:r>
                  <a:rPr lang="ru-RU" sz="2000" b="1" dirty="0" smtClean="0"/>
                  <a:t>значит</a:t>
                </a:r>
              </a:p>
              <a:p>
                <a:r>
                  <a:rPr lang="ru-RU" sz="2000" b="1" dirty="0" smtClean="0"/>
                  <a:t> </a:t>
                </a:r>
                <a:r>
                  <a:rPr lang="ru-RU" sz="2000" b="1" dirty="0"/>
                  <a:t>&lt; </a:t>
                </a:r>
                <a:r>
                  <a:rPr lang="en-US" sz="2000" b="1" dirty="0"/>
                  <a:t>AOB </a:t>
                </a:r>
                <a:r>
                  <a:rPr lang="ru-RU" sz="2000" b="1" dirty="0"/>
                  <a:t>+ &lt; </a:t>
                </a:r>
                <a:r>
                  <a:rPr lang="en-US" sz="2000" b="1" dirty="0"/>
                  <a:t>BOD</a:t>
                </a:r>
                <a:r>
                  <a:rPr lang="ru-RU" sz="2000" b="1" dirty="0"/>
                  <a:t> </a:t>
                </a:r>
                <a:r>
                  <a:rPr lang="ru-RU" sz="2000" b="1" dirty="0" smtClean="0"/>
                  <a:t>=180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, тогда &lt; </a:t>
                </a:r>
                <a:r>
                  <a:rPr lang="en-US" sz="2000" b="1" dirty="0"/>
                  <a:t>BOD</a:t>
                </a:r>
                <a:r>
                  <a:rPr lang="ru-RU" sz="2000" b="1" dirty="0"/>
                  <a:t> = 180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 - 50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 = 130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.</a:t>
                </a:r>
              </a:p>
              <a:p>
                <a:r>
                  <a:rPr lang="ru-RU" sz="2000" b="1" dirty="0"/>
                  <a:t> 2)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000" b="1" dirty="0"/>
                  <a:t> </a:t>
                </a:r>
                <a:r>
                  <a:rPr lang="en-US" sz="2000" b="1" dirty="0"/>
                  <a:t>FOC</a:t>
                </a:r>
                <a:r>
                  <a:rPr lang="ru-RU" sz="2000" b="1" dirty="0"/>
                  <a:t> и &lt; </a:t>
                </a:r>
                <a:r>
                  <a:rPr lang="en-US" sz="2000" b="1" dirty="0"/>
                  <a:t>COE</a:t>
                </a:r>
                <a:r>
                  <a:rPr lang="ru-RU" sz="2000" b="1" dirty="0"/>
                  <a:t> – смежные, значит </a:t>
                </a:r>
                <a:endParaRPr lang="ru-RU" sz="2000" b="1" i="1" dirty="0" smtClean="0"/>
              </a:p>
              <a:p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000" b="1" dirty="0"/>
                  <a:t> </a:t>
                </a:r>
                <a:r>
                  <a:rPr lang="en-US" sz="2000" b="1" dirty="0"/>
                  <a:t>FOC</a:t>
                </a:r>
                <a:r>
                  <a:rPr lang="ru-RU" sz="2000" b="1" dirty="0"/>
                  <a:t> + &lt; </a:t>
                </a:r>
                <a:r>
                  <a:rPr lang="en-US" sz="2000" b="1" dirty="0"/>
                  <a:t>COE</a:t>
                </a:r>
                <a:r>
                  <a:rPr lang="ru-RU" sz="2000" b="1" dirty="0"/>
                  <a:t> = 180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, тогда </a:t>
                </a:r>
              </a:p>
              <a:p>
                <a:r>
                  <a:rPr lang="ru-RU" sz="2000" b="1" dirty="0"/>
                  <a:t>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2000" b="1" dirty="0"/>
                  <a:t> СОЕ = 180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 - 70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 = 110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.</a:t>
                </a:r>
              </a:p>
              <a:p>
                <a:pPr lvl="0"/>
                <a:r>
                  <a:rPr lang="en-US" sz="2000" b="1" dirty="0"/>
                  <a:t>&lt; AOB + &lt;AOF + &lt; FOE = 180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b="1" dirty="0"/>
                  <a:t>, </a:t>
                </a:r>
                <a:r>
                  <a:rPr lang="ru-RU" sz="2000" b="1" dirty="0" smtClean="0"/>
                  <a:t>тогда</a:t>
                </a:r>
              </a:p>
              <a:p>
                <a:pPr lvl="0"/>
                <a:r>
                  <a:rPr lang="en-US" sz="2000" b="1" dirty="0" smtClean="0"/>
                  <a:t> </a:t>
                </a:r>
                <a:r>
                  <a:rPr lang="en-US" sz="2000" b="1" dirty="0"/>
                  <a:t>&lt; AOF = 180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b="1" dirty="0"/>
                  <a:t> - 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b="1" dirty="0"/>
                  <a:t>70 + 50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b="1" dirty="0"/>
                  <a:t>) = 60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b="1" dirty="0"/>
                  <a:t>, </a:t>
                </a:r>
                <a:endParaRPr lang="ru-RU" sz="2000" b="1" dirty="0"/>
              </a:p>
              <a:p>
                <a:r>
                  <a:rPr lang="ru-RU" sz="2000" b="1" dirty="0"/>
                  <a:t>&lt; </a:t>
                </a:r>
                <a:r>
                  <a:rPr lang="en-US" sz="2000" b="1" dirty="0"/>
                  <a:t>COD</a:t>
                </a:r>
                <a:r>
                  <a:rPr lang="ru-RU" sz="2000" b="1" dirty="0"/>
                  <a:t> = &lt; </a:t>
                </a:r>
                <a:r>
                  <a:rPr lang="en-US" sz="2000" b="1" dirty="0"/>
                  <a:t>AOF</a:t>
                </a:r>
                <a:r>
                  <a:rPr lang="ru-RU" sz="2000" b="1" dirty="0"/>
                  <a:t> (вертикальные , &lt; </a:t>
                </a:r>
                <a:r>
                  <a:rPr lang="en-US" sz="2000" b="1" dirty="0"/>
                  <a:t>COD</a:t>
                </a:r>
                <a:r>
                  <a:rPr lang="ru-RU" sz="2000" b="1" dirty="0"/>
                  <a:t> = 60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.</a:t>
                </a:r>
              </a:p>
              <a:p>
                <a:pPr lvl="0"/>
                <a:r>
                  <a:rPr lang="ru-RU" sz="2000" b="1" dirty="0"/>
                  <a:t>&lt; </a:t>
                </a:r>
                <a:r>
                  <a:rPr lang="en-US" sz="2000" b="1" dirty="0"/>
                  <a:t>FOC</a:t>
                </a:r>
                <a:r>
                  <a:rPr lang="ru-RU" sz="2000" b="1" dirty="0"/>
                  <a:t> = &lt; </a:t>
                </a:r>
                <a:r>
                  <a:rPr lang="en-US" sz="2000" b="1" dirty="0"/>
                  <a:t>BOC</a:t>
                </a:r>
                <a:r>
                  <a:rPr lang="ru-RU" sz="2000" b="1" dirty="0"/>
                  <a:t> – вертикальные, значит &lt; </a:t>
                </a:r>
                <a:r>
                  <a:rPr lang="en-US" sz="2000" b="1" dirty="0"/>
                  <a:t>BOC</a:t>
                </a:r>
                <a:r>
                  <a:rPr lang="ru-RU" sz="2000" b="1" dirty="0"/>
                  <a:t> = 70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, </a:t>
                </a:r>
              </a:p>
              <a:p>
                <a:r>
                  <a:rPr lang="ru-RU" sz="2000" b="1" dirty="0"/>
                  <a:t>&lt; </a:t>
                </a:r>
                <a:r>
                  <a:rPr lang="en-US" sz="2000" b="1" dirty="0"/>
                  <a:t>AOC</a:t>
                </a:r>
                <a:r>
                  <a:rPr lang="ru-RU" sz="2000" b="1" dirty="0"/>
                  <a:t> = 50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 + 70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b="1" dirty="0"/>
                  <a:t> = 120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.</a:t>
                </a:r>
              </a:p>
              <a:p>
                <a:r>
                  <a:rPr lang="ru-RU" sz="2000" b="1" dirty="0"/>
                  <a:t>Ответ: 130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, 110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, 60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, </a:t>
                </a:r>
                <a:r>
                  <a:rPr lang="en-US" sz="2000" b="1" dirty="0"/>
                  <a:t>120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000" b="1" dirty="0"/>
                  <a:t>.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306" y="1700808"/>
                <a:ext cx="6356663" cy="378565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055" t="-805" b="-1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3705" y="197954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56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344" y="19013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2491" y="404082"/>
            <a:ext cx="351403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Устная работа.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834" y="865747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1)</a:t>
            </a:r>
            <a:endParaRPr lang="ru-RU" sz="20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1265857"/>
            <a:ext cx="28803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971600" y="1265857"/>
            <a:ext cx="1368152" cy="578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9319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07974" y="978171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3" y="970399"/>
            <a:ext cx="11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5687" y="1419745"/>
            <a:ext cx="44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>
                <a:off x="4324682" y="1065802"/>
                <a:ext cx="427976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/>
                  <a:t>Дано: &lt; </a:t>
                </a:r>
                <a:r>
                  <a:rPr lang="en-US" sz="2000" b="1" dirty="0"/>
                  <a:t>ABD</a:t>
                </a:r>
                <a:r>
                  <a:rPr lang="ru-RU" sz="2000" b="1" dirty="0"/>
                  <a:t> = 25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endParaRPr lang="ru-RU" sz="2000" b="1" dirty="0"/>
              </a:p>
              <a:p>
                <a:r>
                  <a:rPr lang="ru-RU" sz="2000" b="1" dirty="0" smtClean="0"/>
                  <a:t>Найти</a:t>
                </a:r>
                <a:r>
                  <a:rPr lang="ru-RU" sz="2000" b="1" dirty="0"/>
                  <a:t>: &lt; </a:t>
                </a:r>
                <a:r>
                  <a:rPr lang="en-US" sz="2000" b="1" dirty="0"/>
                  <a:t>DBC</a:t>
                </a:r>
                <a:endParaRPr lang="ru-RU" sz="2000" b="1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682" y="1065802"/>
                <a:ext cx="4279766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25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52631" y="230823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2)</a:t>
            </a:r>
            <a:endParaRPr lang="ru-RU" sz="20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104573" y="2506082"/>
            <a:ext cx="2441401" cy="898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025694" y="2339575"/>
            <a:ext cx="2520280" cy="106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6084" y="217417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19872" y="211724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68" y="303497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5687" y="3219640"/>
            <a:ext cx="4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Прямоугольник 28"/>
              <p:cNvSpPr/>
              <p:nvPr/>
            </p:nvSpPr>
            <p:spPr>
              <a:xfrm>
                <a:off x="4324682" y="2358844"/>
                <a:ext cx="44957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/>
                  <a:t>Дано</a:t>
                </a:r>
                <a:r>
                  <a:rPr lang="ru-RU" sz="2000" b="1" dirty="0"/>
                  <a:t>: &lt; </a:t>
                </a:r>
                <a:r>
                  <a:rPr lang="en-US" sz="2000" b="1" dirty="0"/>
                  <a:t>ABC</a:t>
                </a:r>
                <a:r>
                  <a:rPr lang="ru-RU" sz="2000" b="1" dirty="0"/>
                  <a:t> = </a:t>
                </a:r>
                <a:r>
                  <a:rPr lang="ru-RU" sz="2000" b="1" dirty="0" smtClean="0"/>
                  <a:t>135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°</m:t>
                    </m:r>
                  </m:oMath>
                </a14:m>
                <a:endParaRPr lang="ru-RU" sz="2000" b="1" dirty="0"/>
              </a:p>
              <a:p>
                <a:r>
                  <a:rPr lang="ru-RU" sz="2000" b="1" dirty="0" smtClean="0"/>
                  <a:t>Найти</a:t>
                </a:r>
                <a:r>
                  <a:rPr lang="ru-RU" sz="2000" b="1" dirty="0"/>
                  <a:t>: углы </a:t>
                </a:r>
                <a:r>
                  <a:rPr lang="en-US" sz="2000" b="1" dirty="0"/>
                  <a:t>DBC</a:t>
                </a:r>
                <a:r>
                  <a:rPr lang="ru-RU" sz="2000" b="1" dirty="0"/>
                  <a:t>, </a:t>
                </a:r>
                <a:r>
                  <a:rPr lang="en-US" sz="2000" b="1" dirty="0"/>
                  <a:t>DBF</a:t>
                </a:r>
                <a:r>
                  <a:rPr lang="ru-RU" sz="2000" b="1" dirty="0"/>
                  <a:t>, </a:t>
                </a:r>
                <a:r>
                  <a:rPr lang="en-US" sz="2000" b="1" dirty="0"/>
                  <a:t>FBA</a:t>
                </a:r>
                <a:endParaRPr lang="ru-RU" sz="2000" b="1" dirty="0"/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682" y="2358844"/>
                <a:ext cx="4495790" cy="70788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355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683774" y="3635732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3)</a:t>
            </a:r>
            <a:endParaRPr lang="ru-RU" sz="20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627784" y="4941168"/>
            <a:ext cx="2304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2742491" y="4149080"/>
            <a:ext cx="1024275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18906" y="46031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52342" y="395095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766766" y="462319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839674" y="46231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5292080" y="3878100"/>
            <a:ext cx="280831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Дано: &lt;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ADB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5 раз меньше &lt;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BDC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>
                <a:solidFill>
                  <a:srgbClr val="000000"/>
                </a:solidFill>
                <a:ea typeface="Times New Roman"/>
                <a:cs typeface="Times New Roman"/>
              </a:rPr>
              <a:t>Найти</a:t>
            </a:r>
            <a:r>
              <a:rPr lang="en-US" sz="2000" b="1" dirty="0">
                <a:solidFill>
                  <a:srgbClr val="000000"/>
                </a:solidFill>
                <a:ea typeface="Times New Roman"/>
                <a:cs typeface="Times New Roman"/>
              </a:rPr>
              <a:t>: </a:t>
            </a:r>
            <a:r>
              <a:rPr lang="ru-RU" sz="2000" b="1" dirty="0">
                <a:solidFill>
                  <a:srgbClr val="000000"/>
                </a:solidFill>
                <a:ea typeface="Times New Roman"/>
                <a:cs typeface="Times New Roman"/>
              </a:rPr>
              <a:t>углы</a:t>
            </a:r>
            <a:r>
              <a:rPr lang="en-US" sz="2000" b="1" dirty="0">
                <a:solidFill>
                  <a:srgbClr val="000000"/>
                </a:solidFill>
                <a:ea typeface="Times New Roman"/>
                <a:cs typeface="Times New Roman"/>
              </a:rPr>
              <a:t> ADB</a:t>
            </a:r>
            <a:r>
              <a:rPr lang="ru-RU" sz="2000" b="1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en-US" sz="2000" b="1" dirty="0">
                <a:solidFill>
                  <a:srgbClr val="000000"/>
                </a:solidFill>
                <a:ea typeface="Times New Roman"/>
                <a:cs typeface="Times New Roman"/>
              </a:rPr>
              <a:t>BDC</a:t>
            </a:r>
            <a:endParaRPr lang="ru-RU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514475" y="5132070"/>
            <a:ext cx="1143000" cy="7524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21905" y="258586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6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9" y="404082"/>
            <a:ext cx="686247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Проверочный тест.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07502" y="980729"/>
            <a:ext cx="8712969" cy="413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Точка С лежит на луче АВ. Какая из точек А, В, С лежит между двумя другими?</a:t>
            </a:r>
            <a:endParaRPr lang="ru-RU" sz="2400" b="1" dirty="0"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а) А              б) В или С     в) С       г) В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) Отрезок ХМ пересекает прямую а. Отрезок ХД пересекает прямую а. Пересекает ли прямую а отрезок МД?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а) да  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б) может не пересекать 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) никогда не пересекает 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г) нет правильного ответа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323528" y="404664"/>
                <a:ext cx="8352927" cy="4813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latin typeface="Times New Roman"/>
                    <a:ea typeface="Times New Roman"/>
                    <a:cs typeface="Times New Roman"/>
                  </a:rPr>
                  <a:t>3</a:t>
                </a:r>
                <a:r>
                  <a:rPr lang="ru-RU" sz="2400" b="1" dirty="0">
                    <a:latin typeface="Times New Roman"/>
                    <a:ea typeface="Times New Roman"/>
                    <a:cs typeface="Times New Roman"/>
                  </a:rPr>
                  <a:t>) Один из углов, образованных при пересечении двух прямых – прямой. Остальные углы …</a:t>
                </a:r>
                <a:endParaRPr lang="ru-RU" sz="24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а) острые  </a:t>
                </a:r>
                <a:r>
                  <a:rPr lang="ru-RU" sz="24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б</a:t>
                </a: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) тупые   </a:t>
                </a:r>
                <a:r>
                  <a:rPr lang="ru-RU" sz="24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в) прямые </a:t>
                </a:r>
                <a:r>
                  <a:rPr lang="ru-RU" sz="24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г) нет правильного ответа</a:t>
                </a:r>
                <a:endParaRPr lang="ru-RU" sz="24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4</a:t>
                </a: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) Сумма двух углов, образованных при пересечении двух прямых равна 180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°</m:t>
                    </m:r>
                  </m:oMath>
                </a14:m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. Эти углы: </a:t>
                </a:r>
                <a:endParaRPr lang="ru-RU" sz="24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а) смежные </a:t>
                </a:r>
                <a:r>
                  <a:rPr lang="ru-RU" sz="24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б) вертикальные </a:t>
                </a:r>
                <a:r>
                  <a:rPr lang="ru-RU" sz="24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в) нет правильного ответа</a:t>
                </a:r>
                <a:endParaRPr lang="ru-RU" sz="24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г) могут быть смежными, могут быть вертикальными</a:t>
                </a:r>
                <a:endParaRPr lang="ru-RU" sz="24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50000"/>
                  </a:lnSpc>
                </a:pPr>
                <a:endParaRPr 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664"/>
                <a:ext cx="8352927" cy="481362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95" t="-506" r="-1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869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5) Если точка В принадлежит отрезку АС, то …</a:t>
            </a:r>
          </a:p>
          <a:p>
            <a:r>
              <a:rPr lang="ru-RU" sz="2400" b="1" dirty="0"/>
              <a:t>а) АВ + ВС = АС        б) АВ + АС = ВС </a:t>
            </a:r>
          </a:p>
          <a:p>
            <a:r>
              <a:rPr lang="ru-RU" sz="2400" b="1" dirty="0"/>
              <a:t>в) ВС + АС = АВ        г) нет правильного ответа</a:t>
            </a:r>
          </a:p>
          <a:p>
            <a:r>
              <a:rPr lang="ru-RU" sz="2400" b="1" dirty="0"/>
              <a:t>6) Если луч ОС проходит между сторонами угла АОВ, то </a:t>
            </a:r>
          </a:p>
          <a:p>
            <a:r>
              <a:rPr lang="ru-RU" sz="2400" b="1" dirty="0"/>
              <a:t>а) &lt;АОС = &lt; ВОС            б) &lt; АОС + &lt; ВОС = &lt; АОВ</a:t>
            </a:r>
          </a:p>
          <a:p>
            <a:r>
              <a:rPr lang="ru-RU" sz="2400" b="1" dirty="0"/>
              <a:t>в) &lt; АОВ + &lt; ВОС = &lt; АОС        г) &lt; АОС + &lt; АОВ = &lt; </a:t>
            </a:r>
            <a:r>
              <a:rPr lang="ru-RU" sz="2400" b="1" dirty="0" smtClean="0"/>
              <a:t>ВОС</a:t>
            </a:r>
          </a:p>
          <a:p>
            <a:r>
              <a:rPr lang="ru-RU" sz="2400" b="1" dirty="0">
                <a:ea typeface="Times New Roman"/>
                <a:cs typeface="Times New Roman"/>
              </a:rPr>
              <a:t>7) Если точка В – середина АС, то </a:t>
            </a:r>
            <a:endParaRPr lang="ru-RU" sz="2400" b="1" dirty="0">
              <a:ea typeface="Calibri"/>
              <a:cs typeface="Times New Roman"/>
            </a:endParaRPr>
          </a:p>
          <a:p>
            <a:r>
              <a:rPr lang="ru-RU" sz="2400" b="1" dirty="0">
                <a:ea typeface="Times New Roman"/>
                <a:cs typeface="Times New Roman"/>
              </a:rPr>
              <a:t>а) АВ + ВС = АС </a:t>
            </a:r>
            <a:r>
              <a:rPr lang="ru-RU" sz="2400" b="1" dirty="0" smtClean="0">
                <a:ea typeface="Times New Roman"/>
                <a:cs typeface="Times New Roman"/>
              </a:rPr>
              <a:t>  б</a:t>
            </a:r>
            <a:r>
              <a:rPr lang="ru-RU" sz="2400" b="1" dirty="0">
                <a:ea typeface="Times New Roman"/>
                <a:cs typeface="Times New Roman"/>
              </a:rPr>
              <a:t>) АС = ВС    </a:t>
            </a:r>
            <a:r>
              <a:rPr lang="ru-RU" sz="2400" b="1" dirty="0" smtClean="0">
                <a:ea typeface="Times New Roman"/>
                <a:cs typeface="Times New Roman"/>
              </a:rPr>
              <a:t>в</a:t>
            </a:r>
            <a:r>
              <a:rPr lang="ru-RU" sz="2400" b="1" dirty="0">
                <a:ea typeface="Times New Roman"/>
                <a:cs typeface="Times New Roman"/>
              </a:rPr>
              <a:t>) АВ = 2АС     г) АС = 2АВ</a:t>
            </a:r>
            <a:endParaRPr lang="ru-RU" sz="2400" b="1" dirty="0">
              <a:ea typeface="Calibri"/>
              <a:cs typeface="Times New Roman"/>
            </a:endParaRPr>
          </a:p>
          <a:p>
            <a:r>
              <a:rPr lang="ru-RU" sz="2400" b="1" dirty="0">
                <a:ea typeface="Times New Roman"/>
                <a:cs typeface="Times New Roman"/>
              </a:rPr>
              <a:t>8) Если луч ОС – биссектриса &lt; АОВ, то </a:t>
            </a:r>
            <a:endParaRPr lang="ru-RU" sz="2400" b="1" dirty="0">
              <a:ea typeface="Calibri"/>
              <a:cs typeface="Times New Roman"/>
            </a:endParaRPr>
          </a:p>
          <a:p>
            <a:r>
              <a:rPr lang="ru-RU" sz="2400" b="1" dirty="0">
                <a:ea typeface="Times New Roman"/>
                <a:cs typeface="Times New Roman"/>
              </a:rPr>
              <a:t>а) &lt; АОВ = &lt; АОС + &lt; ВОС  </a:t>
            </a:r>
            <a:r>
              <a:rPr lang="ru-RU" sz="2400" b="1" dirty="0" smtClean="0">
                <a:ea typeface="Times New Roman"/>
                <a:cs typeface="Times New Roman"/>
              </a:rPr>
              <a:t>  </a:t>
            </a:r>
            <a:r>
              <a:rPr lang="ru-RU" sz="2400" b="1" dirty="0">
                <a:ea typeface="Times New Roman"/>
                <a:cs typeface="Times New Roman"/>
              </a:rPr>
              <a:t>б)  &lt;АОС = &lt; АОВ</a:t>
            </a:r>
            <a:endParaRPr lang="ru-RU" sz="2400" b="1" dirty="0">
              <a:ea typeface="Calibri"/>
              <a:cs typeface="Times New Roman"/>
            </a:endParaRPr>
          </a:p>
          <a:p>
            <a:r>
              <a:rPr lang="ru-RU" sz="2400" b="1" dirty="0" smtClean="0">
                <a:ea typeface="Times New Roman"/>
                <a:cs typeface="Times New Roman"/>
              </a:rPr>
              <a:t>                                   в</a:t>
            </a:r>
            <a:r>
              <a:rPr lang="ru-RU" sz="2400" b="1" dirty="0">
                <a:ea typeface="Times New Roman"/>
                <a:cs typeface="Times New Roman"/>
              </a:rPr>
              <a:t>) &lt;АОС = &lt; ВОС         г) &lt;АОВ ≠ &lt; ВОС</a:t>
            </a:r>
            <a:r>
              <a:rPr lang="ru-RU" sz="2400" dirty="0"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     </a:t>
            </a:r>
            <a:endParaRPr lang="ru-RU" sz="2400" dirty="0">
              <a:ea typeface="Calibri"/>
              <a:cs typeface="Times New Roman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882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2491" y="404082"/>
            <a:ext cx="4172937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Ответы к тесту.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564" y="1309216"/>
            <a:ext cx="8078884" cy="1340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   2)  а   3) в    4) а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5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а   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б   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7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г     8) в</a:t>
            </a:r>
            <a:endParaRPr lang="ru-RU" sz="3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0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450</Words>
  <Application>Microsoft Office PowerPoint</Application>
  <PresentationFormat>Экран (4:3)</PresentationFormat>
  <Paragraphs>103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</vt:lpstr>
      <vt:lpstr>Решение задач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</dc:title>
  <dc:creator>пользователь</dc:creator>
  <cp:lastModifiedBy>Админ</cp:lastModifiedBy>
  <cp:revision>18</cp:revision>
  <dcterms:created xsi:type="dcterms:W3CDTF">2015-10-17T00:40:41Z</dcterms:created>
  <dcterms:modified xsi:type="dcterms:W3CDTF">2016-03-23T09:17:22Z</dcterms:modified>
</cp:coreProperties>
</file>