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79" r:id="rId5"/>
    <p:sldId id="278" r:id="rId6"/>
    <p:sldId id="286" r:id="rId7"/>
    <p:sldId id="275" r:id="rId8"/>
    <p:sldId id="284" r:id="rId9"/>
    <p:sldId id="277" r:id="rId10"/>
    <p:sldId id="285" r:id="rId11"/>
    <p:sldId id="282" r:id="rId12"/>
    <p:sldId id="281" r:id="rId13"/>
    <p:sldId id="258" r:id="rId14"/>
    <p:sldId id="272" r:id="rId15"/>
    <p:sldId id="273" r:id="rId16"/>
    <p:sldId id="280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8" r:id="rId25"/>
    <p:sldId id="271" r:id="rId26"/>
    <p:sldId id="287" r:id="rId27"/>
    <p:sldId id="267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603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7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C895A-4315-41D5-802A-C597CCACCFF8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31D3-DFAF-4D25-9A40-3BC901822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337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C895A-4315-41D5-802A-C597CCACCFF8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31D3-DFAF-4D25-9A40-3BC901822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643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C895A-4315-41D5-802A-C597CCACCFF8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31D3-DFAF-4D25-9A40-3BC901822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1412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C895A-4315-41D5-802A-C597CCACCFF8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31D3-DFAF-4D25-9A40-3BC901822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7287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C895A-4315-41D5-802A-C597CCACCFF8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31D3-DFAF-4D25-9A40-3BC901822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67636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C895A-4315-41D5-802A-C597CCACCFF8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31D3-DFAF-4D25-9A40-3BC901822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2735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C895A-4315-41D5-802A-C597CCACCFF8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31D3-DFAF-4D25-9A40-3BC901822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6590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C895A-4315-41D5-802A-C597CCACCFF8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31D3-DFAF-4D25-9A40-3BC901822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287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C895A-4315-41D5-802A-C597CCACCFF8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31D3-DFAF-4D25-9A40-3BC901822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2874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C895A-4315-41D5-802A-C597CCACCFF8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31D3-DFAF-4D25-9A40-3BC901822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262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C895A-4315-41D5-802A-C597CCACCFF8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31D3-DFAF-4D25-9A40-3BC901822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347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C895A-4315-41D5-802A-C597CCACCFF8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331D3-DFAF-4D25-9A40-3BC901822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05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27" t="570" r="2914" b="105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5927" y="2551176"/>
            <a:ext cx="240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5927" y="914400"/>
            <a:ext cx="844951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МБДОО ЦРР</a:t>
            </a:r>
            <a:b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Детский сад №17 «Василек»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/>
            </a:r>
            <a:b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23744" y="2542032"/>
            <a:ext cx="7552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Развитие кадетского движения в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ДОУ 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45206" y="4265581"/>
            <a:ext cx="5036024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</a:rPr>
              <a:t>Выполнил: </a:t>
            </a:r>
          </a:p>
          <a:p>
            <a:pPr algn="r">
              <a:lnSpc>
                <a:spcPct val="80000"/>
              </a:lnSpc>
              <a:defRPr/>
            </a:pP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</a:rPr>
              <a:t>Кочеткова Ольга Николаевна</a:t>
            </a:r>
          </a:p>
          <a:p>
            <a:pPr algn="r">
              <a:lnSpc>
                <a:spcPct val="80000"/>
              </a:lnSpc>
              <a:defRPr/>
            </a:pP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</a:rPr>
              <a:t>Соснина Марина Ивановна     </a:t>
            </a:r>
          </a:p>
        </p:txBody>
      </p:sp>
    </p:spTree>
    <p:extLst>
      <p:ext uri="{BB962C8B-B14F-4D97-AF65-F5344CB8AC3E}">
        <p14:creationId xmlns="" xmlns:p14="http://schemas.microsoft.com/office/powerpoint/2010/main" val="20614006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531"/>
            <a:ext cx="12192000" cy="6386732"/>
          </a:xfrm>
          <a:prstGeom prst="rect">
            <a:avLst/>
          </a:prstGeom>
        </p:spPr>
      </p:pic>
      <p:pic>
        <p:nvPicPr>
          <p:cNvPr id="5" name="Picture 2" descr="C:\Users\доу 17\Desktop\Новая папка (2)\IMG_20161109_1212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975" y="182879"/>
            <a:ext cx="5225862" cy="6116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996922" y="717046"/>
            <a:ext cx="58742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Кадет должен уметь все.: </a:t>
            </a:r>
            <a:endParaRPr lang="ru-RU" sz="48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сервировка </a:t>
            </a:r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стола обязательно входит в изучение</a:t>
            </a:r>
            <a:endParaRPr lang="ru-RU" sz="4800" dirty="0"/>
          </a:p>
        </p:txBody>
      </p:sp>
    </p:spTree>
    <p:extLst>
      <p:ext uri="{BB962C8B-B14F-4D97-AF65-F5344CB8AC3E}">
        <p14:creationId xmlns="" xmlns:p14="http://schemas.microsoft.com/office/powerpoint/2010/main" val="12424459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5720"/>
            <a:ext cx="12191999" cy="6903720"/>
          </a:xfrm>
          <a:prstGeom prst="rect">
            <a:avLst/>
          </a:prstGeom>
        </p:spPr>
      </p:pic>
      <p:pic>
        <p:nvPicPr>
          <p:cNvPr id="6" name="Picture 2" descr="C:\Users\доу 17\Desktop\Новая папка (2)\IMG_20161109_1156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898" y="363729"/>
            <a:ext cx="6024696" cy="608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850966" y="759655"/>
            <a:ext cx="48866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Изодеятельность хореография</a:t>
            </a:r>
            <a:r>
              <a:rPr lang="en-US" alt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музыкой обязательная часть воспитания настоящего кадета.</a:t>
            </a:r>
            <a:endParaRPr lang="ru-RU" alt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84938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903720"/>
          </a:xfrm>
          <a:prstGeom prst="rect">
            <a:avLst/>
          </a:prstGeom>
        </p:spPr>
      </p:pic>
      <p:pic>
        <p:nvPicPr>
          <p:cNvPr id="6" name="Содержимое 3" descr="рабочий стоп 39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54940" y="806824"/>
            <a:ext cx="9090211" cy="57932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1" cy="6895527"/>
          </a:xfrm>
          <a:prstGeom prst="rect">
            <a:avLst/>
          </a:prstGeom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9199" y="1701765"/>
            <a:ext cx="3908883" cy="515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15552" y="245661"/>
            <a:ext cx="4903694" cy="652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672354" y="376518"/>
            <a:ext cx="5396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здоровом теле –</a:t>
            </a:r>
            <a:endParaRPr lang="en-US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дух!!!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849380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943"/>
            <a:ext cx="12192000" cy="6857999"/>
          </a:xfrm>
          <a:prstGeom prst="rect">
            <a:avLst/>
          </a:prstGeom>
        </p:spPr>
      </p:pic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779928" y="0"/>
            <a:ext cx="106500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i="1" u="sng" dirty="0">
                <a:solidFill>
                  <a:srgbClr val="002060"/>
                </a:solidFill>
                <a:latin typeface="Times New Roman" pitchFamily="18" charset="0"/>
              </a:rPr>
              <a:t>Задачи  программы  «Юный  кадет».</a:t>
            </a:r>
            <a:r>
              <a:rPr lang="ru-RU" altLang="ru-RU" sz="4000" b="1" u="sng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45215" y="1667435"/>
            <a:ext cx="8102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u="sng" dirty="0" smtClean="0">
                <a:solidFill>
                  <a:schemeClr val="bg2"/>
                </a:solidFill>
                <a:latin typeface="Times New Roman" pitchFamily="18" charset="0"/>
              </a:rPr>
              <a:t>Задачи  программы  «Юный  кадет».</a:t>
            </a:r>
            <a:r>
              <a:rPr lang="ru-RU" altLang="ru-RU" b="1" u="sng" dirty="0" smtClean="0">
                <a:solidFill>
                  <a:schemeClr val="bg2"/>
                </a:solidFill>
              </a:rPr>
              <a:t> </a:t>
            </a:r>
            <a:endParaRPr lang="ru-RU" altLang="ru-RU" b="1" u="sng" dirty="0">
              <a:solidFill>
                <a:schemeClr val="bg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4968" y="1061829"/>
            <a:ext cx="11171964" cy="5662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нравственно-патриотические качества:  воспитание храбрости, мужества, стремления защищать свою Родину;</a:t>
            </a:r>
          </a:p>
          <a:p>
            <a:pPr>
              <a:lnSpc>
                <a:spcPct val="114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defRPr/>
            </a:pPr>
            <a:endParaRPr lang="ru-RU" alt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 уважение к защитникам Отечества на основе ярких впечатлений, конкретных исторических фактов, доступных детям и вызывающих у них эмоциональные переживания;</a:t>
            </a:r>
          </a:p>
          <a:p>
            <a:pPr>
              <a:lnSpc>
                <a:spcPct val="114000"/>
              </a:lnSpc>
              <a:spcAft>
                <a:spcPts val="600"/>
              </a:spcAft>
              <a:defRPr/>
            </a:pPr>
            <a:endParaRPr lang="ru-RU" alt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Физически развивать воспитанников, формировать навыки  дисциплины, самоорганизации и умения действовать в сложных и экстремальных ситуациях.  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Дать возможность каждому кадету проявить свои индивидуальные способности и воспитывать стремление к объединению усилий во имя достижения общей цели. </a:t>
            </a:r>
            <a:r>
              <a:rPr lang="en-US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6790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52"/>
            <a:ext cx="12192001" cy="677269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50978" y="1331862"/>
            <a:ext cx="108921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Разработать содержание, методы, приемы, формы организации познавательной деятельности, способствующей нравственно - патриотическому воспитанию детей дошкольного возраста;</a:t>
            </a:r>
          </a:p>
          <a:p>
            <a:endParaRPr lang="ru-RU" alt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Разработать систему перспективного планирования мероприятий;</a:t>
            </a:r>
          </a:p>
          <a:p>
            <a:endParaRPr lang="ru-RU" alt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Создать предметно-развивающую среду;</a:t>
            </a:r>
          </a:p>
          <a:p>
            <a:endParaRPr lang="ru-RU" alt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 Составить конспекты занятий, праздников, вечеров, развлечений.</a:t>
            </a:r>
            <a:endParaRPr lang="ru-RU" alt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67905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45215" y="1667435"/>
            <a:ext cx="8102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u="sng" dirty="0" smtClean="0">
                <a:solidFill>
                  <a:schemeClr val="bg2"/>
                </a:solidFill>
                <a:latin typeface="Times New Roman" pitchFamily="18" charset="0"/>
              </a:rPr>
              <a:t>Задачи  программы  «Юный  кадет».</a:t>
            </a:r>
            <a:r>
              <a:rPr lang="ru-RU" altLang="ru-RU" b="1" u="sng" dirty="0" smtClean="0">
                <a:solidFill>
                  <a:schemeClr val="bg2"/>
                </a:solidFill>
              </a:rPr>
              <a:t> </a:t>
            </a:r>
            <a:endParaRPr lang="ru-RU" altLang="ru-RU" b="1" u="sng" dirty="0">
              <a:solidFill>
                <a:schemeClr val="bg2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4445" y="343267"/>
            <a:ext cx="11764370" cy="13350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Реализация  задач патриотического воспитания детей дошкольного возраста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41294" y="3244332"/>
            <a:ext cx="43837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dirty="0" smtClean="0">
                <a:solidFill>
                  <a:srgbClr val="002060"/>
                </a:solidFill>
              </a:rPr>
              <a:t>ПРОГРАММА   ОБУЧЕНИЯ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47816" y="2510385"/>
            <a:ext cx="67504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МУЗЕЯ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СОВМЕСТНО С РОДИТЕЛЯМИ</a:t>
            </a:r>
          </a:p>
        </p:txBody>
      </p:sp>
    </p:spTree>
    <p:extLst>
      <p:ext uri="{BB962C8B-B14F-4D97-AF65-F5344CB8AC3E}">
        <p14:creationId xmlns="" xmlns:p14="http://schemas.microsoft.com/office/powerpoint/2010/main" val="28067905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52"/>
            <a:ext cx="12192001" cy="67726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6979" y="457200"/>
            <a:ext cx="1109563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 девиз:</a:t>
            </a:r>
            <a:endParaRPr lang="ru-RU" sz="72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7200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72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юные кадеты</a:t>
            </a:r>
            <a:endParaRPr lang="ru-RU" sz="7200" b="1" i="1" dirty="0" smtClean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72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нас девиз один</a:t>
            </a:r>
            <a:endParaRPr lang="ru-RU" sz="7200" b="1" i="1" dirty="0" smtClean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72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маленьких и слабых</a:t>
            </a:r>
            <a:endParaRPr lang="ru-RU" sz="7200" b="1" i="1" dirty="0" smtClean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72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Повсюду защитим!</a:t>
            </a:r>
            <a:endParaRPr lang="ru-RU" sz="7200" b="1" i="1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6790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3226" cy="6810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4227" y="387324"/>
            <a:ext cx="7488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Красивым перестроением вошли в зал наши будущие кадеты!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00" t="18632" r="23733"/>
          <a:stretch/>
        </p:blipFill>
        <p:spPr>
          <a:xfrm rot="5400000">
            <a:off x="-118158" y="925622"/>
            <a:ext cx="4571995" cy="34953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74" t="7467" r="11726" b="16400"/>
          <a:stretch/>
        </p:blipFill>
        <p:spPr>
          <a:xfrm>
            <a:off x="4335678" y="2285997"/>
            <a:ext cx="7533565" cy="410565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0863137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3226" cy="68104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175" t="4266" r="26275" b="9734"/>
          <a:stretch/>
        </p:blipFill>
        <p:spPr>
          <a:xfrm>
            <a:off x="5860451" y="1542197"/>
            <a:ext cx="5594418" cy="4899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01" t="13891" r="29466"/>
          <a:stretch/>
        </p:blipFill>
        <p:spPr>
          <a:xfrm rot="5400000">
            <a:off x="91663" y="321394"/>
            <a:ext cx="5356231" cy="5301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301812" y="118872"/>
            <a:ext cx="6592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рассказали патриотические стихи о Родине, мужестве, любви к отчизне</a:t>
            </a:r>
          </a:p>
        </p:txBody>
      </p:sp>
    </p:spTree>
    <p:extLst>
      <p:ext uri="{BB962C8B-B14F-4D97-AF65-F5344CB8AC3E}">
        <p14:creationId xmlns="" xmlns:p14="http://schemas.microsoft.com/office/powerpoint/2010/main" val="34759796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137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75" t="21466" r="3025" b="8000"/>
          <a:stretch/>
        </p:blipFill>
        <p:spPr>
          <a:xfrm>
            <a:off x="6677461" y="2713922"/>
            <a:ext cx="5387159" cy="31290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" t="7334"/>
          <a:stretch/>
        </p:blipFill>
        <p:spPr>
          <a:xfrm>
            <a:off x="398770" y="265176"/>
            <a:ext cx="5949292" cy="344705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6748273" y="265176"/>
            <a:ext cx="46451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исполнили песню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«Флаг России»</a:t>
            </a:r>
          </a:p>
        </p:txBody>
      </p:sp>
    </p:spTree>
    <p:extLst>
      <p:ext uri="{BB962C8B-B14F-4D97-AF65-F5344CB8AC3E}">
        <p14:creationId xmlns="" xmlns:p14="http://schemas.microsoft.com/office/powerpoint/2010/main" val="41081290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39" t="-586" r="14577" b="586"/>
          <a:stretch/>
        </p:blipFill>
        <p:spPr>
          <a:xfrm flipH="1" flipV="1">
            <a:off x="0" y="-36576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90533" y="1064526"/>
            <a:ext cx="56875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</a:rPr>
              <a:t>Историческое значение каждого русского человека измеряется его заслугами Родине, его человеческое достоинство – силой его патриотизма.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</a:rPr>
              <a:t/>
            </a:r>
            <a:br>
              <a:rPr lang="en-US" sz="28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</a:rPr>
              <a:t>(Н.Г.Чернышевский)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0895" y="256032"/>
            <a:ext cx="536657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Любовь к Родине, привязанность к родной земле, языку, культуре,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традициям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входят в понятие «патриотизм».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Оно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проявляется в чувстве гордости за достижения родной страны, в горечи за ее неудачи и беды, бережном отношении к народной памяти, национально-культурным традициям.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9821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5" t="1925" r="-975" b="12274"/>
          <a:stretch/>
        </p:blipFill>
        <p:spPr>
          <a:xfrm>
            <a:off x="0" y="0"/>
            <a:ext cx="12314536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0451" y="0"/>
            <a:ext cx="8985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«…приготовится к выносу Флага.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Равняйсь! Смирно!»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 РФ выносили учащиеся СОШ№3 кадетского класса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67" t="35461"/>
          <a:stretch/>
        </p:blipFill>
        <p:spPr>
          <a:xfrm rot="5400000">
            <a:off x="-908587" y="2032412"/>
            <a:ext cx="5111493" cy="24896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00" r="7560"/>
          <a:stretch/>
        </p:blipFill>
        <p:spPr>
          <a:xfrm>
            <a:off x="3398248" y="1508105"/>
            <a:ext cx="8256940" cy="484902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36027347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53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00" r="22533"/>
          <a:stretch/>
        </p:blipFill>
        <p:spPr>
          <a:xfrm rot="5400000">
            <a:off x="3370900" y="1563521"/>
            <a:ext cx="5026913" cy="52363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150">
            <a:off x="231937" y="73154"/>
            <a:ext cx="2901716" cy="2901716"/>
          </a:xfrm>
          <a:prstGeom prst="ellipse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5588" y="136478"/>
            <a:ext cx="861173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почетный гость Член общественной палаты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Лобня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председателя Лобненского отделения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«Боевое Братство»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Федоренко В.И.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посвятил наших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воспитанников в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Кадеты и вручил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значки с символикой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Кадетской группы.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84943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153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6597" y="109182"/>
            <a:ext cx="9735403" cy="1802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уважаемые гости Гречишников Н.Н. и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Федоренко В.И. поздравили юных кадетов и родителей </a:t>
            </a:r>
          </a:p>
          <a:p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350" t="24933"/>
          <a:stretch/>
        </p:blipFill>
        <p:spPr>
          <a:xfrm>
            <a:off x="122831" y="1064525"/>
            <a:ext cx="8106770" cy="407881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00" t="16266" b="12667"/>
          <a:stretch/>
        </p:blipFill>
        <p:spPr>
          <a:xfrm>
            <a:off x="4743201" y="3572074"/>
            <a:ext cx="7448799" cy="324327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166249114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99" t="3200" r="10900" b="8533"/>
          <a:stretch/>
        </p:blipFill>
        <p:spPr>
          <a:xfrm>
            <a:off x="10940" y="-30210"/>
            <a:ext cx="12181060" cy="68745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84143" y="218364"/>
            <a:ext cx="7806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юные кадеты исполнили  ГИМН РФ</a:t>
            </a:r>
          </a:p>
          <a:p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25" t="5200" r="6025" b="17333"/>
          <a:stretch/>
        </p:blipFill>
        <p:spPr>
          <a:xfrm>
            <a:off x="944540" y="1059679"/>
            <a:ext cx="10313859" cy="510421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23137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676"/>
            <a:ext cx="12192000" cy="68153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45898" y="403972"/>
            <a:ext cx="95123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заключительной части нашего праздника кадеты и девочки из класса «Благородных девиц» школы №3 исполнили танец «Полонез»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01" t="23422" r="19067" b="-474"/>
          <a:stretch/>
        </p:blipFill>
        <p:spPr>
          <a:xfrm rot="5400000">
            <a:off x="8046623" y="2402958"/>
            <a:ext cx="4873753" cy="33944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666" r="4750" b="15067"/>
          <a:stretch/>
        </p:blipFill>
        <p:spPr>
          <a:xfrm>
            <a:off x="82863" y="2235615"/>
            <a:ext cx="8692136" cy="340156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178603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" y="26833"/>
            <a:ext cx="1205552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9855" y="0"/>
            <a:ext cx="70444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юные Кадеты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детского сада дали интервью Лобненскому телевидению.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00" y="1344853"/>
            <a:ext cx="5568286" cy="46707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00" t="20291" r="19467"/>
          <a:stretch/>
        </p:blipFill>
        <p:spPr>
          <a:xfrm rot="5400000">
            <a:off x="-203498" y="1067106"/>
            <a:ext cx="5782723" cy="396849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838800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3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17B838~1\AppData\Local\Temp\Rar$DIa0.769\IMG_0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7" y="191069"/>
            <a:ext cx="10822674" cy="554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901562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" y="-22859"/>
            <a:ext cx="12191999" cy="69037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78040" y="-22858"/>
            <a:ext cx="39585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Смена караула.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Кадеты  школы №3 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05" t="1896" r="14305" b="-1896"/>
          <a:stretch/>
        </p:blipFill>
        <p:spPr>
          <a:xfrm rot="5400000">
            <a:off x="6180957" y="1745434"/>
            <a:ext cx="5445456" cy="41382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01" t="711" r="15599" b="-711"/>
          <a:stretch/>
        </p:blipFill>
        <p:spPr>
          <a:xfrm rot="5400000">
            <a:off x="1572681" y="1312829"/>
            <a:ext cx="5731514" cy="42249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5720"/>
            <a:ext cx="12191999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56597" y="823527"/>
            <a:ext cx="95943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Праздник всех кадетов: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священным праздником всех кадетов является 17 февраля, когда в 1732 году начались занятия в школе, впервые именованной «Кадетский корпус», который был учрежден приказом императрицы Анны Иоанновны в 1731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849380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455"/>
            <a:ext cx="12191999" cy="6858000"/>
          </a:xfrm>
          <a:prstGeom prst="rect">
            <a:avLst/>
          </a:prstGeom>
        </p:spPr>
      </p:pic>
      <p:pic>
        <p:nvPicPr>
          <p:cNvPr id="4" name="Рисунок 1" descr="&amp;Acy;. &amp;Ocy;&amp;vcy;&amp;scy;&amp;ocy;&amp;vcy;. &amp;Pcy;&amp;ocy;&amp;rcy;&amp;tcy;&amp;rcy;&amp;iecy;&amp;tcy; &amp;Pcy;&amp;iecy;&amp;tcy;&amp;rcy;&amp;acy; I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368044"/>
            <a:ext cx="4124137" cy="5451500"/>
          </a:xfrm>
          <a:prstGeom prst="ellipse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69796" y="831636"/>
            <a:ext cx="7342495" cy="45243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возникновения кадетства уходит корнями в средневековую Францию, где дети знатных родов проходили военное обучение в специальных классах при воинских частях. </a:t>
            </a:r>
            <a:endParaRPr lang="ru-RU" altLang="ru-RU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истоки кадетских школ появились еще во времена Петра</a:t>
            </a:r>
            <a:r>
              <a:rPr lang="en-US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>
              <a:defRPr/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Интересно, что именно в России кадетские корпуса поначалу были задуманы, не как специфические военные школы, а как учебные заведения для подготовки высококультурных граждан, пригодных к служению на всех поприщах государственной и общественной жизни.</a:t>
            </a:r>
          </a:p>
        </p:txBody>
      </p:sp>
    </p:spTree>
    <p:extLst>
      <p:ext uri="{BB962C8B-B14F-4D97-AF65-F5344CB8AC3E}">
        <p14:creationId xmlns="" xmlns:p14="http://schemas.microsoft.com/office/powerpoint/2010/main" val="26401614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42" y="0"/>
            <a:ext cx="12468405" cy="69262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5244" y="199680"/>
            <a:ext cx="8444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</a:rPr>
              <a:t>ИЗ ЖИЗНИ ГРУППЫ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6" name="Содержимое 6" descr="рабочий стоп 92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923" y="1230247"/>
            <a:ext cx="9867331" cy="549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8067905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15348"/>
          </a:xfrm>
          <a:prstGeom prst="rect">
            <a:avLst/>
          </a:prstGeom>
        </p:spPr>
      </p:pic>
      <p:pic>
        <p:nvPicPr>
          <p:cNvPr id="3" name="Picture 4" descr="C:\Users\доу 17\Desktop\ДЛЯ КАДЕТОВ\парад .праздник...физра\парад (4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122192" cy="4464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12" descr="парад (97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2193" y="1748118"/>
            <a:ext cx="6069808" cy="510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378739" y="233666"/>
            <a:ext cx="56449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Парад в честь ДНЯ ПОБЕДЫ 2016год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67905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Содержимое 3" descr="парад (106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732" y="469639"/>
            <a:ext cx="11006921" cy="59448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41950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772696"/>
          </a:xfrm>
          <a:prstGeom prst="rect">
            <a:avLst/>
          </a:prstGeom>
        </p:spPr>
      </p:pic>
      <p:pic>
        <p:nvPicPr>
          <p:cNvPr id="8" name="Содержимое 6" descr="IMG_979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9714" y="796788"/>
            <a:ext cx="6286500" cy="468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50878" y="564776"/>
            <a:ext cx="37900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павшим поклонимся низко …Живым –благодарны в двойне..</a:t>
            </a:r>
          </a:p>
        </p:txBody>
      </p:sp>
    </p:spTree>
    <p:extLst>
      <p:ext uri="{BB962C8B-B14F-4D97-AF65-F5344CB8AC3E}">
        <p14:creationId xmlns="" xmlns:p14="http://schemas.microsoft.com/office/powerpoint/2010/main" val="28067905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" y="0"/>
            <a:ext cx="12183226" cy="6936937"/>
          </a:xfrm>
          <a:prstGeom prst="rect">
            <a:avLst/>
          </a:prstGeom>
        </p:spPr>
      </p:pic>
      <p:pic>
        <p:nvPicPr>
          <p:cNvPr id="5" name="Содержимое 8" descr="рабочий стоп 4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206" y="294218"/>
            <a:ext cx="5470290" cy="461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_MG_7088_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23296" y="2194434"/>
            <a:ext cx="5763904" cy="42873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24715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52"/>
            <a:ext cx="12192001" cy="6772696"/>
          </a:xfrm>
          <a:prstGeom prst="rect">
            <a:avLst/>
          </a:prstGeom>
        </p:spPr>
      </p:pic>
      <p:pic>
        <p:nvPicPr>
          <p:cNvPr id="3" name="Содержимое 3" descr="парад (106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0988" y="421319"/>
            <a:ext cx="6082034" cy="49575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772696"/>
          </a:xfrm>
          <a:prstGeom prst="rect">
            <a:avLst/>
          </a:prstGeom>
        </p:spPr>
      </p:pic>
      <p:pic>
        <p:nvPicPr>
          <p:cNvPr id="9" name="Picture 1" descr="C:\Users\доу 17\Desktop\Новая папка (2)\IMG_20161109_120141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508376" y="357188"/>
            <a:ext cx="4948518" cy="614362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127000"/>
          </a:effectLst>
          <a:extLst/>
        </p:spPr>
      </p:pic>
      <p:sp>
        <p:nvSpPr>
          <p:cNvPr id="12" name="Прямоугольник 11"/>
          <p:cNvSpPr/>
          <p:nvPr/>
        </p:nvSpPr>
        <p:spPr>
          <a:xfrm>
            <a:off x="753035" y="1"/>
            <a:ext cx="486783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Одной из самых важных задач в воспитании детей является духовно нравственное воспитание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,которое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 достигается через чтение художественной литературы,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беседы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,слушание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 патриотических песен,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рассматривание иллюстраций на нравственные темы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47" y="0"/>
            <a:ext cx="12466347" cy="6925096"/>
          </a:xfrm>
          <a:prstGeom prst="rect">
            <a:avLst/>
          </a:prstGeom>
        </p:spPr>
      </p:pic>
      <p:pic>
        <p:nvPicPr>
          <p:cNvPr id="14" name="Picture 3" descr="C:\Users\доу 17\Desktop\Новая папка (2)\IMG_20161115_1635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335" y="464343"/>
            <a:ext cx="4913312" cy="602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J:\рябинка\IMG_20161031_1508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8376" y="464344"/>
            <a:ext cx="5029200" cy="599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618566" y="860612"/>
            <a:ext cx="4383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этикета.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67905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</TotalTime>
  <Words>523</Words>
  <Application>Microsoft Office PowerPoint</Application>
  <PresentationFormat>Произвольный</PresentationFormat>
  <Paragraphs>75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доу 17</cp:lastModifiedBy>
  <cp:revision>75</cp:revision>
  <dcterms:created xsi:type="dcterms:W3CDTF">2016-11-23T08:28:26Z</dcterms:created>
  <dcterms:modified xsi:type="dcterms:W3CDTF">2016-12-07T05:11:21Z</dcterms:modified>
</cp:coreProperties>
</file>