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47" r:id="rId4"/>
    <p:sldId id="339" r:id="rId5"/>
    <p:sldId id="341" r:id="rId6"/>
    <p:sldId id="259" r:id="rId7"/>
    <p:sldId id="262" r:id="rId8"/>
    <p:sldId id="313" r:id="rId9"/>
    <p:sldId id="314" r:id="rId10"/>
    <p:sldId id="279" r:id="rId11"/>
    <p:sldId id="281" r:id="rId12"/>
    <p:sldId id="315" r:id="rId13"/>
    <p:sldId id="316" r:id="rId14"/>
    <p:sldId id="318" r:id="rId15"/>
    <p:sldId id="319" r:id="rId16"/>
    <p:sldId id="322" r:id="rId17"/>
    <p:sldId id="321" r:id="rId18"/>
    <p:sldId id="323" r:id="rId19"/>
    <p:sldId id="324" r:id="rId20"/>
    <p:sldId id="325" r:id="rId21"/>
    <p:sldId id="327" r:id="rId22"/>
    <p:sldId id="326" r:id="rId23"/>
    <p:sldId id="331" r:id="rId24"/>
    <p:sldId id="332" r:id="rId25"/>
    <p:sldId id="336" r:id="rId26"/>
    <p:sldId id="337" r:id="rId27"/>
    <p:sldId id="338" r:id="rId28"/>
    <p:sldId id="27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91127"/>
    <a:srgbClr val="996600"/>
    <a:srgbClr val="CC6600"/>
    <a:srgbClr val="007635"/>
    <a:srgbClr val="C9FEB4"/>
    <a:srgbClr val="FFFFCC"/>
    <a:srgbClr val="FFFF99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FD8815-3D1F-4965-BC66-6E08928C832F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EAA5EC-CE9D-48F6-9CCC-19C32CCFD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64BE9-F770-4D30-89AB-87ECAF7127A0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651AE-6B49-471C-B8F2-D0BEE5FD6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B5CEC-A06A-4C47-B8E9-561D48FF6D3D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E1F25-3999-46CD-98DA-619F6A0AE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E1A6-EECD-421C-AA7A-285E86D0F1E1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F6F83-49B3-4261-AB9E-5E7F1BEC5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76CC-441F-4789-896E-628678E52B31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2D75-BF55-4A21-BB45-FB7887582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AB174-490B-4E5C-9E2E-69C686DD69F7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7745-7464-4437-BF73-4BCB78459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F6BF-CEF8-49F3-BFDE-A5528FD7B53D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4DAB-D7C1-4ABC-B93F-C0A9867CE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4632-DA77-420D-ABEC-BF9B74F25CB0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8ACC-4A03-4CE9-8D89-32627923A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26EC-9CF8-4991-8996-39CEFAF49CF0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7BFB-668B-49C4-A968-F04BCC394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F5263-6DCF-4F85-83A6-11FC537AD541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6849-D4EF-4798-986B-A3F35426D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29387-2A7A-4421-9AEF-6FEE6EC97136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5A8AC-D615-4CEF-81C2-7F43870D3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071B6-7F4B-45A9-B785-6B4D2A267F5C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3C80-7697-4ABB-8ABA-0425CC270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2C2E06-94F7-41C6-8FA1-091B908E19DE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ECABA5-9667-45E5-85F2-2296C98C3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50ds.ru/logoped/2652-integrirovannyy-urok-spetsialnaya-metodika-formirovaniya-elementarnykh-matematicheskikh-predstavleniy-u-detey-s-narusheniyami-v-razvitii---osnovy-logopedii-s-praktikumom-po-zvukoproiznosheniyu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00500" y="5572125"/>
            <a:ext cx="3857625" cy="1071563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7635"/>
                </a:solidFill>
                <a:latin typeface="Monotype Corsiva" pitchFamily="66" charset="0"/>
              </a:rPr>
              <a:t>Мальцева  Наталья Викторовна,</a:t>
            </a:r>
            <a:br>
              <a:rPr lang="ru-RU" sz="2000" b="1" smtClean="0">
                <a:solidFill>
                  <a:srgbClr val="007635"/>
                </a:solidFill>
                <a:latin typeface="Monotype Corsiva" pitchFamily="66" charset="0"/>
              </a:rPr>
            </a:br>
            <a:r>
              <a:rPr lang="ru-RU" sz="2000" b="1" smtClean="0">
                <a:solidFill>
                  <a:srgbClr val="007635"/>
                </a:solidFill>
                <a:latin typeface="Monotype Corsiva" pitchFamily="66" charset="0"/>
              </a:rPr>
              <a:t>учитель – логопед </a:t>
            </a:r>
            <a:br>
              <a:rPr lang="ru-RU" sz="2000" b="1" smtClean="0">
                <a:solidFill>
                  <a:srgbClr val="007635"/>
                </a:solidFill>
                <a:latin typeface="Monotype Corsiva" pitchFamily="66" charset="0"/>
              </a:rPr>
            </a:br>
            <a:r>
              <a:rPr lang="ru-RU" sz="2000" b="1" smtClean="0">
                <a:solidFill>
                  <a:srgbClr val="007635"/>
                </a:solidFill>
                <a:latin typeface="Monotype Corsiva" pitchFamily="66" charset="0"/>
              </a:rPr>
              <a:t>МКОУ  ГО  Заречный  «СОШ № 6»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000240"/>
            <a:ext cx="6786610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Здоровьесберегающие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инновационные технологии</a:t>
            </a: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развитии мелкой моторики </a:t>
            </a: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младших школьников с нарушением речи»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42875"/>
            <a:ext cx="63579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928794" y="3143248"/>
            <a:ext cx="5143536" cy="160043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Приёмы </a:t>
            </a:r>
            <a:r>
              <a:rPr lang="ru-RU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Су-Джок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терапии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26 0.42477 L -0.01163 -0.0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85984" y="1214422"/>
            <a:ext cx="4929222" cy="132802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Массаж специальным шариком</a:t>
            </a:r>
          </a:p>
        </p:txBody>
      </p:sp>
      <p:pic>
        <p:nvPicPr>
          <p:cNvPr id="17411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65008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DSC032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000372"/>
            <a:ext cx="2833684" cy="212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317" name="Рисунок 4" descr="DSC0322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000372"/>
            <a:ext cx="2428892" cy="203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318" name="Рисунок 5" descr="DSC0327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643446"/>
            <a:ext cx="2643206" cy="198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85852" y="1214423"/>
            <a:ext cx="6286544" cy="7150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Массаж эластичным кольцом</a:t>
            </a:r>
          </a:p>
        </p:txBody>
      </p:sp>
      <p:pic>
        <p:nvPicPr>
          <p:cNvPr id="18435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42875"/>
            <a:ext cx="65008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7" descr="DSC032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35480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341" name="Рисунок 8" descr="DSC0322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3429000"/>
            <a:ext cx="371475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85852" y="1214423"/>
            <a:ext cx="6286544" cy="8512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Массаж стоп</a:t>
            </a:r>
            <a:endParaRPr lang="ru-RU" sz="4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42875"/>
            <a:ext cx="65008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9" descr="DSC032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142976" y="2357430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365" name="Рисунок 11" descr="DSC0323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2357438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42875"/>
            <a:ext cx="63579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285984" y="2357430"/>
            <a:ext cx="4714908" cy="255389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Формы работы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Су-Джок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терапии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26 0.42477 L -0.01163 -0.0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85852" y="1214423"/>
            <a:ext cx="6500858" cy="173664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Автоматизация звука, прокатыванием ладошкой по мячу. Запоминание образа буквы</a:t>
            </a:r>
          </a:p>
        </p:txBody>
      </p:sp>
      <p:pic>
        <p:nvPicPr>
          <p:cNvPr id="22531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42875"/>
            <a:ext cx="65008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 descr="DSC0326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786190"/>
            <a:ext cx="2690810" cy="201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437" name="Рисунок 7" descr="DSC0326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7" y="3857628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438" name="Рисунок 8" descr="DSC0328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643446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42875"/>
            <a:ext cx="63579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285852" y="2285992"/>
            <a:ext cx="6500858" cy="214526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лексико-грамматических категорий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26 0.42477 L -0.01163 -0.0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357290" y="1214422"/>
            <a:ext cx="6286544" cy="153233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«Один – много»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применением специального шарика </a:t>
            </a:r>
          </a:p>
        </p:txBody>
      </p:sp>
      <p:pic>
        <p:nvPicPr>
          <p:cNvPr id="25603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42875"/>
            <a:ext cx="65008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03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357562"/>
            <a:ext cx="3786214" cy="283966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85852" y="1214423"/>
            <a:ext cx="6286544" cy="153233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«Назови ласково» с применением специального шарика</a:t>
            </a:r>
          </a:p>
        </p:txBody>
      </p:sp>
      <p:pic>
        <p:nvPicPr>
          <p:cNvPr id="26627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42875"/>
            <a:ext cx="65008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SC03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000504"/>
            <a:ext cx="3357586" cy="251819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DSC03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500438"/>
            <a:ext cx="3333773" cy="250033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357290" y="1214422"/>
            <a:ext cx="6286544" cy="153233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«Скажи наоборот»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применением специального шарика</a:t>
            </a:r>
          </a:p>
        </p:txBody>
      </p:sp>
      <p:pic>
        <p:nvPicPr>
          <p:cNvPr id="27651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42875"/>
            <a:ext cx="65008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032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214686"/>
            <a:ext cx="3071834" cy="230387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DSC032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143380"/>
            <a:ext cx="3143273" cy="235745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28938" y="285750"/>
            <a:ext cx="571500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0" y="285750"/>
            <a:ext cx="5857875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6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38" y="500063"/>
            <a:ext cx="5857875" cy="9286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Задачи </a:t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err="1" smtClean="0">
                <a:solidFill>
                  <a:srgbClr val="00B050"/>
                </a:solidFill>
                <a:latin typeface="Monotype Corsiva" pitchFamily="66" charset="0"/>
              </a:rPr>
              <a:t>здоровьесберегающей</a:t>
            </a: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 технологии</a:t>
            </a:r>
            <a:endParaRPr lang="ru-RU" sz="28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143375" y="1928813"/>
            <a:ext cx="4429125" cy="3929062"/>
          </a:xfrm>
        </p:spPr>
        <p:txBody>
          <a:bodyPr/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 smtClean="0"/>
              <a:t>Сохранение здоровья детей;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 smtClean="0"/>
              <a:t>Повышение двигательной активности и умственной работоспособности;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 smtClean="0"/>
              <a:t>Создание адекватных условий для развития, обучения, оздоровления детей;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 smtClean="0"/>
              <a:t>Создание положительного эмоционального настроя;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 smtClean="0"/>
              <a:t>Снятие психоэмоционального напряжения.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85852" y="1214423"/>
            <a:ext cx="6429420" cy="200906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«Дикие животные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их детёныши»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применением специального шарика</a:t>
            </a:r>
          </a:p>
        </p:txBody>
      </p:sp>
      <p:pic>
        <p:nvPicPr>
          <p:cNvPr id="28675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42875"/>
            <a:ext cx="65008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03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929066"/>
            <a:ext cx="2928958" cy="219671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85852" y="1214423"/>
            <a:ext cx="6429420" cy="153233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«Транспорт»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применением специального шарика</a:t>
            </a:r>
          </a:p>
        </p:txBody>
      </p:sp>
      <p:pic>
        <p:nvPicPr>
          <p:cNvPr id="29699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42875"/>
            <a:ext cx="65008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SC03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000504"/>
            <a:ext cx="3238523" cy="242889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DSC032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4000505"/>
            <a:ext cx="3143272" cy="235745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85852" y="1214423"/>
            <a:ext cx="6286544" cy="153233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«Мебель» с использованием эластичного кольца</a:t>
            </a:r>
          </a:p>
        </p:txBody>
      </p:sp>
      <p:pic>
        <p:nvPicPr>
          <p:cNvPr id="30723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42875"/>
            <a:ext cx="65008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032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357562"/>
            <a:ext cx="3381399" cy="253604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85852" y="1214423"/>
            <a:ext cx="6286544" cy="5788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восприятия </a:t>
            </a:r>
          </a:p>
        </p:txBody>
      </p:sp>
      <p:pic>
        <p:nvPicPr>
          <p:cNvPr id="34819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42875"/>
            <a:ext cx="65008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SC032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500306"/>
            <a:ext cx="3429023" cy="257176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03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4429132"/>
            <a:ext cx="2571767" cy="192882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285852" y="1214423"/>
            <a:ext cx="6286544" cy="7150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Звуковой анализ слов</a:t>
            </a:r>
          </a:p>
        </p:txBody>
      </p:sp>
      <p:pic>
        <p:nvPicPr>
          <p:cNvPr id="35844" name="Picture 2" descr="Конта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42875"/>
            <a:ext cx="65008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03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2143116"/>
            <a:ext cx="2286016" cy="171451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DSC032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2143116"/>
            <a:ext cx="2428860" cy="182164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67000">
              <a:srgbClr val="9CB86E">
                <a:alpha val="53000"/>
              </a:srgb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85852" y="1214423"/>
            <a:ext cx="6286544" cy="7150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Цветовосприятие</a:t>
            </a:r>
            <a:endParaRPr lang="ru-RU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2" descr="Конт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42875"/>
            <a:ext cx="65008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SC03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42976" y="3071810"/>
            <a:ext cx="2857520" cy="227435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DSC032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071810"/>
            <a:ext cx="3143272" cy="235745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571604" y="500042"/>
            <a:ext cx="5857916" cy="23495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91127"/>
                </a:solidFill>
                <a:latin typeface="Monotype Corsiva" pitchFamily="66" charset="0"/>
              </a:rPr>
              <a:t>Достоинства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91127"/>
                </a:solidFill>
                <a:latin typeface="Monotype Corsiva" pitchFamily="66" charset="0"/>
              </a:rPr>
              <a:t> </a:t>
            </a:r>
            <a:r>
              <a:rPr lang="ru-RU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91127"/>
                </a:solidFill>
                <a:latin typeface="Monotype Corsiva" pitchFamily="66" charset="0"/>
              </a:rPr>
              <a:t>Су-Джок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91127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91127"/>
                </a:solidFill>
                <a:latin typeface="Monotype Corsiva" pitchFamily="66" charset="0"/>
              </a:rPr>
              <a:t>терапии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5938" y="3143250"/>
            <a:ext cx="5000625" cy="18462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791127"/>
                </a:solidFill>
              </a:rPr>
              <a:t> Высокая эффективность;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791127"/>
                </a:solidFill>
              </a:rPr>
              <a:t> Абсолютная безопасность;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791127"/>
                </a:solidFill>
              </a:rPr>
              <a:t> Универсальность;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791127"/>
                </a:solidFill>
              </a:rPr>
              <a:t> Простота применения.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17 0.47268 L -2.77778E-7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00166" y="857232"/>
            <a:ext cx="5857916" cy="38478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91127"/>
                </a:solidFill>
                <a:latin typeface="Monotype Corsiva" pitchFamily="66" charset="0"/>
              </a:rPr>
              <a:t>Использование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91127"/>
                </a:solidFill>
                <a:latin typeface="Monotype Corsiva" pitchFamily="66" charset="0"/>
              </a:rPr>
              <a:t>Су – </a:t>
            </a:r>
            <a:r>
              <a:rPr lang="ru-RU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91127"/>
                </a:solidFill>
                <a:latin typeface="Monotype Corsiva" pitchFamily="66" charset="0"/>
              </a:rPr>
              <a:t>Джок</a:t>
            </a: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91127"/>
                </a:solidFill>
                <a:latin typeface="Monotype Corsiva" pitchFamily="66" charset="0"/>
              </a:rPr>
              <a:t> терапии способствует коррекции речевых </a:t>
            </a:r>
            <a:r>
              <a:rPr lang="ru-RU" sz="44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91127"/>
                </a:solidFill>
                <a:latin typeface="Monotype Corsiva" pitchFamily="66" charset="0"/>
              </a:rPr>
              <a:t>нарушений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91127"/>
                </a:solidFill>
                <a:latin typeface="Monotype Corsiva" pitchFamily="66" charset="0"/>
              </a:rPr>
              <a:t>у </a:t>
            </a: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91127"/>
                </a:solidFill>
                <a:latin typeface="Monotype Corsiva" pitchFamily="66" charset="0"/>
              </a:rPr>
              <a:t>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95 0.525 L 0.01945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Тег &quot;газета&quot; Сайт учит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28938" y="285750"/>
            <a:ext cx="571500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0" y="285750"/>
            <a:ext cx="5857875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0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>
            <a:lum bright="26000" contras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5857875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Аннотация</a:t>
            </a:r>
            <a:endParaRPr lang="ru-RU" sz="28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14375" y="785813"/>
            <a:ext cx="8143875" cy="3929062"/>
          </a:xfrm>
        </p:spPr>
        <p:txBody>
          <a:bodyPr/>
          <a:lstStyle/>
          <a:p>
            <a:pPr>
              <a:defRPr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из актуальных проблем современной 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логопедии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является совершенствование практических приёмов и методов по предупреждению и устранению дефектов речи школьников, что способствует предотвращению школьной неуспеваемости. </a:t>
            </a:r>
          </a:p>
          <a:p>
            <a:pPr>
              <a:defRPr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чистой речи у детей в школьном возрасте - одна из важнейших задач, которые стоят перед педагогами и родителями.</a:t>
            </a:r>
          </a:p>
          <a:p>
            <a:pPr>
              <a:defRPr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Правильное произношение звуков может быть сформировано лишь в том случае, если у ребёнка достаточно развиты подвижность и «переключаемость» органов артикуляции, развито </a:t>
            </a:r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дыхание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важно для выработки чёткого звукопроизношения иметь развитый </a:t>
            </a:r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фонематический слух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т.к именно это позволяет ребёнку контролировать собственную речь.</a:t>
            </a:r>
          </a:p>
          <a:p>
            <a:pPr>
              <a:defRPr/>
            </a:pPr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Автоматизация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(закрепление) звука сопровождается движениями пальцев рук, т.к подобные движения пальцев способствуют более быстрому усвоению отрабатываемого звука и введению его в речь.</a:t>
            </a:r>
          </a:p>
          <a:p>
            <a:pPr>
              <a:defRPr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Используя </a:t>
            </a:r>
            <a:r>
              <a:rPr lang="ru-RU" sz="11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стихотворения, которые являются эффективным средством автоматизации звуков в словах и слогах.</a:t>
            </a:r>
          </a:p>
          <a:p>
            <a:pPr>
              <a:defRPr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этой же целью в задания включены </a:t>
            </a:r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грамматические игры,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которых дети попутно учатся правильно употреблять уменьшительно-ласкательные или, наоборот увеличительные суффиксы, изменять существительное по родам, числам, а глаголы по временам.</a:t>
            </a:r>
          </a:p>
          <a:p>
            <a:pPr>
              <a:defRPr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психические процессы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ребёнка - восприятие, память, внимание, воображение, мышление, целенаправленное поведение - развиваются с прямым участием речи.</a:t>
            </a:r>
          </a:p>
          <a:p>
            <a:pPr>
              <a:defRPr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Поскольку центры иннервации пальцев рук находится рядом с центрами речи в головном мозге, </a:t>
            </a:r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мелкую моторику пальцев рук,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необходимо развивать во время игр и занятий, в которых активно задействованы пальчики, ладошки, и ручки ребёнка. Таким образом, происходит активное развитие речи малыша.</a:t>
            </a:r>
          </a:p>
          <a:p>
            <a:pPr>
              <a:defRPr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1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навыков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воспитывает произвольное движение и память. Дети учатся ориентироваться на листе бумаге.</a:t>
            </a:r>
          </a:p>
          <a:p>
            <a:pPr>
              <a:defRPr/>
            </a:pPr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Игрушки – </a:t>
            </a:r>
            <a:r>
              <a:rPr lang="ru-RU" sz="11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повторюшки</a:t>
            </a:r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Способствуют выработке навыков правильной речи. После прослушивания магнитофонной записи, ребёнок сам оценивает свою речь.</a:t>
            </a:r>
          </a:p>
          <a:p>
            <a:pPr>
              <a:defRPr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поможет сделать речь детей четкой, красивой и выразительной. Методика игры позволяет целенаправленно работать над автоматизацией любого проблемного звука родного языка. Игра может применяться не только для устранения существующих дефектов речи, но и для предупреждения их возникновения.</a:t>
            </a:r>
          </a:p>
          <a:p>
            <a:pPr>
              <a:defRPr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преодолении речевых проблем, базовыми являются традиционные педагогические методы, но с обязательным использованием нетрадиционных методов (например: </a:t>
            </a:r>
            <a:r>
              <a:rPr lang="ru-RU" sz="11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терапия), которые просты, эффективны и доступны. Их использование в комплексном, коррекционно-образовательном процессе улучшает у ребёнка память, внимание, работоспособность, нормализует состояние нервной системы, устраняет раздражительность, снижает утомляемость, а в целом и соматическое состояние.</a:t>
            </a:r>
          </a:p>
          <a:p>
            <a:pPr>
              <a:defRPr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38" y="285750"/>
            <a:ext cx="5857875" cy="9286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Развитие воздушной струи</a:t>
            </a:r>
            <a:endParaRPr lang="ru-RU" sz="28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7106" name="Picture 2" descr="C:\Users\пользователь\Desktop\фото\DSC03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25"/>
            <a:ext cx="1857375" cy="24765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" name="Рисунок 10" descr="C:\Users\пользователь\Desktop\фото\DSC032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3643313"/>
            <a:ext cx="2143125" cy="250031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Рисунок 11" descr="C:\Users\пользователь\Desktop\фото\DSC032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1428750"/>
            <a:ext cx="3000375" cy="22145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3" name="Рисунок 12" descr="C:\Users\пользователь\Desktop\фото\DSC032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4143375"/>
            <a:ext cx="3371850" cy="20002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71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28938" y="285750"/>
            <a:ext cx="571500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0" y="285750"/>
            <a:ext cx="5857875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8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>
            <a:spLocks noChangeArrowheads="1"/>
          </p:cNvSpPr>
          <p:nvPr/>
        </p:nvSpPr>
        <p:spPr bwMode="auto">
          <a:xfrm>
            <a:off x="642938" y="71438"/>
            <a:ext cx="8143875" cy="1328737"/>
          </a:xfrm>
          <a:prstGeom prst="roundRect">
            <a:avLst>
              <a:gd name="adj" fmla="val 16667"/>
            </a:avLst>
          </a:prstGeom>
          <a:solidFill>
            <a:srgbClr val="C9FEB4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7635"/>
                </a:solidFill>
                <a:latin typeface="Monotype Corsiva" pitchFamily="66" charset="0"/>
              </a:rPr>
              <a:t>Развитие целенаправленного ротового выдоха</a:t>
            </a:r>
          </a:p>
        </p:txBody>
      </p:sp>
      <p:pic>
        <p:nvPicPr>
          <p:cNvPr id="15" name="Рисунок 14" descr="H:\Новая папка для\DSC02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714620"/>
            <a:ext cx="3437936" cy="250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:\Новая папка для\DSC02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714620"/>
            <a:ext cx="3339708" cy="242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:\Новая папка для\DSC027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2643182"/>
            <a:ext cx="330926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:\Новая папка для\DSC027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2643182"/>
            <a:ext cx="338616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0"/>
                            </p:stCondLst>
                            <p:childTnLst>
                              <p:par>
                                <p:cTn id="52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0"/>
                            </p:stCondLst>
                            <p:childTnLst>
                              <p:par>
                                <p:cTn id="5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857875" cy="1285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B050"/>
                </a:solidFill>
                <a:latin typeface="Monotype Corsiva" pitchFamily="66" charset="0"/>
              </a:rPr>
              <a:t>Нетрадиционная логопедическая  технология</a:t>
            </a:r>
            <a:endParaRPr lang="ru-RU" sz="40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2292" name="Picture 11" descr="http://sportgids.ru/sites/default/files/imagecache/product_full/918.110.%20%D0%9C%D0%B0%D1%81%D1%81%D0%B0%D0%B6%D0%B5%D1%80%20%D0%B4%D0%BB%D1%8F%20%D0%BB%D0%BE%D0%B3%D0%BE%D0%BF%D0%B5%D0%B4%D0%B8%D1%87%D0%B5%D1%81%D0%BA%D0%BE%D0%B3%D0%BE%20%D0%BC%D0%B0%D1%81%D1%81%D0%B0%D0%B6%D0%B0%20%D0%A1%D1%83-%D0%94%D0%B6%D0%BE%D0%BA%202%20%D0%BF%D1%80%D1%83%D0%B6%D0%B8%D0%BD%D1%8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4714875"/>
            <a:ext cx="4286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786182" y="2143116"/>
            <a:ext cx="4284765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 –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Джок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терапия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5" y="357188"/>
            <a:ext cx="4929188" cy="14287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6600" dirty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6600" dirty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  <a:t>Цели </a:t>
            </a:r>
            <a:b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  <a:t>Су – </a:t>
            </a:r>
            <a:r>
              <a:rPr lang="ru-RU" sz="4400" dirty="0" err="1" smtClean="0">
                <a:solidFill>
                  <a:srgbClr val="00B050"/>
                </a:solidFill>
                <a:latin typeface="Monotype Corsiva" pitchFamily="66" charset="0"/>
              </a:rPr>
              <a:t>Джок</a:t>
            </a:r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  <a:t> терапии</a:t>
            </a:r>
            <a:endParaRPr lang="ru-RU" sz="6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3857625" y="2071688"/>
            <a:ext cx="46434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2800"/>
              <a:t>Скорректировать речевые нарушения;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/>
              <a:t>Укрепить здоровье детей</a:t>
            </a:r>
          </a:p>
        </p:txBody>
      </p:sp>
      <p:pic>
        <p:nvPicPr>
          <p:cNvPr id="13317" name="Picture 6" descr="http://www.logolife.ru/wp-content/uploads/zluchka_kartoteka1.jpg"/>
          <p:cNvPicPr>
            <a:picLocks noChangeAspect="1" noChangeArrowheads="1"/>
          </p:cNvPicPr>
          <p:nvPr/>
        </p:nvPicPr>
        <p:blipFill>
          <a:blip r:embed="rId3"/>
          <a:srcRect l="12500" t="31641" r="14063" b="13281"/>
          <a:stretch>
            <a:fillRect/>
          </a:stretch>
        </p:blipFill>
        <p:spPr bwMode="auto">
          <a:xfrm>
            <a:off x="5715000" y="371475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5" y="357188"/>
            <a:ext cx="4929188" cy="14287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6600" dirty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6600" dirty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  <a:t>Задачи</a:t>
            </a:r>
            <a:b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  <a:t>Су – </a:t>
            </a:r>
            <a:r>
              <a:rPr lang="ru-RU" sz="4400" dirty="0" err="1" smtClean="0">
                <a:solidFill>
                  <a:srgbClr val="00B050"/>
                </a:solidFill>
                <a:latin typeface="Monotype Corsiva" pitchFamily="66" charset="0"/>
              </a:rPr>
              <a:t>Джок</a:t>
            </a:r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  <a:t> терапии</a:t>
            </a:r>
            <a:endParaRPr lang="ru-RU" sz="6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857625" y="2071688"/>
            <a:ext cx="46434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  <a:defRPr/>
            </a:pPr>
            <a:r>
              <a:rPr lang="ru-RU" sz="2800" dirty="0"/>
              <a:t>Воздействовать на биологически активные точки по системе</a:t>
            </a:r>
          </a:p>
          <a:p>
            <a:pPr marL="342900" indent="-342900">
              <a:defRPr/>
            </a:pPr>
            <a:r>
              <a:rPr lang="ru-RU" sz="2800" dirty="0"/>
              <a:t>    Су - </a:t>
            </a:r>
            <a:r>
              <a:rPr lang="ru-RU" sz="2800" dirty="0" err="1"/>
              <a:t>Джок</a:t>
            </a:r>
            <a:r>
              <a:rPr lang="ru-RU" sz="2800" dirty="0"/>
              <a:t>;</a:t>
            </a:r>
          </a:p>
          <a:p>
            <a:pPr marL="514350" indent="-514350">
              <a:defRPr/>
            </a:pPr>
            <a:r>
              <a:rPr lang="ru-RU" sz="2800" dirty="0"/>
              <a:t>2. Стимулировать речевые зоны коры головного мозга.</a:t>
            </a:r>
          </a:p>
        </p:txBody>
      </p:sp>
      <p:pic>
        <p:nvPicPr>
          <p:cNvPr id="14341" name="Picture 2" descr="http://cs305307.vk.me/v305307274/1413/Cvmq66_NyS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4857750"/>
            <a:ext cx="13160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он визитки скачать &quot; СКАЧАТЬ ПРОГРАММЫ, МУЗЫКУ, ИГРЫ, СКАЧАТЬ ФИЛЬМЫ, ПРИКОЛЫ, АНЕКДОТЫ И ПРИКОЛЬНЫЕ КАРТИНКИ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0" y="357188"/>
            <a:ext cx="6000750" cy="14287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6600" dirty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6600" dirty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Преимущества использования</a:t>
            </a:r>
            <a:b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Су – </a:t>
            </a:r>
            <a:r>
              <a:rPr lang="ru-RU" sz="3600" dirty="0" err="1" smtClean="0">
                <a:solidFill>
                  <a:srgbClr val="00B050"/>
                </a:solidFill>
                <a:latin typeface="Monotype Corsiva" pitchFamily="66" charset="0"/>
              </a:rPr>
              <a:t>Джок</a:t>
            </a:r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 терапии</a:t>
            </a:r>
            <a:endParaRPr lang="ru-RU" sz="6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857625" y="2071688"/>
            <a:ext cx="46434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2800"/>
              <a:t>Безопасность;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/>
              <a:t>Многократное использование в течение дня;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/>
              <a:t>Самомассаж может быть включен в любое занятие;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/>
              <a:t>Игровая форма.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242</Words>
  <Application>Microsoft Office PowerPoint</Application>
  <PresentationFormat>Экран (4:3)</PresentationFormat>
  <Paragraphs>83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Мальцева  Наталья Викторовна, учитель – логопед  МКОУ  ГО  Заречный  «СОШ № 6»</vt:lpstr>
      <vt:lpstr>      Задачи  здоровьесберегающей технологии</vt:lpstr>
      <vt:lpstr>      Аннотация</vt:lpstr>
      <vt:lpstr>      Развитие воздушной струи</vt:lpstr>
      <vt:lpstr>Слайд 5</vt:lpstr>
      <vt:lpstr>Нетрадиционная логопедическая  технология</vt:lpstr>
      <vt:lpstr>   Цели  Су – Джок терапии</vt:lpstr>
      <vt:lpstr>   Задачи Су – Джок терапии</vt:lpstr>
      <vt:lpstr>   Преимущества использования Су – Джок терапии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210</cp:revision>
  <dcterms:created xsi:type="dcterms:W3CDTF">2014-11-16T08:40:55Z</dcterms:created>
  <dcterms:modified xsi:type="dcterms:W3CDTF">2017-01-11T15:47:10Z</dcterms:modified>
</cp:coreProperties>
</file>