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59" r:id="rId4"/>
    <p:sldId id="269" r:id="rId5"/>
    <p:sldId id="271" r:id="rId6"/>
    <p:sldId id="265" r:id="rId7"/>
    <p:sldId id="272" r:id="rId8"/>
    <p:sldId id="273" r:id="rId9"/>
    <p:sldId id="261" r:id="rId10"/>
    <p:sldId id="262" r:id="rId11"/>
    <p:sldId id="260" r:id="rId12"/>
    <p:sldId id="274" r:id="rId13"/>
    <p:sldId id="268" r:id="rId14"/>
    <p:sldId id="276" r:id="rId15"/>
    <p:sldId id="275" r:id="rId16"/>
    <p:sldId id="278" r:id="rId17"/>
    <p:sldId id="277" r:id="rId18"/>
    <p:sldId id="279" r:id="rId19"/>
    <p:sldId id="267" r:id="rId20"/>
    <p:sldId id="257" r:id="rId21"/>
    <p:sldId id="266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3B86-7FDE-4319-B147-D44EF662151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A5AC5-BA7B-4514-856E-2A957E2A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Root\Desktop\&#1040;&#1090;&#1090;&#1077;&#1089;&#1090;&#1072;&#1094;&#1080;&#1103;\&#1050;&#1086;&#1085;&#1082;&#1091;&#1088;&#1089;%20&#1055;&#1088;&#1086;&#1082;&#1086;&#1092;&#1100;&#1077;&#1074;\&#1057;.&#1057;.&#1055;&#1088;&#1086;&#1082;&#1086;&#1092;&#1100;&#1077;&#1074;%20&#1055;&#1077;&#1089;&#1085;&#1100;%20&#1086;&#1073;%20&#1040;&#1083;&#1077;&#1082;&#1089;&#1072;&#1085;&#1076;&#1088;&#1077;%20&#1053;&#1077;&#1074;&#1089;&#1082;&#1086;&#1084;%20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&#1042;&#1080;&#1076;&#1077;&#1086;/&#1057;.&#1057;.&#1055;&#1088;&#1086;&#1082;&#1086;&#1092;&#1100;&#1077;&#1074;%20&#1055;&#1077;&#1089;&#1085;&#1100;%20&#1086;&#1073;%20&#1040;&#1083;&#1077;&#1082;&#1089;&#1072;&#1085;&#1076;&#1088;&#1077;%20&#1053;&#1077;&#1074;&#1089;&#1082;&#1086;&#1084;%20&#1040;&#1083;&#1077;&#1082;&#1089;&#1072;&#1085;&#1076;&#1088;%20&#1053;&#1077;&#1074;&#1089;&#1082;&#1080;&#1081;%201938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Root\Desktop\&#1040;&#1090;&#1090;&#1077;&#1089;&#1090;&#1072;&#1094;&#1080;&#1103;\&#1050;&#1086;&#1085;&#1082;&#1091;&#1088;&#1089;%20&#1055;&#1088;&#1086;&#1082;&#1086;&#1092;&#1100;&#1077;&#1074;\&#1043;&#1091;&#1089;&#1083;&#108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Root\Desktop\&#1040;&#1090;&#1090;&#1077;&#1089;&#1090;&#1072;&#1094;&#1080;&#1103;\&#1050;&#1086;&#1085;&#1082;&#1091;&#1088;&#1089;%20&#1055;&#1088;&#1086;&#1082;&#1086;&#1092;&#1100;&#1077;&#1074;\&#1043;&#1091;&#1089;&#1083;&#108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0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49" y="2332039"/>
            <a:ext cx="77406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57232"/>
            <a:ext cx="73581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Художественное название урока: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«Звать через 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		 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прошлое к 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	 	 	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настоящему»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AutoShape 3"/>
          <p:cNvSpPr>
            <a:spLocks noChangeArrowheads="1"/>
          </p:cNvSpPr>
          <p:nvPr/>
        </p:nvSpPr>
        <p:spPr bwMode="auto">
          <a:xfrm>
            <a:off x="1709738" y="620713"/>
            <a:ext cx="7038975" cy="56165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54628" name="Picture 4" descr="MC90043258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1671638" y="836613"/>
            <a:ext cx="70040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6600" b="1" dirty="0">
                <a:solidFill>
                  <a:srgbClr val="4A2500"/>
                </a:solidFill>
                <a:latin typeface="Comic Sans MS" pitchFamily="66" charset="0"/>
              </a:rPr>
              <a:t>	 </a:t>
            </a:r>
            <a:r>
              <a:rPr lang="ru-RU" sz="6600" b="1" dirty="0">
                <a:solidFill>
                  <a:srgbClr val="301800"/>
                </a:solidFill>
                <a:latin typeface="Comic Sans MS" pitchFamily="66" charset="0"/>
              </a:rPr>
              <a:t>КАНТАТА</a:t>
            </a:r>
            <a:r>
              <a:rPr lang="en-US" sz="6600" b="1" dirty="0">
                <a:solidFill>
                  <a:srgbClr val="301800"/>
                </a:solidFill>
                <a:latin typeface="Comic Sans MS" pitchFamily="66" charset="0"/>
              </a:rPr>
              <a:t>    </a:t>
            </a:r>
            <a:r>
              <a:rPr lang="ru-RU" sz="3200" dirty="0">
                <a:solidFill>
                  <a:srgbClr val="301800"/>
                </a:solidFill>
                <a:latin typeface="Times New Roman" pitchFamily="18" charset="0"/>
              </a:rPr>
              <a:t>- (латинское </a:t>
            </a:r>
            <a:r>
              <a:rPr lang="en-US" sz="3200" dirty="0">
                <a:solidFill>
                  <a:srgbClr val="301800"/>
                </a:solidFill>
                <a:latin typeface="Times New Roman" pitchFamily="18" charset="0"/>
              </a:rPr>
              <a:t>canto</a:t>
            </a:r>
            <a:r>
              <a:rPr lang="ru-RU" sz="3200" dirty="0">
                <a:solidFill>
                  <a:srgbClr val="301800"/>
                </a:solidFill>
                <a:latin typeface="Times New Roman" pitchFamily="18" charset="0"/>
              </a:rPr>
              <a:t>,   буквально</a:t>
            </a:r>
            <a:r>
              <a:rPr lang="en-US" sz="3200" dirty="0">
                <a:solidFill>
                  <a:srgbClr val="301800"/>
                </a:solidFill>
                <a:latin typeface="Times New Roman" pitchFamily="18" charset="0"/>
              </a:rPr>
              <a:t> -</a:t>
            </a:r>
            <a:r>
              <a:rPr lang="ru-RU" sz="3200" dirty="0">
                <a:solidFill>
                  <a:srgbClr val="301800"/>
                </a:solidFill>
                <a:latin typeface="Times New Roman" pitchFamily="18" charset="0"/>
              </a:rPr>
              <a:t> пою).</a:t>
            </a:r>
            <a:r>
              <a:rPr lang="en-US" sz="3200" dirty="0">
                <a:solidFill>
                  <a:srgbClr val="301800"/>
                </a:solidFill>
                <a:latin typeface="Times New Roman" pitchFamily="18" charset="0"/>
              </a:rPr>
              <a:t> 	</a:t>
            </a:r>
            <a:r>
              <a:rPr lang="ru-RU" sz="3200" dirty="0">
                <a:solidFill>
                  <a:srgbClr val="301800"/>
                </a:solidFill>
                <a:latin typeface="Times New Roman" pitchFamily="18" charset="0"/>
              </a:rPr>
              <a:t>Музыкальное       произведение торжественного или </a:t>
            </a:r>
            <a:r>
              <a:rPr lang="ru-RU" sz="3200" dirty="0" err="1">
                <a:solidFill>
                  <a:srgbClr val="301800"/>
                </a:solidFill>
                <a:latin typeface="Times New Roman" pitchFamily="18" charset="0"/>
              </a:rPr>
              <a:t>лирико</a:t>
            </a:r>
            <a:r>
              <a:rPr lang="en-US" sz="3200" dirty="0">
                <a:solidFill>
                  <a:srgbClr val="301800"/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rgbClr val="301800"/>
                </a:solidFill>
                <a:latin typeface="Times New Roman" pitchFamily="18" charset="0"/>
              </a:rPr>
              <a:t>-</a:t>
            </a:r>
            <a:r>
              <a:rPr lang="en-US" sz="3200" dirty="0">
                <a:solidFill>
                  <a:srgbClr val="301800"/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rgbClr val="301800"/>
                </a:solidFill>
                <a:latin typeface="Times New Roman" pitchFamily="18" charset="0"/>
              </a:rPr>
              <a:t>эпического характера,   состоящее   из   нескольких законченных  номеров   и  исполняемое певцами</a:t>
            </a:r>
            <a:r>
              <a:rPr lang="en-US" sz="3200" dirty="0">
                <a:solidFill>
                  <a:srgbClr val="301800"/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rgbClr val="301800"/>
                </a:solidFill>
                <a:latin typeface="Times New Roman" pitchFamily="18" charset="0"/>
              </a:rPr>
              <a:t>-</a:t>
            </a:r>
            <a:r>
              <a:rPr lang="en-US" sz="3200" dirty="0">
                <a:solidFill>
                  <a:srgbClr val="301800"/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rgbClr val="301800"/>
                </a:solidFill>
                <a:latin typeface="Times New Roman" pitchFamily="18" charset="0"/>
              </a:rPr>
              <a:t>солистами,     хором      в сопровождении оркестра. </a:t>
            </a:r>
          </a:p>
          <a:p>
            <a:pPr algn="just"/>
            <a:endParaRPr lang="ru-RU" dirty="0">
              <a:solidFill>
                <a:srgbClr val="3018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178050" y="-100013"/>
            <a:ext cx="685800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А и было дело на Неве-реке,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На Неве-реке, на большой воде.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Там рубили мы злое воинство,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Злое воинство, войско шведское.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Ух, как бились мы, как рубились мы!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Ух, рубили корабли по досточкам.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Нашу кровь-руду не жалели мы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За великую землю русскую.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Где прошел топор, была улица,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Где летело копье - переулочек.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Положили мы шведов, немчинов,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Как ковыль траву на сухой земле.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Не уступим мы землю русскую.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Кто придет на Русь, будет насмерть бит.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Поднялася Русь супротив врага; </a:t>
            </a:r>
          </a:p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Поднимись на бой, славный Новгород!</a:t>
            </a:r>
            <a:r>
              <a:rPr lang="ru-RU" sz="2800">
                <a:solidFill>
                  <a:srgbClr val="3018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52581" name="С.С.Прокофьев Песнь об Александре Невском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73" fill="hold"/>
                                        <p:tgtEl>
                                          <p:spTgt spid="152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258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Сергей Эйзенште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463" y="115888"/>
            <a:ext cx="4064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4A2500">
                <a:alpha val="50000"/>
              </a:srgbClr>
            </a:prstShdw>
          </a:effec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400175" y="5586413"/>
            <a:ext cx="7743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01800"/>
                </a:solidFill>
                <a:latin typeface="Comic Sans MS" pitchFamily="66" charset="0"/>
              </a:rPr>
              <a:t>Сергей Михайлович Эйзенштейн </a:t>
            </a:r>
            <a:r>
              <a:rPr lang="ru-RU" sz="3200" b="1">
                <a:solidFill>
                  <a:srgbClr val="301800"/>
                </a:solidFill>
                <a:latin typeface="Monotype Corsiva" pitchFamily="66" charset="0"/>
              </a:rPr>
              <a:t/>
            </a:r>
            <a:br>
              <a:rPr lang="ru-RU" sz="3200" b="1">
                <a:solidFill>
                  <a:srgbClr val="301800"/>
                </a:solidFill>
                <a:latin typeface="Monotype Corsiva" pitchFamily="66" charset="0"/>
              </a:rPr>
            </a:br>
            <a:r>
              <a:rPr lang="ru-RU" sz="2400">
                <a:solidFill>
                  <a:srgbClr val="301800"/>
                </a:solidFill>
                <a:latin typeface="Monotype Corsiva" pitchFamily="66" charset="0"/>
              </a:rPr>
              <a:t>(1898-1948)</a:t>
            </a:r>
            <a:r>
              <a:rPr lang="ru-RU" sz="1200">
                <a:solidFill>
                  <a:srgbClr val="301800"/>
                </a:solidFill>
                <a:latin typeface="Calibri" pitchFamily="34" charset="0"/>
              </a:rPr>
              <a:t> </a:t>
            </a:r>
            <a:br>
              <a:rPr lang="ru-RU" sz="1200">
                <a:solidFill>
                  <a:srgbClr val="30180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301800"/>
                </a:solidFill>
                <a:latin typeface="Monotype Corsiva" pitchFamily="66" charset="0"/>
              </a:rPr>
              <a:t> </a:t>
            </a:r>
            <a:r>
              <a:rPr lang="ru-RU" sz="2000" b="1">
                <a:solidFill>
                  <a:srgbClr val="301800"/>
                </a:solidFill>
                <a:latin typeface="Times New Roman" pitchFamily="18" charset="0"/>
              </a:rPr>
              <a:t>Кинорежиссёр</a:t>
            </a:r>
          </a:p>
        </p:txBody>
      </p:sp>
      <p:pic>
        <p:nvPicPr>
          <p:cNvPr id="10245" name="Picture 6" descr="movie-projector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8748713" y="6486525"/>
            <a:ext cx="3952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0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49" y="2332039"/>
            <a:ext cx="77406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57232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Павел Дмитриевич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Корин</a:t>
            </a:r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(1892-1967)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8" name="Picture 4" descr="http://umeha.3dn.ru/img2/Korin_Pav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28986"/>
            <a:ext cx="2643701" cy="35290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1709738" y="620713"/>
            <a:ext cx="7038975" cy="56165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57702" name="Picture 6" descr="MC90043258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979613" y="1147763"/>
            <a:ext cx="66246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6600" b="1">
                <a:solidFill>
                  <a:srgbClr val="4A2500"/>
                </a:solidFill>
                <a:latin typeface="Comic Sans MS" pitchFamily="66" charset="0"/>
              </a:rPr>
              <a:t>	 </a:t>
            </a:r>
            <a:r>
              <a:rPr lang="ru-RU" sz="6600" b="1">
                <a:solidFill>
                  <a:srgbClr val="301800"/>
                </a:solidFill>
                <a:latin typeface="Comic Sans MS" pitchFamily="66" charset="0"/>
              </a:rPr>
              <a:t>ТРИПТИХ</a:t>
            </a:r>
            <a:r>
              <a:rPr lang="en-US" sz="6600" b="1">
                <a:solidFill>
                  <a:srgbClr val="301800"/>
                </a:solidFill>
                <a:latin typeface="Comic Sans MS" pitchFamily="66" charset="0"/>
              </a:rPr>
              <a:t>    </a:t>
            </a:r>
            <a:r>
              <a:rPr lang="ru-RU" sz="3200">
                <a:solidFill>
                  <a:srgbClr val="301800"/>
                </a:solidFill>
                <a:latin typeface="Times New Roman" pitchFamily="18" charset="0"/>
              </a:rPr>
              <a:t>- ( греческое </a:t>
            </a:r>
            <a:r>
              <a:rPr lang="en-US" sz="3200">
                <a:solidFill>
                  <a:srgbClr val="301800"/>
                </a:solidFill>
                <a:latin typeface="Times New Roman" pitchFamily="18" charset="0"/>
              </a:rPr>
              <a:t> triptychos</a:t>
            </a:r>
            <a:r>
              <a:rPr lang="ru-RU" sz="3200">
                <a:solidFill>
                  <a:srgbClr val="301800"/>
                </a:solidFill>
                <a:latin typeface="Times New Roman" pitchFamily="18" charset="0"/>
              </a:rPr>
              <a:t>,  буквально  </a:t>
            </a:r>
            <a:r>
              <a:rPr lang="en-US" sz="3200">
                <a:solidFill>
                  <a:srgbClr val="301800"/>
                </a:solidFill>
                <a:latin typeface="Times New Roman" pitchFamily="18" charset="0"/>
              </a:rPr>
              <a:t>- </a:t>
            </a:r>
            <a:r>
              <a:rPr lang="ru-RU" sz="3200">
                <a:solidFill>
                  <a:srgbClr val="301800"/>
                </a:solidFill>
                <a:latin typeface="Times New Roman" pitchFamily="18" charset="0"/>
              </a:rPr>
              <a:t>тройной, сложенный втрое).</a:t>
            </a:r>
            <a:r>
              <a:rPr lang="en-US" sz="3200">
                <a:solidFill>
                  <a:srgbClr val="301800"/>
                </a:solidFill>
                <a:latin typeface="Times New Roman" pitchFamily="18" charset="0"/>
              </a:rPr>
              <a:t> 	</a:t>
            </a:r>
            <a:r>
              <a:rPr lang="ru-RU" sz="3200">
                <a:solidFill>
                  <a:srgbClr val="301800"/>
                </a:solidFill>
                <a:latin typeface="Times New Roman" pitchFamily="18" charset="0"/>
              </a:rPr>
              <a:t>Произведение искусства из трёх картин, рельефов или рисунков, объединённых общей идеей, темой</a:t>
            </a:r>
            <a:r>
              <a:rPr lang="en-US" sz="3200">
                <a:solidFill>
                  <a:srgbClr val="301800"/>
                </a:solidFill>
                <a:latin typeface="Times New Roman" pitchFamily="18" charset="0"/>
              </a:rPr>
              <a:t> </a:t>
            </a:r>
            <a:r>
              <a:rPr lang="ru-RU" sz="3200">
                <a:solidFill>
                  <a:srgbClr val="301800"/>
                </a:solidFill>
                <a:latin typeface="Times New Roman" pitchFamily="18" charset="0"/>
              </a:rPr>
              <a:t>или сюжетом.</a:t>
            </a:r>
            <a:endParaRPr lang="ru-RU" sz="3200">
              <a:solidFill>
                <a:srgbClr val="3018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301800"/>
              </a:solidFill>
              <a:latin typeface="Arial" charset="0"/>
            </a:endParaRP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Корин Старинный сказ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l="735" t="2541" r="673" b="2040"/>
          <a:stretch>
            <a:fillRect/>
          </a:stretch>
        </p:blipFill>
        <p:spPr bwMode="auto">
          <a:xfrm>
            <a:off x="1331913" y="1484313"/>
            <a:ext cx="7783512" cy="3241675"/>
          </a:xfrm>
          <a:prstGeom prst="rect">
            <a:avLst/>
          </a:prstGeom>
          <a:noFill/>
          <a:ln w="28575">
            <a:solidFill>
              <a:srgbClr val="4A2500"/>
            </a:solidFill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258888" y="5949950"/>
            <a:ext cx="788511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01800"/>
                </a:solidFill>
                <a:latin typeface="Times New Roman" pitchFamily="18" charset="0"/>
              </a:rPr>
              <a:t>Павел Дмитриевич Корин </a:t>
            </a:r>
            <a:r>
              <a:rPr lang="ru-RU" b="1" i="1">
                <a:solidFill>
                  <a:srgbClr val="301800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rgbClr val="301800"/>
                </a:solidFill>
                <a:latin typeface="Times New Roman" pitchFamily="18" charset="0"/>
              </a:rPr>
              <a:t>1892-1967</a:t>
            </a:r>
            <a:r>
              <a:rPr lang="ru-RU" b="1" i="1">
                <a:solidFill>
                  <a:srgbClr val="301800"/>
                </a:solidFill>
                <a:latin typeface="Times New Roman" pitchFamily="18" charset="0"/>
              </a:rPr>
              <a:t>) Россия</a:t>
            </a:r>
            <a:r>
              <a:rPr lang="ru-RU" sz="1200">
                <a:solidFill>
                  <a:srgbClr val="301800"/>
                </a:solidFill>
                <a:latin typeface="Times New Roman" pitchFamily="18" charset="0"/>
              </a:rPr>
              <a:t> </a:t>
            </a:r>
            <a:br>
              <a:rPr lang="ru-RU" sz="1200">
                <a:solidFill>
                  <a:srgbClr val="30180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301800"/>
                </a:solidFill>
                <a:latin typeface="Comic Sans MS" pitchFamily="66" charset="0"/>
              </a:rPr>
              <a:t>Триптих «Александр Невский»</a:t>
            </a:r>
            <a:r>
              <a:rPr lang="ru-RU" sz="2400" b="1" i="1">
                <a:solidFill>
                  <a:srgbClr val="301800"/>
                </a:solidFill>
                <a:latin typeface="Times New Roman" pitchFamily="18" charset="0"/>
              </a:rPr>
              <a:t> </a:t>
            </a:r>
            <a:r>
              <a:rPr lang="ru-RU" b="1" i="1">
                <a:solidFill>
                  <a:srgbClr val="301800"/>
                </a:solidFill>
                <a:latin typeface="Times New Roman" pitchFamily="18" charset="0"/>
              </a:rPr>
              <a:t>1942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50" y="2332038"/>
            <a:ext cx="77406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http://ic.pics.livejournal.com/alienordis/49498193/575952/575952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28"/>
            <a:ext cx="2844789" cy="2108783"/>
          </a:xfrm>
          <a:prstGeom prst="rect">
            <a:avLst/>
          </a:prstGeom>
          <a:noFill/>
        </p:spPr>
      </p:pic>
      <p:pic>
        <p:nvPicPr>
          <p:cNvPr id="5" name="Picture 3" descr="Корин Старинный сказ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 l="735" t="2541" r="673" b="2040"/>
          <a:stretch>
            <a:fillRect/>
          </a:stretch>
        </p:blipFill>
        <p:spPr bwMode="auto">
          <a:xfrm>
            <a:off x="2643174" y="4657648"/>
            <a:ext cx="5283214" cy="2200352"/>
          </a:xfrm>
          <a:prstGeom prst="rect">
            <a:avLst/>
          </a:prstGeom>
          <a:noFill/>
          <a:ln w="28575">
            <a:solidFill>
              <a:srgbClr val="4A2500"/>
            </a:solidFill>
            <a:miter lim="800000"/>
            <a:headEnd/>
            <a:tailEnd/>
          </a:ln>
        </p:spPr>
      </p:pic>
      <p:pic>
        <p:nvPicPr>
          <p:cNvPr id="30724" name="Picture 4" descr="http://knu.znate.ru/pars_docs/refs/538/537968/537968_html_67435e7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571744"/>
            <a:ext cx="3143272" cy="18607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50" y="500042"/>
            <a:ext cx="774065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301800"/>
                </a:solidFill>
                <a:latin typeface="Comic Sans MS" pitchFamily="66" charset="0"/>
              </a:rPr>
              <a:t>«Если б камни могли говорить,</a:t>
            </a:r>
          </a:p>
          <a:p>
            <a:pPr algn="ctr"/>
            <a:r>
              <a:rPr lang="ru-RU" sz="4400" dirty="0" smtClean="0">
                <a:solidFill>
                  <a:srgbClr val="301800"/>
                </a:solidFill>
                <a:latin typeface="Comic Sans MS" pitchFamily="66" charset="0"/>
              </a:rPr>
              <a:t>Под летящими вдаль облаками,</a:t>
            </a:r>
          </a:p>
          <a:p>
            <a:pPr algn="ctr"/>
            <a:r>
              <a:rPr lang="ru-RU" sz="4400" dirty="0" smtClean="0">
                <a:solidFill>
                  <a:srgbClr val="301800"/>
                </a:solidFill>
                <a:latin typeface="Comic Sans MS" pitchFamily="66" charset="0"/>
              </a:rPr>
              <a:t>Рассказали б о мужестве камни,</a:t>
            </a:r>
          </a:p>
          <a:p>
            <a:pPr algn="ctr"/>
            <a:r>
              <a:rPr lang="ru-RU" sz="4400" dirty="0" smtClean="0">
                <a:solidFill>
                  <a:srgbClr val="301800"/>
                </a:solidFill>
                <a:latin typeface="Comic Sans MS" pitchFamily="66" charset="0"/>
              </a:rPr>
              <a:t>Если б, камни, могли говорить…» </a:t>
            </a:r>
          </a:p>
          <a:p>
            <a:pPr algn="ctr"/>
            <a:r>
              <a:rPr lang="ru-RU" sz="4400" i="1" dirty="0" smtClean="0">
                <a:solidFill>
                  <a:srgbClr val="301800"/>
                </a:solidFill>
                <a:latin typeface="Comic Sans MS" pitchFamily="66" charset="0"/>
              </a:rPr>
              <a:t>			Р.Рождественский </a:t>
            </a:r>
          </a:p>
          <a:p>
            <a:pPr algn="ctr"/>
            <a:endParaRPr lang="ru-RU" sz="6600" dirty="0" smtClean="0">
              <a:solidFill>
                <a:srgbClr val="3018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50" y="500042"/>
            <a:ext cx="77406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301800"/>
                </a:solidFill>
                <a:latin typeface="Comic Sans MS" pitchFamily="66" charset="0"/>
              </a:rPr>
              <a:t> </a:t>
            </a:r>
            <a:r>
              <a:rPr lang="ru-RU" sz="6000" i="1" dirty="0" smtClean="0">
                <a:solidFill>
                  <a:srgbClr val="301800"/>
                </a:solidFill>
                <a:latin typeface="Comic Sans MS" pitchFamily="66" charset="0"/>
              </a:rPr>
              <a:t>И</a:t>
            </a:r>
            <a:r>
              <a:rPr lang="ru-RU" sz="6000" i="1" dirty="0" smtClean="0">
                <a:solidFill>
                  <a:srgbClr val="301800"/>
                </a:solidFill>
                <a:latin typeface="Comic Sans MS" pitchFamily="66" charset="0"/>
              </a:rPr>
              <a:t>сполнение песни </a:t>
            </a:r>
          </a:p>
          <a:p>
            <a:pPr algn="ctr"/>
            <a:r>
              <a:rPr lang="ru-RU" sz="6000" dirty="0" smtClean="0">
                <a:solidFill>
                  <a:srgbClr val="301800"/>
                </a:solidFill>
                <a:latin typeface="Comic Sans MS" pitchFamily="66" charset="0"/>
              </a:rPr>
              <a:t>«Если б камни могли говорить» </a:t>
            </a:r>
          </a:p>
          <a:p>
            <a:pPr algn="ctr"/>
            <a:r>
              <a:rPr lang="ru-RU" sz="6000" dirty="0" smtClean="0">
                <a:solidFill>
                  <a:srgbClr val="301800"/>
                </a:solidFill>
                <a:latin typeface="Comic Sans MS" pitchFamily="66" charset="0"/>
              </a:rPr>
              <a:t>Муз. </a:t>
            </a:r>
            <a:r>
              <a:rPr lang="ru-RU" sz="6000" dirty="0" err="1" smtClean="0">
                <a:solidFill>
                  <a:srgbClr val="301800"/>
                </a:solidFill>
                <a:latin typeface="Comic Sans MS" pitchFamily="66" charset="0"/>
              </a:rPr>
              <a:t>О.Ромазан</a:t>
            </a:r>
            <a:r>
              <a:rPr lang="ru-RU" sz="6000" dirty="0" smtClean="0">
                <a:solidFill>
                  <a:srgbClr val="301800"/>
                </a:solidFill>
                <a:latin typeface="Comic Sans MS" pitchFamily="66" charset="0"/>
              </a:rPr>
              <a:t>, сл. Р.Рождественского</a:t>
            </a:r>
            <a:endParaRPr lang="en-US" sz="6000" dirty="0">
              <a:solidFill>
                <a:srgbClr val="3018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0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49" y="2332039"/>
            <a:ext cx="77406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http://www.twoapple.by/_bl/1/490118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0"/>
            <a:ext cx="600079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0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49" y="2332039"/>
            <a:ext cx="77406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57233"/>
            <a:ext cx="73581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гусли беру золотые,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песнь о свободе пою,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слышали старцы 	седые,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юноши песню мою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http://myhouse777.ru/images/muzikalnie_skazki_gusli-samogudi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3" y="3500438"/>
            <a:ext cx="3143272" cy="31670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1" y="-26987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Начало войны. Тереспольские ворота Брестской крепост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7715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0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49" y="2332039"/>
            <a:ext cx="77406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brestcity.com/2013/all/poland/brestpoland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785814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-101601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50" y="214290"/>
            <a:ext cx="77406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301800"/>
                </a:solidFill>
                <a:latin typeface="Comic Sans MS" pitchFamily="66" charset="0"/>
              </a:rPr>
              <a:t>«Мир, который нужен мне» </a:t>
            </a:r>
          </a:p>
          <a:p>
            <a:pPr algn="ctr"/>
            <a:r>
              <a:rPr lang="ru-RU" sz="6600" dirty="0" smtClean="0">
                <a:solidFill>
                  <a:srgbClr val="301800"/>
                </a:solidFill>
                <a:latin typeface="Comic Sans MS" pitchFamily="66" charset="0"/>
              </a:rPr>
              <a:t>муз. А.Ермолова</a:t>
            </a:r>
          </a:p>
          <a:p>
            <a:pPr algn="ctr"/>
            <a:endParaRPr lang="en-US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  <p:pic>
        <p:nvPicPr>
          <p:cNvPr id="34818" name="Picture 2" descr="http://allpolus.com/uploads/posts/2011-02/1297416789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786190"/>
            <a:ext cx="3357585" cy="28575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50" y="2332038"/>
            <a:ext cx="77406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dirty="0" smtClean="0">
                <a:solidFill>
                  <a:srgbClr val="301800"/>
                </a:solidFill>
                <a:latin typeface="Comic Sans MS" pitchFamily="66" charset="0"/>
              </a:rPr>
              <a:t>Спасибо за внимание!</a:t>
            </a:r>
            <a:endParaRPr lang="en-US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vasnetsov_bayanVasnetsov Viktor Mikhailovich (1848 — 192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4788" y="188913"/>
            <a:ext cx="7489825" cy="6480175"/>
          </a:xfrm>
          <a:prstGeom prst="rect">
            <a:avLst/>
          </a:prstGeom>
          <a:noFill/>
          <a:ln w="28575">
            <a:solidFill>
              <a:srgbClr val="4A2500"/>
            </a:solidFill>
            <a:miter lim="800000"/>
            <a:headEnd/>
            <a:tailEnd/>
          </a:ln>
        </p:spPr>
      </p:pic>
      <p:pic>
        <p:nvPicPr>
          <p:cNvPr id="151556" name="Гусл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0" fill="hold"/>
                                        <p:tgtEl>
                                          <p:spTgt spid="151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vasnetsov_bayanVasnetsov Viktor Mikhailovich (1848 — 192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4788" y="188913"/>
            <a:ext cx="7489825" cy="6480175"/>
          </a:xfrm>
          <a:prstGeom prst="rect">
            <a:avLst/>
          </a:prstGeom>
          <a:noFill/>
          <a:ln w="28575">
            <a:solidFill>
              <a:srgbClr val="4A2500"/>
            </a:solidFill>
            <a:miter lim="800000"/>
            <a:headEnd/>
            <a:tailEnd/>
          </a:ln>
        </p:spPr>
      </p:pic>
      <p:pic>
        <p:nvPicPr>
          <p:cNvPr id="151556" name="Гусл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1476375" y="115888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А и было дело на  Неве-реке,     </a:t>
            </a:r>
            <a:r>
              <a:rPr lang="en-US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На Неве-реке, на  большой воде. Там рубили мы   злое воинство, Злое воинство,   войско шведское.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0" fill="hold"/>
                                        <p:tgtEl>
                                          <p:spTgt spid="151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0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49" y="2332039"/>
            <a:ext cx="77406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57232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Невская битва </a:t>
            </a:r>
          </a:p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1240 г.</a:t>
            </a:r>
          </a:p>
          <a:p>
            <a:pPr algn="ctr"/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626" name="Picture 2" descr="http://tvoyaparallel.ru/wp-content/uploads/2015/07/nevskaja.bitva_-600x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943224"/>
            <a:ext cx="5715000" cy="39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072206"/>
            <a:ext cx="77724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Николай Рерих «Заморские гости»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xn----7sbqier6abq.xn--p1ai/wp-content/uploads/2013/08/%D0%9D%D0%B8%D0%BA%D0%BE%D0%BB%D0%B0%D0%B9-%D0%A0%D0%B5%D1%80%D0%B8%D1%85.-%D0%9F%D0%BB%D1%8B%D0%B2%D1%83-%D0%B7%D0%B0%D0%BC%D0%BE%D1%80%D1%81%D0%BA%D0%B8%D0%B5-%D0%B3%D0%BE%D1%81%D1%82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0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49" y="2332039"/>
            <a:ext cx="77406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57232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Невский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7650" name="Picture 2" descr="http://3bklass.ucoz.ru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428868"/>
            <a:ext cx="5267325" cy="4048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0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49" y="2332039"/>
            <a:ext cx="77406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600" dirty="0">
              <a:solidFill>
                <a:srgbClr val="3018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57232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Ледовое побоище </a:t>
            </a:r>
          </a:p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1242 г.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676" name="Picture 4" descr="http://900igr.net/datai/istorija/Krestonostsy-i-Rus/0018-019-3.Ledovoe-pobois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643182"/>
            <a:ext cx="6248400" cy="3867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0391" t="14958" r="15651" b="20584"/>
          <a:stretch>
            <a:fillRect/>
          </a:stretch>
        </p:blipFill>
        <p:spPr bwMode="auto">
          <a:xfrm>
            <a:off x="0" y="-26988"/>
            <a:ext cx="9205913" cy="69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0725" y="115888"/>
            <a:ext cx="39195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4A2500">
                <a:alpha val="50000"/>
              </a:srgbClr>
            </a:prstShdw>
          </a:effec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331913" y="5157788"/>
            <a:ext cx="781208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01800"/>
                </a:solidFill>
                <a:latin typeface="Comic Sans MS" pitchFamily="66" charset="0"/>
              </a:rPr>
              <a:t>Сергей Сергеевич Прокофьев</a:t>
            </a:r>
            <a:r>
              <a:rPr lang="ru-RU" sz="3200" b="1">
                <a:solidFill>
                  <a:srgbClr val="301800"/>
                </a:solidFill>
                <a:latin typeface="Monotype Corsiva" pitchFamily="66" charset="0"/>
              </a:rPr>
              <a:t/>
            </a:r>
            <a:br>
              <a:rPr lang="ru-RU" sz="3200" b="1">
                <a:solidFill>
                  <a:srgbClr val="301800"/>
                </a:solidFill>
                <a:latin typeface="Monotype Corsiva" pitchFamily="66" charset="0"/>
              </a:rPr>
            </a:br>
            <a:r>
              <a:rPr lang="ru-RU" sz="2400">
                <a:solidFill>
                  <a:srgbClr val="301800"/>
                </a:solidFill>
                <a:latin typeface="Monotype Corsiva" pitchFamily="66" charset="0"/>
              </a:rPr>
              <a:t>(18</a:t>
            </a:r>
            <a:r>
              <a:rPr lang="en-US" sz="2400">
                <a:solidFill>
                  <a:srgbClr val="301800"/>
                </a:solidFill>
                <a:latin typeface="Monotype Corsiva" pitchFamily="66" charset="0"/>
              </a:rPr>
              <a:t>91</a:t>
            </a:r>
            <a:r>
              <a:rPr lang="ru-RU" sz="2400">
                <a:solidFill>
                  <a:srgbClr val="301800"/>
                </a:solidFill>
                <a:latin typeface="Monotype Corsiva" pitchFamily="66" charset="0"/>
              </a:rPr>
              <a:t>-1953)</a:t>
            </a:r>
            <a:br>
              <a:rPr lang="ru-RU" sz="2400">
                <a:solidFill>
                  <a:srgbClr val="30180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301800"/>
                </a:solidFill>
                <a:latin typeface="Monotype Corsiva" pitchFamily="66" charset="0"/>
              </a:rPr>
              <a:t> «Песнь об Александре Невском» </a:t>
            </a:r>
            <a:endParaRPr lang="en-US" sz="2800" b="1">
              <a:solidFill>
                <a:srgbClr val="301800"/>
              </a:solidFill>
              <a:latin typeface="Monotype Corsiva" pitchFamily="66" charset="0"/>
            </a:endParaRPr>
          </a:p>
          <a:p>
            <a:pPr algn="ctr"/>
            <a:r>
              <a:rPr lang="ru-RU" sz="2800" b="1">
                <a:solidFill>
                  <a:srgbClr val="301800"/>
                </a:solidFill>
                <a:latin typeface="Monotype Corsiva" pitchFamily="66" charset="0"/>
              </a:rPr>
              <a:t>из кантаты «Александр Невский»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245</Words>
  <Application>Microsoft Office PowerPoint</Application>
  <PresentationFormat>Экран (4:3)</PresentationFormat>
  <Paragraphs>47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Николай Рерих «Заморские гости»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</dc:creator>
  <cp:lastModifiedBy>SASHA</cp:lastModifiedBy>
  <cp:revision>20</cp:revision>
  <dcterms:created xsi:type="dcterms:W3CDTF">2016-02-02T19:36:30Z</dcterms:created>
  <dcterms:modified xsi:type="dcterms:W3CDTF">2016-02-06T21:47:54Z</dcterms:modified>
</cp:coreProperties>
</file>