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9" r:id="rId2"/>
    <p:sldId id="256" r:id="rId3"/>
    <p:sldId id="257" r:id="rId4"/>
    <p:sldId id="258" r:id="rId5"/>
    <p:sldId id="260" r:id="rId6"/>
    <p:sldId id="262" r:id="rId7"/>
    <p:sldId id="263" r:id="rId8"/>
    <p:sldId id="264" r:id="rId9"/>
    <p:sldId id="265" r:id="rId10"/>
    <p:sldId id="261" r:id="rId11"/>
    <p:sldId id="266" r:id="rId12"/>
    <p:sldId id="267" r:id="rId13"/>
    <p:sldId id="268" r:id="rId14"/>
    <p:sldId id="270" r:id="rId15"/>
    <p:sldId id="269" r:id="rId16"/>
    <p:sldId id="273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59" r:id="rId36"/>
    <p:sldId id="292" r:id="rId37"/>
    <p:sldId id="291" r:id="rId38"/>
    <p:sldId id="293" r:id="rId39"/>
    <p:sldId id="295" r:id="rId40"/>
    <p:sldId id="294" r:id="rId41"/>
    <p:sldId id="296" r:id="rId42"/>
    <p:sldId id="297" r:id="rId43"/>
    <p:sldId id="298" r:id="rId44"/>
    <p:sldId id="300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4F81B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08" y="-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29C07-C85B-4241-A222-BCB70093D2EE}" type="datetimeFigureOut">
              <a:rPr lang="ru-RU" smtClean="0"/>
              <a:pPr/>
              <a:t>31.08.2013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8094-1AC9-484F-BA1F-D26E9345F7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35436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29C07-C85B-4241-A222-BCB70093D2EE}" type="datetimeFigureOut">
              <a:rPr lang="ru-RU" smtClean="0"/>
              <a:pPr/>
              <a:t>31.08.2013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8094-1AC9-484F-BA1F-D26E9345F7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53328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29C07-C85B-4241-A222-BCB70093D2EE}" type="datetimeFigureOut">
              <a:rPr lang="ru-RU" smtClean="0"/>
              <a:pPr/>
              <a:t>31.08.2013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8094-1AC9-484F-BA1F-D26E9345F7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5277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29C07-C85B-4241-A222-BCB70093D2EE}" type="datetimeFigureOut">
              <a:rPr lang="ru-RU" smtClean="0"/>
              <a:pPr/>
              <a:t>31.08.2013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8094-1AC9-484F-BA1F-D26E9345F7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1797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29C07-C85B-4241-A222-BCB70093D2EE}" type="datetimeFigureOut">
              <a:rPr lang="ru-RU" smtClean="0"/>
              <a:pPr/>
              <a:t>31.08.2013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8094-1AC9-484F-BA1F-D26E9345F7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2043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29C07-C85B-4241-A222-BCB70093D2EE}" type="datetimeFigureOut">
              <a:rPr lang="ru-RU" smtClean="0"/>
              <a:pPr/>
              <a:t>31.08.2013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8094-1AC9-484F-BA1F-D26E9345F7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00790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29C07-C85B-4241-A222-BCB70093D2EE}" type="datetimeFigureOut">
              <a:rPr lang="ru-RU" smtClean="0"/>
              <a:pPr/>
              <a:t>31.08.2013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8094-1AC9-484F-BA1F-D26E9345F7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8941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29C07-C85B-4241-A222-BCB70093D2EE}" type="datetimeFigureOut">
              <a:rPr lang="ru-RU" smtClean="0"/>
              <a:pPr/>
              <a:t>31.08.2013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8094-1AC9-484F-BA1F-D26E9345F7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3771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29C07-C85B-4241-A222-BCB70093D2EE}" type="datetimeFigureOut">
              <a:rPr lang="ru-RU" smtClean="0"/>
              <a:pPr/>
              <a:t>31.08.2013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8094-1AC9-484F-BA1F-D26E9345F7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6982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29C07-C85B-4241-A222-BCB70093D2EE}" type="datetimeFigureOut">
              <a:rPr lang="ru-RU" smtClean="0"/>
              <a:pPr/>
              <a:t>31.08.2013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8094-1AC9-484F-BA1F-D26E9345F7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3515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29C07-C85B-4241-A222-BCB70093D2EE}" type="datetimeFigureOut">
              <a:rPr lang="ru-RU" smtClean="0"/>
              <a:pPr/>
              <a:t>31.08.2013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8094-1AC9-484F-BA1F-D26E9345F7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6070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29C07-C85B-4241-A222-BCB70093D2EE}" type="datetimeFigureOut">
              <a:rPr lang="ru-RU" smtClean="0"/>
              <a:pPr/>
              <a:t>31.08.2013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C8094-1AC9-484F-BA1F-D26E9345F7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87407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Desktop\&#1082;%203%20&#1082;&#1083;&#1072;&#1089;&#1089;&#1091;\1%20&#1089;&#1077;&#1085;&#1090;&#1103;&#1073;&#1088;&#1103;%203%20&#1082;&#1083;&#1072;&#1089;&#1089;\shkolnyy_zvonok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Desktop\&#1082;%203%20&#1082;&#1083;&#1072;&#1089;&#1089;&#1091;\1%20&#1089;&#1077;&#1085;&#1090;&#1103;&#1073;&#1088;&#1103;%203%20&#1082;&#1083;&#1072;&#1089;&#1089;\kosmicheskaya_muzyka_-_trek_3.mp3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Desktop\&#1082;%203%20&#1082;&#1083;&#1072;&#1089;&#1089;&#1091;\1%20&#1089;&#1077;&#1085;&#1090;&#1103;&#1073;&#1088;&#1103;%203%20&#1082;&#1083;&#1072;&#1089;&#1089;\neizvestnyj_ispolnitel_-_tihaya_spokojnaya_kosmicheskaya_muzyka.mp3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Desktop\&#1082;%203%20&#1082;&#1083;&#1072;&#1089;&#1089;&#1091;\1%20&#1089;&#1077;&#1085;&#1090;&#1103;&#1073;&#1088;&#1103;%203%20&#1082;&#1083;&#1072;&#1089;&#1089;\1%20kosmicheskaya_muzyka_-_igra_vselennaya_x.mp3" TargetMode="External"/><Relationship Id="rId6" Type="http://schemas.openxmlformats.org/officeDocument/2006/relationships/image" Target="../media/image6.jpeg"/><Relationship Id="rId11" Type="http://schemas.openxmlformats.org/officeDocument/2006/relationships/image" Target="../media/image9.png"/><Relationship Id="rId5" Type="http://schemas.openxmlformats.org/officeDocument/2006/relationships/image" Target="../media/image5.jpeg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microsoft.com/office/2007/relationships/hdphoto" Target="../media/hdphoto1.wdp"/><Relationship Id="rId1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7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Desktop\&#1082;%203%20&#1082;&#1083;&#1072;&#1089;&#1089;&#1091;\1%20&#1089;&#1077;&#1085;&#1090;&#1103;&#1073;&#1088;&#1103;%203%20&#1082;&#1083;&#1072;&#1089;&#1089;\zvuki_-_kosmicheskaya_muzyka.mp3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Desktop\&#1082;%203%20&#1082;&#1083;&#1072;&#1089;&#1089;&#1091;\1%20&#1089;&#1077;&#1085;&#1090;&#1103;&#1073;&#1088;&#1103;%203%20&#1082;&#1083;&#1072;&#1089;&#1089;\kardinal_-_trans_muzyka.mp3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Desktop\&#1082;%203%20&#1082;&#1083;&#1072;&#1089;&#1089;&#1091;\1%20&#1089;&#1077;&#1085;&#1090;&#1103;&#1073;&#1088;&#1103;%203%20&#1082;&#1083;&#1072;&#1089;&#1089;\kosmicheskaya_muzyka_-_trek_3.mp3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Desktop\&#1082;%203%20&#1082;&#1083;&#1072;&#1089;&#1089;&#1091;\1%20&#1089;&#1077;&#1085;&#1090;&#1103;&#1073;&#1088;&#1103;%203%20&#1082;&#1083;&#1072;&#1089;&#1089;\&#1083;&#1077;&#1089;.mp3" TargetMode="Externa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Desktop\&#1082;%203%20&#1082;&#1083;&#1072;&#1089;&#1089;&#1091;\1%20&#1089;&#1077;&#1085;&#1090;&#1103;&#1073;&#1088;&#1103;%203%20&#1082;&#1083;&#1072;&#1089;&#1089;\1%20kosmicheskaya_muzyka_-_igra_vselennaya_x.mp3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17.png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17.png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17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Desktop\&#1082;%203%20&#1082;&#1083;&#1072;&#1089;&#1089;&#1091;\1%20&#1089;&#1077;&#1085;&#1090;&#1103;&#1073;&#1088;&#1103;%203%20&#1082;&#1083;&#1072;&#1089;&#1089;\kardinal_-_trans_muzyka.mp3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17.png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17.png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17.png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png"/><Relationship Id="rId2" Type="http://schemas.openxmlformats.org/officeDocument/2006/relationships/audio" Target="file:///D:\Desktop\&#1082;%203%20&#1082;&#1083;&#1072;&#1089;&#1089;&#1091;\1%20&#1089;&#1077;&#1085;&#1090;&#1103;&#1073;&#1088;&#1103;%203%20&#1082;&#1083;&#1072;&#1089;&#1089;\zolotye_listya_pod_nogi_lozhatsya.mp3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microsoft.com/office/2007/relationships/media" Target="../media/media3.mp3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8.png"/><Relationship Id="rId2" Type="http://schemas.openxmlformats.org/officeDocument/2006/relationships/audio" Target="file:///D:\Desktop\&#1082;%203%20&#1082;&#1083;&#1072;&#1089;&#1089;&#1091;\1%20&#1089;&#1077;&#1085;&#1090;&#1103;&#1073;&#1088;&#1103;%203%20&#1082;&#1083;&#1072;&#1089;&#1089;\&#1064;&#1082;&#1086;&#1083;&#1072;%20(&#1047;&#1086;&#1083;&#1086;&#1090;&#1099;&#1077;%20&#1083;&#1080;&#1089;&#1090;&#1100;&#1103;).mp3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57.png"/><Relationship Id="rId5" Type="http://schemas.openxmlformats.org/officeDocument/2006/relationships/image" Target="../media/image54.png"/><Relationship Id="rId4" Type="http://schemas.microsoft.com/office/2007/relationships/media" Target="../media/media5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Desktop\&#1082;%203%20&#1082;&#1083;&#1072;&#1089;&#1089;&#1091;\1%20&#1089;&#1077;&#1085;&#1090;&#1103;&#1073;&#1088;&#1103;%203%20&#1082;&#1083;&#1072;&#1089;&#1089;\kardinal_-_trans_muzyka.mp3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7086" y="0"/>
            <a:ext cx="925817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shkolnyy_zvonok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072462" y="600076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961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8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16504" cy="6804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10889" y="2780926"/>
            <a:ext cx="1197402" cy="1213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49350" y="3455764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u="sng" dirty="0" smtClean="0">
                <a:solidFill>
                  <a:srgbClr val="FFFF00"/>
                </a:solidFill>
              </a:rPr>
              <a:t>Планета</a:t>
            </a:r>
          </a:p>
          <a:p>
            <a:pPr algn="ctr"/>
            <a:r>
              <a:rPr lang="ru-RU" sz="3600" b="1" i="1" u="sng" dirty="0" smtClean="0">
                <a:solidFill>
                  <a:srgbClr val="FFFF00"/>
                </a:solidFill>
                <a:latin typeface="Zanesennyj" pitchFamily="82" charset="0"/>
              </a:rPr>
              <a:t>«Сказок»</a:t>
            </a:r>
            <a:endParaRPr lang="ru-RU" sz="3600" b="1" i="1" u="sng" dirty="0">
              <a:solidFill>
                <a:srgbClr val="FFFF00"/>
              </a:solidFill>
              <a:latin typeface="Zanesennyj" pitchFamily="82" charset="0"/>
            </a:endParaRPr>
          </a:p>
        </p:txBody>
      </p:sp>
      <p:pic>
        <p:nvPicPr>
          <p:cNvPr id="7" name="kosmicheskaya_muzyka_-_trek_3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143900" y="607220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816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098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792" y="0"/>
            <a:ext cx="9216504" cy="6804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29" t="86577" r="-13529" b="-86577"/>
          <a:stretch/>
        </p:blipFill>
        <p:spPr bwMode="auto">
          <a:xfrm>
            <a:off x="5436096" y="4221088"/>
            <a:ext cx="3213100" cy="315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1229" y="1298010"/>
            <a:ext cx="437740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До светла всё у него пляшет,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Лошадь запряжёт, полосу вспашет,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Печь затопит, всё заготовит, закупит,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Яичко испечёт, да сам и облупит. </a:t>
            </a:r>
          </a:p>
        </p:txBody>
      </p:sp>
      <p:sp>
        <p:nvSpPr>
          <p:cNvPr id="6" name="Овальная выноска 5"/>
          <p:cNvSpPr/>
          <p:nvPr/>
        </p:nvSpPr>
        <p:spPr>
          <a:xfrm rot="21395959" flipH="1">
            <a:off x="-24294" y="637504"/>
            <a:ext cx="4761927" cy="4220959"/>
          </a:xfrm>
          <a:prstGeom prst="wedgeEllipseCallout">
            <a:avLst>
              <a:gd name="adj1" fmla="val -47572"/>
              <a:gd name="adj2" fmla="val 33085"/>
            </a:avLst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187624" y="3956383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FFFF00"/>
                </a:solidFill>
              </a:rPr>
              <a:t>Балда</a:t>
            </a:r>
            <a:r>
              <a:rPr lang="ru-RU" sz="3200" b="1" dirty="0" smtClean="0">
                <a:solidFill>
                  <a:srgbClr val="FFFF00"/>
                </a:solidFill>
              </a:rPr>
              <a:t> 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3118" b="27984"/>
          <a:stretch/>
        </p:blipFill>
        <p:spPr bwMode="auto">
          <a:xfrm>
            <a:off x="4472960" y="2755975"/>
            <a:ext cx="4788520" cy="410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5292" y="3688593"/>
            <a:ext cx="2236787" cy="223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5460" y="3346512"/>
            <a:ext cx="2826948" cy="238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3510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61 -0.08612 C -0.02361 0.08495 0.06632 0.21782 0.17691 0.21782 C 0.29063 0.21782 0.38194 0.08495 0.38194 -0.08612 C 0.38194 -0.25741 0.47205 -0.38982 0.58611 -0.38982 C 0.69653 -0.38982 0.7875 -0.25741 0.7875 -0.08612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5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7285" y="0"/>
            <a:ext cx="9216504" cy="6804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29" t="86577" r="-13529" b="-86577"/>
          <a:stretch/>
        </p:blipFill>
        <p:spPr bwMode="auto">
          <a:xfrm>
            <a:off x="5436096" y="4221088"/>
            <a:ext cx="3213100" cy="315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1229" y="1298010"/>
            <a:ext cx="43774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Днём свет божий затмевает,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Ночью землю освещает,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Месяц под косой блестит,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А во лбу звезда горит.             </a:t>
            </a:r>
            <a:r>
              <a:rPr lang="ru-RU" sz="2400" b="1" dirty="0" smtClean="0">
                <a:solidFill>
                  <a:schemeClr val="bg1"/>
                </a:solidFill>
              </a:rPr>
              <a:t>                      </a:t>
            </a:r>
          </a:p>
        </p:txBody>
      </p:sp>
      <p:sp>
        <p:nvSpPr>
          <p:cNvPr id="6" name="Овальная выноска 5"/>
          <p:cNvSpPr/>
          <p:nvPr/>
        </p:nvSpPr>
        <p:spPr>
          <a:xfrm rot="21395959" flipH="1">
            <a:off x="-24294" y="637504"/>
            <a:ext cx="4761927" cy="4220959"/>
          </a:xfrm>
          <a:prstGeom prst="wedgeEllipseCallout">
            <a:avLst>
              <a:gd name="adj1" fmla="val -47572"/>
              <a:gd name="adj2" fmla="val 33085"/>
            </a:avLst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187624" y="3463939"/>
            <a:ext cx="20162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</a:rPr>
              <a:t>Царевна лебедь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3118" b="27984"/>
          <a:stretch/>
        </p:blipFill>
        <p:spPr bwMode="auto">
          <a:xfrm>
            <a:off x="4355480" y="2728511"/>
            <a:ext cx="4788520" cy="410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2646" y="2228118"/>
            <a:ext cx="2236787" cy="223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5460" y="3346512"/>
            <a:ext cx="2826948" cy="238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8759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792" y="0"/>
            <a:ext cx="9216504" cy="6804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29" t="86577" r="-13529" b="-86577"/>
          <a:stretch/>
        </p:blipFill>
        <p:spPr bwMode="auto">
          <a:xfrm>
            <a:off x="5436096" y="4221088"/>
            <a:ext cx="3213100" cy="315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5067" y="1628800"/>
            <a:ext cx="43774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На руках золотые перстни,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На ногах красные сапожки.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Перед нею усердные слуги,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Она бьёт их, за чупрун таскает.               </a:t>
            </a:r>
          </a:p>
        </p:txBody>
      </p:sp>
      <p:sp>
        <p:nvSpPr>
          <p:cNvPr id="6" name="Овальная выноска 5"/>
          <p:cNvSpPr/>
          <p:nvPr/>
        </p:nvSpPr>
        <p:spPr>
          <a:xfrm rot="21395959" flipH="1">
            <a:off x="-24294" y="637504"/>
            <a:ext cx="4761927" cy="4220959"/>
          </a:xfrm>
          <a:prstGeom prst="wedgeEllipseCallout">
            <a:avLst>
              <a:gd name="adj1" fmla="val -47572"/>
              <a:gd name="adj2" fmla="val 33085"/>
            </a:avLst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971600" y="3384778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Старуха-</a:t>
            </a:r>
          </a:p>
          <a:p>
            <a:pPr algn="ctr"/>
            <a:r>
              <a:rPr lang="ru-RU" sz="2400" b="1" dirty="0">
                <a:solidFill>
                  <a:srgbClr val="FFFF00"/>
                </a:solidFill>
              </a:rPr>
              <a:t>с</a:t>
            </a:r>
            <a:r>
              <a:rPr lang="ru-RU" sz="2400" b="1" dirty="0" smtClean="0">
                <a:solidFill>
                  <a:srgbClr val="FFFF00"/>
                </a:solidFill>
              </a:rPr>
              <a:t>толбовая дворянка</a:t>
            </a: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3118" b="27984"/>
          <a:stretch/>
        </p:blipFill>
        <p:spPr bwMode="auto">
          <a:xfrm>
            <a:off x="4370288" y="2728481"/>
            <a:ext cx="4788520" cy="410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07213" y="2228118"/>
            <a:ext cx="2236787" cy="223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5460" y="3346512"/>
            <a:ext cx="2826948" cy="238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0396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792" y="21640"/>
            <a:ext cx="9216504" cy="6804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29" t="86577" r="-13529" b="-86577"/>
          <a:stretch/>
        </p:blipFill>
        <p:spPr bwMode="auto">
          <a:xfrm>
            <a:off x="5436096" y="4221088"/>
            <a:ext cx="3213100" cy="315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3288" y="1744640"/>
            <a:ext cx="43774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Смолоду был грозен он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И соседям то и дело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Наносил обиды смело.                                  </a:t>
            </a:r>
          </a:p>
        </p:txBody>
      </p:sp>
      <p:sp>
        <p:nvSpPr>
          <p:cNvPr id="6" name="Овальная выноска 5"/>
          <p:cNvSpPr/>
          <p:nvPr/>
        </p:nvSpPr>
        <p:spPr>
          <a:xfrm rot="21395959" flipH="1">
            <a:off x="-24294" y="637504"/>
            <a:ext cx="4761927" cy="4220959"/>
          </a:xfrm>
          <a:prstGeom prst="wedgeEllipseCallout">
            <a:avLst>
              <a:gd name="adj1" fmla="val -47572"/>
              <a:gd name="adj2" fmla="val 33085"/>
            </a:avLst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27584" y="3149983"/>
            <a:ext cx="20162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</a:rPr>
              <a:t>Царь </a:t>
            </a:r>
            <a:r>
              <a:rPr lang="ru-RU" sz="3200" b="1" dirty="0" err="1" smtClean="0">
                <a:solidFill>
                  <a:srgbClr val="FFFF00"/>
                </a:solidFill>
              </a:rPr>
              <a:t>Додон</a:t>
            </a:r>
            <a:r>
              <a:rPr lang="ru-RU" sz="3200" b="1" dirty="0" smtClean="0">
                <a:solidFill>
                  <a:srgbClr val="FFFF00"/>
                </a:solidFill>
              </a:rPr>
              <a:t> 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3118" b="27984"/>
          <a:stretch/>
        </p:blipFill>
        <p:spPr bwMode="auto">
          <a:xfrm>
            <a:off x="4355480" y="2747983"/>
            <a:ext cx="4788520" cy="410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9717" y="2479396"/>
            <a:ext cx="2236787" cy="223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5460" y="3346512"/>
            <a:ext cx="2826948" cy="238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579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2504" y="38836"/>
            <a:ext cx="9216504" cy="6804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29" t="86577" r="-13529" b="-86577"/>
          <a:stretch/>
        </p:blipFill>
        <p:spPr bwMode="auto">
          <a:xfrm>
            <a:off x="5436096" y="4221088"/>
            <a:ext cx="3213100" cy="315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1229" y="1298010"/>
            <a:ext cx="380273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Вопрос из русской сказки «Лисичка – сестричка и Волк».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Ответьте мне на вопрос, куда Волк опустил свой хвост, чтобы поймать рыбу?</a:t>
            </a:r>
          </a:p>
        </p:txBody>
      </p:sp>
      <p:sp>
        <p:nvSpPr>
          <p:cNvPr id="6" name="Овальная выноска 5"/>
          <p:cNvSpPr/>
          <p:nvPr/>
        </p:nvSpPr>
        <p:spPr>
          <a:xfrm rot="21395959" flipH="1">
            <a:off x="-24294" y="637504"/>
            <a:ext cx="4761927" cy="4220959"/>
          </a:xfrm>
          <a:prstGeom prst="wedgeEllipseCallout">
            <a:avLst>
              <a:gd name="adj1" fmla="val -47572"/>
              <a:gd name="adj2" fmla="val 33085"/>
            </a:avLst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187624" y="3956383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</a:rPr>
              <a:t>В прорубь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3118" b="27984"/>
          <a:stretch/>
        </p:blipFill>
        <p:spPr bwMode="auto">
          <a:xfrm>
            <a:off x="4355480" y="2721893"/>
            <a:ext cx="4788520" cy="410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20990" y="2011982"/>
            <a:ext cx="2236787" cy="223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7889" y="2604490"/>
            <a:ext cx="2768805" cy="3423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5519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7801"/>
            <a:ext cx="9216504" cy="6804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29" t="86577" r="-13529" b="-86577"/>
          <a:stretch/>
        </p:blipFill>
        <p:spPr bwMode="auto">
          <a:xfrm>
            <a:off x="5436096" y="4221088"/>
            <a:ext cx="3213100" cy="315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1229" y="1298010"/>
            <a:ext cx="380273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Вопрос от падчерицы из сказки «Морозко». Скажите, что подарил мне Дед Мороз?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                                                             </a:t>
            </a:r>
          </a:p>
        </p:txBody>
      </p:sp>
      <p:sp>
        <p:nvSpPr>
          <p:cNvPr id="6" name="Овальная выноска 5"/>
          <p:cNvSpPr/>
          <p:nvPr/>
        </p:nvSpPr>
        <p:spPr>
          <a:xfrm rot="21395959" flipH="1">
            <a:off x="-24294" y="637504"/>
            <a:ext cx="4761927" cy="4220959"/>
          </a:xfrm>
          <a:prstGeom prst="wedgeEllipseCallout">
            <a:avLst>
              <a:gd name="adj1" fmla="val -47572"/>
              <a:gd name="adj2" fmla="val 33085"/>
            </a:avLst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187624" y="3237002"/>
            <a:ext cx="20162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</a:rPr>
              <a:t>Сундук с добром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3118" b="27984"/>
          <a:stretch/>
        </p:blipFill>
        <p:spPr bwMode="auto">
          <a:xfrm>
            <a:off x="4427984" y="2730246"/>
            <a:ext cx="4788520" cy="410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20990" y="2011982"/>
            <a:ext cx="2236787" cy="223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7889" y="2636838"/>
            <a:ext cx="2768805" cy="3423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8101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6504" cy="6804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29" t="86577" r="-13529" b="-86577"/>
          <a:stretch/>
        </p:blipFill>
        <p:spPr bwMode="auto">
          <a:xfrm>
            <a:off x="5436096" y="4221088"/>
            <a:ext cx="3213100" cy="315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1229" y="1560716"/>
            <a:ext cx="39797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Вопрос от кота из русской </a:t>
            </a:r>
            <a:r>
              <a:rPr lang="ru-RU" sz="2800" b="1" dirty="0">
                <a:solidFill>
                  <a:schemeClr val="bg1"/>
                </a:solidFill>
              </a:rPr>
              <a:t>с</a:t>
            </a:r>
            <a:r>
              <a:rPr lang="ru-RU" sz="2800" b="1" dirty="0" smtClean="0">
                <a:solidFill>
                  <a:schemeClr val="bg1"/>
                </a:solidFill>
              </a:rPr>
              <a:t>казки «Кот, Петух и Лиса». Моя загадка такая. На чём я играл у лисьей норы? </a:t>
            </a:r>
          </a:p>
        </p:txBody>
      </p:sp>
      <p:sp>
        <p:nvSpPr>
          <p:cNvPr id="6" name="Овальная выноска 5"/>
          <p:cNvSpPr/>
          <p:nvPr/>
        </p:nvSpPr>
        <p:spPr>
          <a:xfrm rot="21395959" flipH="1">
            <a:off x="-24294" y="637504"/>
            <a:ext cx="4761927" cy="4220959"/>
          </a:xfrm>
          <a:prstGeom prst="wedgeEllipseCallout">
            <a:avLst>
              <a:gd name="adj1" fmla="val -47572"/>
              <a:gd name="adj2" fmla="val 33085"/>
            </a:avLst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187624" y="3956383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</a:rPr>
              <a:t>На гуслях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3118" b="27984"/>
          <a:stretch/>
        </p:blipFill>
        <p:spPr bwMode="auto">
          <a:xfrm>
            <a:off x="4461001" y="2988802"/>
            <a:ext cx="4788520" cy="410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20990" y="2011982"/>
            <a:ext cx="2236787" cy="223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7889" y="2636838"/>
            <a:ext cx="2768805" cy="3423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6646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16504" cy="6804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973" y="1818060"/>
            <a:ext cx="2701914" cy="212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49350" y="3068960"/>
            <a:ext cx="43204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u="sng" dirty="0" smtClean="0">
                <a:solidFill>
                  <a:srgbClr val="FF0000"/>
                </a:solidFill>
              </a:rPr>
              <a:t>Планета</a:t>
            </a:r>
          </a:p>
          <a:p>
            <a:pPr algn="ctr"/>
            <a:r>
              <a:rPr lang="ru-RU" sz="3600" b="1" i="1" u="sng" dirty="0" smtClean="0">
                <a:solidFill>
                  <a:srgbClr val="FF0000"/>
                </a:solidFill>
                <a:latin typeface="Zanesennyj" pitchFamily="82" charset="0"/>
              </a:rPr>
              <a:t>«Весёлых математиков»</a:t>
            </a:r>
            <a:endParaRPr lang="ru-RU" sz="3600" b="1" i="1" u="sng" dirty="0">
              <a:solidFill>
                <a:srgbClr val="FF0000"/>
              </a:solidFill>
              <a:latin typeface="Zanesennyj" pitchFamily="82" charset="0"/>
            </a:endParaRPr>
          </a:p>
        </p:txBody>
      </p:sp>
      <p:pic>
        <p:nvPicPr>
          <p:cNvPr id="7" name="neizvestnyj_ispolnitel_-_tihaya_spokojnaya_kosmicheskaya_muzyka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429652" y="607220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03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194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7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6504" cy="6804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29" t="86577" r="-13529" b="-86577"/>
          <a:stretch/>
        </p:blipFill>
        <p:spPr bwMode="auto">
          <a:xfrm>
            <a:off x="5436096" y="4221088"/>
            <a:ext cx="3213100" cy="315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3157" y="1500087"/>
            <a:ext cx="41270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Подарил утятам ёжик </a:t>
            </a:r>
          </a:p>
          <a:p>
            <a:r>
              <a:rPr lang="ru-RU" sz="2800" b="1" dirty="0" smtClean="0">
                <a:solidFill>
                  <a:srgbClr val="FFFF00"/>
                </a:solidFill>
              </a:rPr>
              <a:t>8 кожаных сапожек.</a:t>
            </a:r>
          </a:p>
          <a:p>
            <a:r>
              <a:rPr lang="ru-RU" sz="2800" b="1" dirty="0" smtClean="0">
                <a:solidFill>
                  <a:srgbClr val="FFFF00"/>
                </a:solidFill>
              </a:rPr>
              <a:t>Сколько ж маленьких утят ёжика благодарят?</a:t>
            </a:r>
          </a:p>
        </p:txBody>
      </p:sp>
      <p:sp>
        <p:nvSpPr>
          <p:cNvPr id="6" name="Овальная выноска 5"/>
          <p:cNvSpPr/>
          <p:nvPr/>
        </p:nvSpPr>
        <p:spPr>
          <a:xfrm rot="21395959" flipH="1">
            <a:off x="-24294" y="637504"/>
            <a:ext cx="4761927" cy="4220959"/>
          </a:xfrm>
          <a:prstGeom prst="wedgeEllipseCallout">
            <a:avLst>
              <a:gd name="adj1" fmla="val -54697"/>
              <a:gd name="adj2" fmla="val 17553"/>
            </a:avLst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187624" y="3417774"/>
            <a:ext cx="20162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</a:rPr>
              <a:t>8:2=4</a:t>
            </a:r>
          </a:p>
          <a:p>
            <a:pPr algn="ctr"/>
            <a:r>
              <a:rPr lang="ru-RU" sz="3200" b="1" dirty="0" smtClean="0">
                <a:solidFill>
                  <a:srgbClr val="FFFF00"/>
                </a:solidFill>
              </a:rPr>
              <a:t>4 утёнка 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213" t="16297" r="35168" b="30694"/>
          <a:stretch/>
        </p:blipFill>
        <p:spPr bwMode="auto">
          <a:xfrm>
            <a:off x="4339624" y="2029042"/>
            <a:ext cx="5004545" cy="49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5292" y="3688593"/>
            <a:ext cx="2236787" cy="223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2863" y="2636838"/>
            <a:ext cx="1249337" cy="240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7825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61 -0.08612 C -0.02361 0.08495 0.06632 0.21782 0.17691 0.21782 C 0.29063 0.21782 0.38194 0.08495 0.38194 -0.08612 C 0.38194 -0.25741 0.47205 -0.38982 0.58611 -0.38982 C 0.69653 -0.38982 0.7875 -0.25741 0.7875 -0.08612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5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42" y="6611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76672"/>
            <a:ext cx="7772400" cy="1470025"/>
          </a:xfrm>
        </p:spPr>
        <p:txBody>
          <a:bodyPr/>
          <a:lstStyle/>
          <a:p>
            <a:r>
              <a:rPr lang="ru-RU" b="1" i="1" dirty="0" smtClean="0">
                <a:solidFill>
                  <a:srgbClr val="FFFFCC"/>
                </a:solidFill>
              </a:rPr>
              <a:t>Космическое путешествие</a:t>
            </a:r>
            <a:br>
              <a:rPr lang="ru-RU" b="1" i="1" dirty="0" smtClean="0">
                <a:solidFill>
                  <a:srgbClr val="FFFFCC"/>
                </a:solidFill>
              </a:rPr>
            </a:br>
            <a:r>
              <a:rPr lang="ru-RU" b="1" i="1" dirty="0" smtClean="0">
                <a:solidFill>
                  <a:srgbClr val="FFFFCC"/>
                </a:solidFill>
              </a:rPr>
              <a:t> в систему «Знаний»</a:t>
            </a:r>
            <a:endParaRPr lang="ru-RU" b="1" i="1" dirty="0">
              <a:solidFill>
                <a:srgbClr val="FFFFCC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229200"/>
            <a:ext cx="6400800" cy="1080120"/>
          </a:xfrm>
        </p:spPr>
        <p:txBody>
          <a:bodyPr>
            <a:normAutofit/>
          </a:bodyPr>
          <a:lstStyle/>
          <a:p>
            <a:r>
              <a:rPr lang="ru-RU" sz="4800" b="1" i="1" dirty="0" smtClean="0">
                <a:solidFill>
                  <a:srgbClr val="FFFFCC"/>
                </a:solidFill>
              </a:rPr>
              <a:t>3 «в» класса</a:t>
            </a:r>
            <a:endParaRPr lang="ru-RU" sz="4800" b="1" i="1" dirty="0">
              <a:solidFill>
                <a:srgbClr val="FFFFCC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7522" y="2050272"/>
            <a:ext cx="950913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http://www.milkywaygalaxy.ru/wp-content/gallery/ph1/merk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00" t="7199" r="5400" b="5800"/>
          <a:stretch/>
        </p:blipFill>
        <p:spPr bwMode="auto">
          <a:xfrm>
            <a:off x="1605966" y="3363952"/>
            <a:ext cx="940435" cy="923925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" name="Рисунок 6" descr="http://www.podkat.ru/uploads/posts/thumbs/1202806965_photo008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08" t="2445" r="14975" b="3111"/>
          <a:stretch/>
        </p:blipFill>
        <p:spPr bwMode="auto">
          <a:xfrm>
            <a:off x="3455846" y="4005064"/>
            <a:ext cx="1162050" cy="1170305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Рисунок 7" descr="http://nanoworld.org.ru/data/01/data/images/internet/forms/saturn.jpg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996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667233" y="2339183"/>
            <a:ext cx="2015120" cy="1373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7896" y="1988840"/>
            <a:ext cx="1049337" cy="78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http://www.dakotavoice.com/wp-content/uploads/2011/07/MC900434719.jpg"/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2128" b="98298" l="8511" r="987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287877"/>
            <a:ext cx="3059832" cy="2570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://nlotv.ru/pics/Kepler-22b.jpg"/>
          <p:cNvPicPr/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660" t="18803" r="16186" b="20940"/>
          <a:stretch/>
        </p:blipFill>
        <p:spPr bwMode="auto">
          <a:xfrm>
            <a:off x="5245144" y="4127273"/>
            <a:ext cx="1066499" cy="9258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3" name="1 kosmicheskaya_muzyka_-_igra_vselennaya_x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5"/>
          <a:stretch>
            <a:fillRect/>
          </a:stretch>
        </p:blipFill>
        <p:spPr>
          <a:xfrm>
            <a:off x="8286776" y="607220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45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9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97 -0.2837 C -0.05313 -0.52879 0.10087 -0.74081 0.30712 -0.75514 C 0.50451 -0.77364 0.68889 -0.60902 0.70121 -0.37156 C 0.71684 -0.15191 0.58732 0.05249 0.40243 0.06682 C 0.23333 0.07792 0.07291 -0.05734 0.06076 -0.26173 C 0.04844 -0.44855 0.15642 -0.62335 0.31302 -0.63861 C 0.45781 -0.64879 0.59375 -0.53549 0.60278 -0.36393 C 0.61198 -0.21017 0.52569 -0.06081 0.39653 -0.05387 C 0.27934 -0.04301 0.16875 -0.12994 0.15903 -0.26936 C 0.15312 -0.39353 0.21788 -0.51353 0.31944 -0.52116 C 0.40885 -0.52879 0.49791 -0.46289 0.50451 -0.35653 C 0.51024 -0.2652 0.46441 -0.17827 0.3901 -0.17064 C 0.32864 -0.16301 0.26389 -0.20347 0.26059 -0.27607 C 0.25486 -0.33526 0.27934 -0.39699 0.32534 -0.40462 C 0.36284 -0.40462 0.39965 -0.38936 0.40555 -0.34983 C 0.40885 -0.32439 0.40243 -0.29803 0.3842 -0.28717 C 0.375 -0.2837 0.36875 -0.2837 0.35955 -0.28717 " pathEditMode="relative" rAng="0" ptsTypes="fffffffffffffffff">
                                      <p:cBhvr>
                                        <p:cTn id="3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74" y="-64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538"/>
            <a:ext cx="9216504" cy="6804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29" t="86577" r="-13529" b="-86577"/>
          <a:stretch/>
        </p:blipFill>
        <p:spPr bwMode="auto">
          <a:xfrm>
            <a:off x="5436096" y="4221088"/>
            <a:ext cx="3213100" cy="315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9260" y="1109450"/>
            <a:ext cx="42993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Испекла нам бабушка </a:t>
            </a:r>
          </a:p>
          <a:p>
            <a:r>
              <a:rPr lang="ru-RU" sz="2400" b="1" dirty="0" smtClean="0">
                <a:solidFill>
                  <a:srgbClr val="FFFF00"/>
                </a:solidFill>
              </a:rPr>
              <a:t>вкусные оладушки.</a:t>
            </a:r>
          </a:p>
          <a:p>
            <a:r>
              <a:rPr lang="ru-RU" sz="2400" b="1" dirty="0" smtClean="0">
                <a:solidFill>
                  <a:srgbClr val="FFFF00"/>
                </a:solidFill>
              </a:rPr>
              <a:t>Всего оладий 27. </a:t>
            </a:r>
          </a:p>
          <a:p>
            <a:r>
              <a:rPr lang="ru-RU" sz="2400" b="1" dirty="0" smtClean="0">
                <a:solidFill>
                  <a:srgbClr val="FFFF00"/>
                </a:solidFill>
              </a:rPr>
              <a:t>По три нам хватило всем.</a:t>
            </a:r>
          </a:p>
          <a:p>
            <a:r>
              <a:rPr lang="ru-RU" sz="2400" b="1" dirty="0" smtClean="0">
                <a:solidFill>
                  <a:srgbClr val="FFFF00"/>
                </a:solidFill>
              </a:rPr>
              <a:t>Кто ответит из ребят, сколько было всех внучат?</a:t>
            </a:r>
          </a:p>
        </p:txBody>
      </p:sp>
      <p:sp>
        <p:nvSpPr>
          <p:cNvPr id="6" name="Овальная выноска 5"/>
          <p:cNvSpPr/>
          <p:nvPr/>
        </p:nvSpPr>
        <p:spPr>
          <a:xfrm rot="21395959" flipH="1">
            <a:off x="-24294" y="637504"/>
            <a:ext cx="4761927" cy="4220959"/>
          </a:xfrm>
          <a:prstGeom prst="wedgeEllipseCallout">
            <a:avLst>
              <a:gd name="adj1" fmla="val -54013"/>
              <a:gd name="adj2" fmla="val 18575"/>
            </a:avLst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187624" y="3417774"/>
            <a:ext cx="20162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</a:rPr>
              <a:t>27 : 3 = 9</a:t>
            </a:r>
          </a:p>
          <a:p>
            <a:pPr algn="ctr"/>
            <a:r>
              <a:rPr lang="ru-RU" sz="3200" b="1" dirty="0" smtClean="0">
                <a:solidFill>
                  <a:srgbClr val="FFFF00"/>
                </a:solidFill>
              </a:rPr>
              <a:t>9 внучат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213" t="16297" r="35168" b="30694"/>
          <a:stretch/>
        </p:blipFill>
        <p:spPr bwMode="auto">
          <a:xfrm>
            <a:off x="4283967" y="1926100"/>
            <a:ext cx="5004545" cy="49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07213" y="1518444"/>
            <a:ext cx="2236787" cy="223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2863" y="2636838"/>
            <a:ext cx="1249337" cy="240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4955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327"/>
            <a:ext cx="9216504" cy="6804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29" t="86577" r="-13529" b="-86577"/>
          <a:stretch/>
        </p:blipFill>
        <p:spPr bwMode="auto">
          <a:xfrm>
            <a:off x="5436096" y="4221088"/>
            <a:ext cx="3213100" cy="315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2220" y="1700808"/>
            <a:ext cx="42960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Полюбуйтесь-ка вы сами:</a:t>
            </a:r>
          </a:p>
          <a:p>
            <a:r>
              <a:rPr lang="ru-RU" sz="2400" b="1" dirty="0" smtClean="0">
                <a:solidFill>
                  <a:srgbClr val="FFFF00"/>
                </a:solidFill>
              </a:rPr>
              <a:t>Мчатся тройки с бубенцами.</a:t>
            </a:r>
          </a:p>
          <a:p>
            <a:r>
              <a:rPr lang="ru-RU" sz="2400" b="1" dirty="0" smtClean="0">
                <a:solidFill>
                  <a:srgbClr val="FFFF00"/>
                </a:solidFill>
              </a:rPr>
              <a:t>Сосчитать коней попросим,</a:t>
            </a:r>
          </a:p>
          <a:p>
            <a:r>
              <a:rPr lang="ru-RU" sz="2400" b="1" dirty="0" smtClean="0">
                <a:solidFill>
                  <a:srgbClr val="FFFF00"/>
                </a:solidFill>
              </a:rPr>
              <a:t>Если троек – восемь.</a:t>
            </a:r>
          </a:p>
        </p:txBody>
      </p:sp>
      <p:sp>
        <p:nvSpPr>
          <p:cNvPr id="6" name="Овальная выноска 5"/>
          <p:cNvSpPr/>
          <p:nvPr/>
        </p:nvSpPr>
        <p:spPr>
          <a:xfrm rot="21395959" flipH="1">
            <a:off x="-24294" y="637504"/>
            <a:ext cx="4761927" cy="4220959"/>
          </a:xfrm>
          <a:prstGeom prst="wedgeEllipseCallout">
            <a:avLst>
              <a:gd name="adj1" fmla="val -54383"/>
              <a:gd name="adj2" fmla="val 17532"/>
            </a:avLst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187624" y="3417774"/>
            <a:ext cx="20162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</a:rPr>
              <a:t>8 : 3 = 24</a:t>
            </a:r>
          </a:p>
          <a:p>
            <a:pPr algn="ctr"/>
            <a:r>
              <a:rPr lang="ru-RU" sz="3200" b="1" dirty="0" smtClean="0">
                <a:solidFill>
                  <a:srgbClr val="FFFF00"/>
                </a:solidFill>
              </a:rPr>
              <a:t>24 коня 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213" t="16297" r="35168" b="30694"/>
          <a:stretch/>
        </p:blipFill>
        <p:spPr bwMode="auto">
          <a:xfrm>
            <a:off x="4267717" y="1926100"/>
            <a:ext cx="5004545" cy="49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69989" y="1518444"/>
            <a:ext cx="2236787" cy="223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2863" y="2636838"/>
            <a:ext cx="1249337" cy="240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8081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2504" y="15538"/>
            <a:ext cx="9216504" cy="6804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29" t="86577" r="-13529" b="-86577"/>
          <a:stretch/>
        </p:blipFill>
        <p:spPr bwMode="auto">
          <a:xfrm>
            <a:off x="5436096" y="4221088"/>
            <a:ext cx="3213100" cy="315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3568" y="1109450"/>
            <a:ext cx="47525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Гуляли по аллейке </a:t>
            </a:r>
          </a:p>
          <a:p>
            <a:r>
              <a:rPr lang="ru-RU" sz="2400" b="1" dirty="0" smtClean="0">
                <a:solidFill>
                  <a:srgbClr val="FFFF00"/>
                </a:solidFill>
              </a:rPr>
              <a:t>куриные семейки.</a:t>
            </a:r>
          </a:p>
          <a:p>
            <a:r>
              <a:rPr lang="ru-RU" sz="2400" b="1" dirty="0" smtClean="0">
                <a:solidFill>
                  <a:srgbClr val="FFFF00"/>
                </a:solidFill>
              </a:rPr>
              <a:t>У каждой мамы-</a:t>
            </a:r>
            <a:r>
              <a:rPr lang="ru-RU" sz="2400" b="1" dirty="0" err="1" smtClean="0">
                <a:solidFill>
                  <a:srgbClr val="FFFF00"/>
                </a:solidFill>
              </a:rPr>
              <a:t>квочки</a:t>
            </a:r>
            <a:r>
              <a:rPr lang="ru-RU" sz="2400" b="1" dirty="0" smtClean="0">
                <a:solidFill>
                  <a:srgbClr val="FFFF00"/>
                </a:solidFill>
              </a:rPr>
              <a:t> </a:t>
            </a:r>
          </a:p>
          <a:p>
            <a:r>
              <a:rPr lang="ru-RU" sz="2400" b="1" dirty="0" smtClean="0">
                <a:solidFill>
                  <a:srgbClr val="FFFF00"/>
                </a:solidFill>
              </a:rPr>
              <a:t>3 сына и 2 дочки.</a:t>
            </a:r>
          </a:p>
          <a:p>
            <a:r>
              <a:rPr lang="ru-RU" sz="2400" b="1" dirty="0" smtClean="0">
                <a:solidFill>
                  <a:srgbClr val="FFFF00"/>
                </a:solidFill>
              </a:rPr>
              <a:t>Сколько всех цыплят, </a:t>
            </a:r>
          </a:p>
          <a:p>
            <a:r>
              <a:rPr lang="ru-RU" sz="2400" b="1" dirty="0" smtClean="0">
                <a:solidFill>
                  <a:srgbClr val="FFFF00"/>
                </a:solidFill>
              </a:rPr>
              <a:t>мы спросим, если </a:t>
            </a:r>
            <a:r>
              <a:rPr lang="ru-RU" sz="2400" b="1" dirty="0" err="1" smtClean="0">
                <a:solidFill>
                  <a:srgbClr val="FFFF00"/>
                </a:solidFill>
              </a:rPr>
              <a:t>квочек</a:t>
            </a:r>
            <a:r>
              <a:rPr lang="ru-RU" sz="2400" b="1" dirty="0" smtClean="0">
                <a:solidFill>
                  <a:srgbClr val="FFFF00"/>
                </a:solidFill>
              </a:rPr>
              <a:t> – 8?</a:t>
            </a:r>
          </a:p>
        </p:txBody>
      </p:sp>
      <p:sp>
        <p:nvSpPr>
          <p:cNvPr id="6" name="Овальная выноска 5"/>
          <p:cNvSpPr/>
          <p:nvPr/>
        </p:nvSpPr>
        <p:spPr>
          <a:xfrm rot="21395959" flipH="1">
            <a:off x="-24294" y="637504"/>
            <a:ext cx="4761927" cy="4220959"/>
          </a:xfrm>
          <a:prstGeom prst="wedgeEllipseCallout">
            <a:avLst>
              <a:gd name="adj1" fmla="val -55419"/>
              <a:gd name="adj2" fmla="val 15823"/>
            </a:avLst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187624" y="3417774"/>
            <a:ext cx="20162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</a:rPr>
              <a:t>8 ∙ 5 = 40</a:t>
            </a:r>
          </a:p>
          <a:p>
            <a:pPr algn="ctr"/>
            <a:r>
              <a:rPr lang="ru-RU" sz="3200" b="1" dirty="0" smtClean="0">
                <a:solidFill>
                  <a:srgbClr val="FFFF00"/>
                </a:solidFill>
              </a:rPr>
              <a:t>40 цыплят 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213" t="16297" r="35168" b="30694"/>
          <a:stretch/>
        </p:blipFill>
        <p:spPr bwMode="auto">
          <a:xfrm>
            <a:off x="4285348" y="1926100"/>
            <a:ext cx="5004545" cy="49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2646" y="1426082"/>
            <a:ext cx="2236787" cy="223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747983"/>
            <a:ext cx="1249337" cy="240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6437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1579"/>
            <a:ext cx="9216504" cy="6804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29" t="86577" r="-13529" b="-86577"/>
          <a:stretch/>
        </p:blipFill>
        <p:spPr bwMode="auto">
          <a:xfrm>
            <a:off x="5436096" y="4221088"/>
            <a:ext cx="3213100" cy="315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1229" y="1217046"/>
            <a:ext cx="41270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Хоть и крошка осьминог,</a:t>
            </a:r>
          </a:p>
          <a:p>
            <a:r>
              <a:rPr lang="ru-RU" sz="2800" b="1" dirty="0" smtClean="0">
                <a:solidFill>
                  <a:srgbClr val="FFFF00"/>
                </a:solidFill>
              </a:rPr>
              <a:t>Но имеет 8 ног.</a:t>
            </a:r>
          </a:p>
          <a:p>
            <a:r>
              <a:rPr lang="ru-RU" sz="2800" b="1" dirty="0" smtClean="0">
                <a:solidFill>
                  <a:srgbClr val="FFFF00"/>
                </a:solidFill>
              </a:rPr>
              <a:t>Сколько нужно </a:t>
            </a:r>
          </a:p>
          <a:p>
            <a:r>
              <a:rPr lang="ru-RU" sz="2800" b="1" dirty="0" smtClean="0">
                <a:solidFill>
                  <a:srgbClr val="FFFF00"/>
                </a:solidFill>
              </a:rPr>
              <a:t>пар сапог,</a:t>
            </a:r>
          </a:p>
          <a:p>
            <a:r>
              <a:rPr lang="ru-RU" sz="2800" b="1" dirty="0" smtClean="0">
                <a:solidFill>
                  <a:srgbClr val="FFFF00"/>
                </a:solidFill>
              </a:rPr>
              <a:t>Чтоб обулся осьминог?</a:t>
            </a:r>
          </a:p>
        </p:txBody>
      </p:sp>
      <p:sp>
        <p:nvSpPr>
          <p:cNvPr id="6" name="Овальная выноска 5"/>
          <p:cNvSpPr/>
          <p:nvPr/>
        </p:nvSpPr>
        <p:spPr>
          <a:xfrm rot="21395959" flipH="1">
            <a:off x="-24294" y="637504"/>
            <a:ext cx="4761927" cy="4220959"/>
          </a:xfrm>
          <a:prstGeom prst="wedgeEllipseCallout">
            <a:avLst>
              <a:gd name="adj1" fmla="val -55382"/>
              <a:gd name="adj2" fmla="val 16532"/>
            </a:avLst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187624" y="3417774"/>
            <a:ext cx="20162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</a:rPr>
              <a:t>8 : 2 = 4</a:t>
            </a:r>
          </a:p>
          <a:p>
            <a:pPr algn="ctr"/>
            <a:r>
              <a:rPr lang="ru-RU" sz="3200" b="1" dirty="0" smtClean="0">
                <a:solidFill>
                  <a:srgbClr val="FFFF00"/>
                </a:solidFill>
              </a:rPr>
              <a:t>4 пары 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213" t="16297" r="35168" b="30694"/>
          <a:stretch/>
        </p:blipFill>
        <p:spPr bwMode="auto">
          <a:xfrm>
            <a:off x="4301167" y="2029042"/>
            <a:ext cx="5004545" cy="49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90506" y="1719595"/>
            <a:ext cx="2236787" cy="223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2863" y="2636838"/>
            <a:ext cx="1249337" cy="240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6563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1579"/>
            <a:ext cx="9216504" cy="6804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29" t="86577" r="-13529" b="-86577"/>
          <a:stretch/>
        </p:blipFill>
        <p:spPr bwMode="auto">
          <a:xfrm>
            <a:off x="5436096" y="4221088"/>
            <a:ext cx="3213100" cy="315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4462" y="1856744"/>
            <a:ext cx="41270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Назовите самое большое однозначное число.</a:t>
            </a:r>
          </a:p>
        </p:txBody>
      </p:sp>
      <p:sp>
        <p:nvSpPr>
          <p:cNvPr id="6" name="Овальная выноска 5"/>
          <p:cNvSpPr/>
          <p:nvPr/>
        </p:nvSpPr>
        <p:spPr>
          <a:xfrm rot="21395959" flipH="1">
            <a:off x="-24294" y="637504"/>
            <a:ext cx="4761927" cy="4220959"/>
          </a:xfrm>
          <a:prstGeom prst="wedgeEllipseCallout">
            <a:avLst>
              <a:gd name="adj1" fmla="val -55382"/>
              <a:gd name="adj2" fmla="val 16532"/>
            </a:avLst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187624" y="3417774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</a:rPr>
              <a:t>9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213" t="16297" r="35168" b="30694"/>
          <a:stretch/>
        </p:blipFill>
        <p:spPr bwMode="auto">
          <a:xfrm>
            <a:off x="4301167" y="2029042"/>
            <a:ext cx="5004545" cy="49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90506" y="1719595"/>
            <a:ext cx="2236787" cy="223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2863" y="2636838"/>
            <a:ext cx="1249337" cy="240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6532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1579"/>
            <a:ext cx="9216504" cy="6804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29" t="86577" r="-13529" b="-86577"/>
          <a:stretch/>
        </p:blipFill>
        <p:spPr bwMode="auto">
          <a:xfrm>
            <a:off x="5436096" y="4221088"/>
            <a:ext cx="3213100" cy="315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1229" y="1452994"/>
            <a:ext cx="41270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Назовите самое маленькое двузначное число. </a:t>
            </a:r>
          </a:p>
        </p:txBody>
      </p:sp>
      <p:sp>
        <p:nvSpPr>
          <p:cNvPr id="6" name="Овальная выноска 5"/>
          <p:cNvSpPr/>
          <p:nvPr/>
        </p:nvSpPr>
        <p:spPr>
          <a:xfrm rot="21395959" flipH="1">
            <a:off x="-24294" y="637504"/>
            <a:ext cx="4761927" cy="4220959"/>
          </a:xfrm>
          <a:prstGeom prst="wedgeEllipseCallout">
            <a:avLst>
              <a:gd name="adj1" fmla="val -55382"/>
              <a:gd name="adj2" fmla="val 16532"/>
            </a:avLst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187624" y="3417774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</a:rPr>
              <a:t>10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213" t="16297" r="35168" b="30694"/>
          <a:stretch/>
        </p:blipFill>
        <p:spPr bwMode="auto">
          <a:xfrm>
            <a:off x="4301167" y="2029042"/>
            <a:ext cx="5004545" cy="49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90506" y="1719595"/>
            <a:ext cx="2236787" cy="223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2863" y="2636838"/>
            <a:ext cx="1249337" cy="240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063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16504" cy="6804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8252" y="2492895"/>
            <a:ext cx="1779998" cy="133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49350" y="3068960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u="sng" dirty="0" smtClean="0">
                <a:solidFill>
                  <a:srgbClr val="FFFF00"/>
                </a:solidFill>
              </a:rPr>
              <a:t>Планета</a:t>
            </a:r>
          </a:p>
          <a:p>
            <a:pPr algn="ctr"/>
            <a:r>
              <a:rPr lang="ru-RU" sz="3600" b="1" i="1" u="sng" dirty="0" smtClean="0">
                <a:solidFill>
                  <a:srgbClr val="FFFF00"/>
                </a:solidFill>
                <a:latin typeface="Zanesennyj" pitchFamily="82" charset="0"/>
              </a:rPr>
              <a:t>«пословиц»</a:t>
            </a:r>
            <a:endParaRPr lang="ru-RU" sz="3600" b="1" i="1" u="sng" dirty="0">
              <a:solidFill>
                <a:srgbClr val="FFFF00"/>
              </a:solidFill>
              <a:latin typeface="Zanesennyj" pitchFamily="82" charset="0"/>
            </a:endParaRPr>
          </a:p>
        </p:txBody>
      </p:sp>
      <p:pic>
        <p:nvPicPr>
          <p:cNvPr id="7" name="zvuki_-_kosmicheskaya_muzyka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501090" y="621508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457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0242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5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2504" y="0"/>
            <a:ext cx="9216504" cy="6804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29" t="86577" r="-13529" b="-86577"/>
          <a:stretch/>
        </p:blipFill>
        <p:spPr bwMode="auto">
          <a:xfrm>
            <a:off x="5436096" y="4221088"/>
            <a:ext cx="3213100" cy="315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945" y="1876552"/>
            <a:ext cx="47160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К дому друга  дорога никогда не бывает длинной. </a:t>
            </a:r>
          </a:p>
        </p:txBody>
      </p:sp>
      <p:sp>
        <p:nvSpPr>
          <p:cNvPr id="6" name="Овальная выноска 5"/>
          <p:cNvSpPr/>
          <p:nvPr/>
        </p:nvSpPr>
        <p:spPr>
          <a:xfrm rot="21395959" flipH="1">
            <a:off x="-24294" y="637504"/>
            <a:ext cx="4761927" cy="4220959"/>
          </a:xfrm>
          <a:prstGeom prst="wedgeEllipseCallout">
            <a:avLst>
              <a:gd name="adj1" fmla="val -54697"/>
              <a:gd name="adj2" fmla="val 17553"/>
            </a:avLst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2863" y="2636838"/>
            <a:ext cx="1249337" cy="240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2055" y="1844824"/>
            <a:ext cx="5242933" cy="4997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5292" y="3688593"/>
            <a:ext cx="2236787" cy="223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6961" y="2265262"/>
            <a:ext cx="1706560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4283968" y="0"/>
            <a:ext cx="4841020" cy="1844824"/>
          </a:xfrm>
          <a:prstGeom prst="cloudCallout">
            <a:avLst/>
          </a:prstGeom>
          <a:solidFill>
            <a:srgbClr val="4F81BD">
              <a:alpha val="0"/>
            </a:srgb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716016" y="332656"/>
            <a:ext cx="39203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rgbClr val="FFFF00"/>
                </a:solidFill>
              </a:rPr>
              <a:t>м..роз</a:t>
            </a:r>
            <a:r>
              <a:rPr lang="ru-RU" sz="2800" b="1" dirty="0" smtClean="0">
                <a:solidFill>
                  <a:srgbClr val="FFFF00"/>
                </a:solidFill>
              </a:rPr>
              <a:t>, </a:t>
            </a:r>
            <a:r>
              <a:rPr lang="ru-RU" sz="2800" b="1" dirty="0" err="1" smtClean="0">
                <a:solidFill>
                  <a:srgbClr val="FFFF00"/>
                </a:solidFill>
              </a:rPr>
              <a:t>Род..на</a:t>
            </a:r>
            <a:r>
              <a:rPr lang="ru-RU" sz="2800" b="1" dirty="0" smtClean="0">
                <a:solidFill>
                  <a:srgbClr val="FFFF00"/>
                </a:solidFill>
              </a:rPr>
              <a:t>, </a:t>
            </a:r>
            <a:r>
              <a:rPr lang="ru-RU" sz="2800" b="1" dirty="0" err="1" smtClean="0">
                <a:solidFill>
                  <a:srgbClr val="FFFF00"/>
                </a:solidFill>
              </a:rPr>
              <a:t>р..бота</a:t>
            </a:r>
            <a:r>
              <a:rPr lang="ru-RU" sz="2800" b="1" dirty="0" smtClean="0">
                <a:solidFill>
                  <a:srgbClr val="FFFF00"/>
                </a:solidFill>
              </a:rPr>
              <a:t>, </a:t>
            </a:r>
            <a:r>
              <a:rPr lang="ru-RU" sz="2800" b="1" dirty="0" err="1" smtClean="0">
                <a:solidFill>
                  <a:srgbClr val="FFFF00"/>
                </a:solidFill>
              </a:rPr>
              <a:t>д..рога</a:t>
            </a:r>
            <a:r>
              <a:rPr lang="ru-RU" sz="2800" b="1" dirty="0" smtClean="0">
                <a:solidFill>
                  <a:srgbClr val="FFFF00"/>
                </a:solidFill>
              </a:rPr>
              <a:t>, </a:t>
            </a:r>
            <a:r>
              <a:rPr lang="ru-RU" sz="2800" b="1" dirty="0" err="1" smtClean="0">
                <a:solidFill>
                  <a:srgbClr val="FFFF00"/>
                </a:solidFill>
              </a:rPr>
              <a:t>т..пор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9" name="Пятно 1 8"/>
          <p:cNvSpPr/>
          <p:nvPr/>
        </p:nvSpPr>
        <p:spPr>
          <a:xfrm>
            <a:off x="2438953" y="1844824"/>
            <a:ext cx="1989031" cy="792014"/>
          </a:xfrm>
          <a:prstGeom prst="irregularSeal1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744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61 -0.09619 C -0.02361 0.07468 0.06632 0.20763 0.17691 0.20763 C 0.29063 0.20763 0.38194 0.07468 0.38194 -0.09619 C 0.38194 -0.26752 0.47205 -0.4 0.58611 -0.4 C 0.69653 -0.4 0.7875 -0.26752 0.7875 -0.09619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5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4" grpId="0" animBg="1"/>
      <p:bldP spid="8" grpId="0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2504" y="0"/>
            <a:ext cx="9216504" cy="6804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29" t="86577" r="-13529" b="-86577"/>
          <a:stretch/>
        </p:blipFill>
        <p:spPr bwMode="auto">
          <a:xfrm>
            <a:off x="5436096" y="4221088"/>
            <a:ext cx="3213100" cy="315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945" y="1876552"/>
            <a:ext cx="4716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Не велик  мороз   да краснеет нос. </a:t>
            </a:r>
          </a:p>
        </p:txBody>
      </p:sp>
      <p:sp>
        <p:nvSpPr>
          <p:cNvPr id="6" name="Овальная выноска 5"/>
          <p:cNvSpPr/>
          <p:nvPr/>
        </p:nvSpPr>
        <p:spPr>
          <a:xfrm rot="21395959" flipH="1">
            <a:off x="-24294" y="637504"/>
            <a:ext cx="4761927" cy="4220959"/>
          </a:xfrm>
          <a:prstGeom prst="wedgeEllipseCallout">
            <a:avLst>
              <a:gd name="adj1" fmla="val -54697"/>
              <a:gd name="adj2" fmla="val 17553"/>
            </a:avLst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2863" y="2636838"/>
            <a:ext cx="1249337" cy="240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2055" y="1844824"/>
            <a:ext cx="5242933" cy="4997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4478" y="1844824"/>
            <a:ext cx="2236787" cy="223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6961" y="2265262"/>
            <a:ext cx="1706560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4283968" y="0"/>
            <a:ext cx="4841020" cy="1844824"/>
          </a:xfrm>
          <a:prstGeom prst="cloudCallout">
            <a:avLst/>
          </a:prstGeom>
          <a:solidFill>
            <a:srgbClr val="4F81BD">
              <a:alpha val="0"/>
            </a:srgb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716016" y="332656"/>
            <a:ext cx="39203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rgbClr val="FFFF00"/>
                </a:solidFill>
              </a:rPr>
              <a:t>м..роз</a:t>
            </a:r>
            <a:r>
              <a:rPr lang="ru-RU" sz="2800" b="1" dirty="0" smtClean="0">
                <a:solidFill>
                  <a:srgbClr val="FFFF00"/>
                </a:solidFill>
              </a:rPr>
              <a:t>, </a:t>
            </a:r>
            <a:r>
              <a:rPr lang="ru-RU" sz="2800" b="1" dirty="0" err="1" smtClean="0">
                <a:solidFill>
                  <a:srgbClr val="FFFF00"/>
                </a:solidFill>
              </a:rPr>
              <a:t>Род..на</a:t>
            </a:r>
            <a:r>
              <a:rPr lang="ru-RU" sz="2800" b="1" dirty="0" smtClean="0">
                <a:solidFill>
                  <a:srgbClr val="FFFF00"/>
                </a:solidFill>
              </a:rPr>
              <a:t>, </a:t>
            </a:r>
            <a:r>
              <a:rPr lang="ru-RU" sz="2800" b="1" dirty="0" err="1" smtClean="0">
                <a:solidFill>
                  <a:srgbClr val="FFFF00"/>
                </a:solidFill>
              </a:rPr>
              <a:t>р..бота</a:t>
            </a:r>
            <a:r>
              <a:rPr lang="ru-RU" sz="2800" b="1" dirty="0" smtClean="0">
                <a:solidFill>
                  <a:srgbClr val="FFFF00"/>
                </a:solidFill>
              </a:rPr>
              <a:t>, </a:t>
            </a:r>
            <a:r>
              <a:rPr lang="ru-RU" sz="2800" b="1" dirty="0" err="1" smtClean="0">
                <a:solidFill>
                  <a:srgbClr val="FFFF00"/>
                </a:solidFill>
              </a:rPr>
              <a:t>д..рога</a:t>
            </a:r>
            <a:r>
              <a:rPr lang="ru-RU" sz="2800" b="1" dirty="0" smtClean="0">
                <a:solidFill>
                  <a:srgbClr val="FFFF00"/>
                </a:solidFill>
              </a:rPr>
              <a:t>, </a:t>
            </a:r>
            <a:r>
              <a:rPr lang="ru-RU" sz="2800" b="1" dirty="0" err="1" smtClean="0">
                <a:solidFill>
                  <a:srgbClr val="FFFF00"/>
                </a:solidFill>
              </a:rPr>
              <a:t>т..пор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9" name="Пятно 1 8"/>
          <p:cNvSpPr/>
          <p:nvPr/>
        </p:nvSpPr>
        <p:spPr>
          <a:xfrm>
            <a:off x="1907704" y="1772816"/>
            <a:ext cx="1728191" cy="864022"/>
          </a:xfrm>
          <a:prstGeom prst="irregularSeal1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775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2504" y="0"/>
            <a:ext cx="9216504" cy="6804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29" t="86577" r="-13529" b="-86577"/>
          <a:stretch/>
        </p:blipFill>
        <p:spPr bwMode="auto">
          <a:xfrm>
            <a:off x="5436096" y="4221088"/>
            <a:ext cx="3213100" cy="315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945" y="1876552"/>
            <a:ext cx="47160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Крепкую дружбу и топором  не разрубишь. </a:t>
            </a:r>
          </a:p>
        </p:txBody>
      </p:sp>
      <p:sp>
        <p:nvSpPr>
          <p:cNvPr id="6" name="Овальная выноска 5"/>
          <p:cNvSpPr/>
          <p:nvPr/>
        </p:nvSpPr>
        <p:spPr>
          <a:xfrm rot="21395959" flipH="1">
            <a:off x="-24294" y="637504"/>
            <a:ext cx="4761927" cy="4220959"/>
          </a:xfrm>
          <a:prstGeom prst="wedgeEllipseCallout">
            <a:avLst>
              <a:gd name="adj1" fmla="val -54697"/>
              <a:gd name="adj2" fmla="val 17553"/>
            </a:avLst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2863" y="2636838"/>
            <a:ext cx="1249337" cy="240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2055" y="1844824"/>
            <a:ext cx="5242933" cy="4997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4478" y="1844824"/>
            <a:ext cx="2236787" cy="223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6961" y="2265262"/>
            <a:ext cx="1706560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4283968" y="0"/>
            <a:ext cx="4841020" cy="1844824"/>
          </a:xfrm>
          <a:prstGeom prst="cloudCallout">
            <a:avLst/>
          </a:prstGeom>
          <a:solidFill>
            <a:srgbClr val="4F81BD">
              <a:alpha val="0"/>
            </a:srgb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716016" y="332656"/>
            <a:ext cx="39203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rgbClr val="FFFF00"/>
                </a:solidFill>
              </a:rPr>
              <a:t>м..роз</a:t>
            </a:r>
            <a:r>
              <a:rPr lang="ru-RU" sz="2800" b="1" dirty="0" smtClean="0">
                <a:solidFill>
                  <a:srgbClr val="FFFF00"/>
                </a:solidFill>
              </a:rPr>
              <a:t>, </a:t>
            </a:r>
            <a:r>
              <a:rPr lang="ru-RU" sz="2800" b="1" dirty="0" err="1" smtClean="0">
                <a:solidFill>
                  <a:srgbClr val="FFFF00"/>
                </a:solidFill>
              </a:rPr>
              <a:t>Род..на</a:t>
            </a:r>
            <a:r>
              <a:rPr lang="ru-RU" sz="2800" b="1" dirty="0" smtClean="0">
                <a:solidFill>
                  <a:srgbClr val="FFFF00"/>
                </a:solidFill>
              </a:rPr>
              <a:t>, </a:t>
            </a:r>
            <a:r>
              <a:rPr lang="ru-RU" sz="2800" b="1" dirty="0" err="1" smtClean="0">
                <a:solidFill>
                  <a:srgbClr val="FFFF00"/>
                </a:solidFill>
              </a:rPr>
              <a:t>р..бота</a:t>
            </a:r>
            <a:r>
              <a:rPr lang="ru-RU" sz="2800" b="1" dirty="0" smtClean="0">
                <a:solidFill>
                  <a:srgbClr val="FFFF00"/>
                </a:solidFill>
              </a:rPr>
              <a:t>, </a:t>
            </a:r>
            <a:r>
              <a:rPr lang="ru-RU" sz="2800" b="1" dirty="0" err="1" smtClean="0">
                <a:solidFill>
                  <a:srgbClr val="FFFF00"/>
                </a:solidFill>
              </a:rPr>
              <a:t>д..рога</a:t>
            </a:r>
            <a:r>
              <a:rPr lang="ru-RU" sz="2800" b="1" dirty="0" smtClean="0">
                <a:solidFill>
                  <a:srgbClr val="FFFF00"/>
                </a:solidFill>
              </a:rPr>
              <a:t>, </a:t>
            </a:r>
            <a:r>
              <a:rPr lang="ru-RU" sz="2800" b="1" dirty="0" err="1" smtClean="0">
                <a:solidFill>
                  <a:srgbClr val="FFFF00"/>
                </a:solidFill>
              </a:rPr>
              <a:t>т..пор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9" name="Пятно 1 8"/>
          <p:cNvSpPr/>
          <p:nvPr/>
        </p:nvSpPr>
        <p:spPr>
          <a:xfrm>
            <a:off x="0" y="2361175"/>
            <a:ext cx="2195736" cy="792014"/>
          </a:xfrm>
          <a:prstGeom prst="irregularSeal1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326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53529"/>
            <a:ext cx="9216504" cy="6804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429264"/>
            <a:ext cx="1244537" cy="121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kardinal_-_trans_muzyka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8501090" y="628652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686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6" presetClass="path" presetSubtype="0" accel="47000" decel="4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3 -0.33711 C -0.0184 -0.60531 0.14983 -0.83745 0.37552 -0.85317 C 0.59115 -0.87329 0.79271 -0.69317 0.80625 -0.43329 C 0.82326 -0.19283 0.68177 0.03099 0.47951 0.04671 C 0.29479 0.05873 0.11945 -0.08947 0.10608 -0.31306 C 0.09254 -0.51745 0.21059 -0.7089 0.38195 -0.72578 C 0.54028 -0.73664 0.68872 -0.61271 0.69861 -0.42497 C 0.70868 -0.25664 0.61458 -0.09294 0.47309 -0.08554 C 0.34514 -0.07352 0.22413 -0.16878 0.21354 -0.32138 C 0.20712 -0.45734 0.27778 -0.58867 0.38889 -0.59699 C 0.48646 -0.60531 0.5842 -0.53317 0.59115 -0.41664 C 0.59757 -0.31676 0.54722 -0.2215 0.46597 -0.21341 C 0.39879 -0.20485 0.32813 -0.24924 0.32465 -0.32878 C 0.31823 -0.39352 0.34514 -0.46104 0.39531 -0.46936 C 0.43629 -0.46936 0.47656 -0.45271 0.48299 -0.40924 C 0.48646 -0.3815 0.47951 -0.35283 0.45955 -0.3408 C 0.44965 -0.33711 0.44271 -0.33711 0.43281 -0.3408 " pathEditMode="relative" rAng="0" ptsTypes="fffffffffffffffff">
                                      <p:cBhvr>
                                        <p:cTn id="8" dur="57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47" y="-70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">
                <p:cTn id="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2504" y="0"/>
            <a:ext cx="9216504" cy="6804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29" t="86577" r="-13529" b="-86577"/>
          <a:stretch/>
        </p:blipFill>
        <p:spPr bwMode="auto">
          <a:xfrm>
            <a:off x="5436096" y="4221088"/>
            <a:ext cx="3213100" cy="315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945" y="1876552"/>
            <a:ext cx="4716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Всякая  работа    мастера хвалит. </a:t>
            </a:r>
          </a:p>
        </p:txBody>
      </p:sp>
      <p:sp>
        <p:nvSpPr>
          <p:cNvPr id="6" name="Овальная выноска 5"/>
          <p:cNvSpPr/>
          <p:nvPr/>
        </p:nvSpPr>
        <p:spPr>
          <a:xfrm rot="21395959" flipH="1">
            <a:off x="-24294" y="637504"/>
            <a:ext cx="4761927" cy="4220959"/>
          </a:xfrm>
          <a:prstGeom prst="wedgeEllipseCallout">
            <a:avLst>
              <a:gd name="adj1" fmla="val -54697"/>
              <a:gd name="adj2" fmla="val 17553"/>
            </a:avLst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2863" y="2636838"/>
            <a:ext cx="1249337" cy="240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2055" y="1844824"/>
            <a:ext cx="5242933" cy="4997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4478" y="1844824"/>
            <a:ext cx="2236787" cy="223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6961" y="2265262"/>
            <a:ext cx="1706560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4283968" y="0"/>
            <a:ext cx="4841020" cy="1844824"/>
          </a:xfrm>
          <a:prstGeom prst="cloudCallout">
            <a:avLst/>
          </a:prstGeom>
          <a:solidFill>
            <a:srgbClr val="4F81BD">
              <a:alpha val="0"/>
            </a:srgb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716016" y="332656"/>
            <a:ext cx="39203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rgbClr val="FFFF00"/>
                </a:solidFill>
              </a:rPr>
              <a:t>м..роз</a:t>
            </a:r>
            <a:r>
              <a:rPr lang="ru-RU" sz="2800" b="1" dirty="0" smtClean="0">
                <a:solidFill>
                  <a:srgbClr val="FFFF00"/>
                </a:solidFill>
              </a:rPr>
              <a:t>, </a:t>
            </a:r>
            <a:r>
              <a:rPr lang="ru-RU" sz="2800" b="1" dirty="0" err="1" smtClean="0">
                <a:solidFill>
                  <a:srgbClr val="FFFF00"/>
                </a:solidFill>
              </a:rPr>
              <a:t>Род..на</a:t>
            </a:r>
            <a:r>
              <a:rPr lang="ru-RU" sz="2800" b="1" dirty="0" smtClean="0">
                <a:solidFill>
                  <a:srgbClr val="FFFF00"/>
                </a:solidFill>
              </a:rPr>
              <a:t>, </a:t>
            </a:r>
            <a:r>
              <a:rPr lang="ru-RU" sz="2800" b="1" dirty="0" err="1" smtClean="0">
                <a:solidFill>
                  <a:srgbClr val="FFFF00"/>
                </a:solidFill>
              </a:rPr>
              <a:t>р..бота</a:t>
            </a:r>
            <a:r>
              <a:rPr lang="ru-RU" sz="2800" b="1" dirty="0" smtClean="0">
                <a:solidFill>
                  <a:srgbClr val="FFFF00"/>
                </a:solidFill>
              </a:rPr>
              <a:t>, </a:t>
            </a:r>
            <a:r>
              <a:rPr lang="ru-RU" sz="2800" b="1" dirty="0" err="1" smtClean="0">
                <a:solidFill>
                  <a:srgbClr val="FFFF00"/>
                </a:solidFill>
              </a:rPr>
              <a:t>д..рога</a:t>
            </a:r>
            <a:r>
              <a:rPr lang="ru-RU" sz="2800" b="1" dirty="0" smtClean="0">
                <a:solidFill>
                  <a:srgbClr val="FFFF00"/>
                </a:solidFill>
              </a:rPr>
              <a:t>, </a:t>
            </a:r>
            <a:r>
              <a:rPr lang="ru-RU" sz="2800" b="1" dirty="0" err="1" smtClean="0">
                <a:solidFill>
                  <a:srgbClr val="FFFF00"/>
                </a:solidFill>
              </a:rPr>
              <a:t>т..пор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9" name="Пятно 1 8"/>
          <p:cNvSpPr/>
          <p:nvPr/>
        </p:nvSpPr>
        <p:spPr>
          <a:xfrm>
            <a:off x="1538853" y="1765519"/>
            <a:ext cx="1800200" cy="999486"/>
          </a:xfrm>
          <a:prstGeom prst="irregularSeal1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607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2504" y="0"/>
            <a:ext cx="9216504" cy="6804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29" t="86577" r="-13529" b="-86577"/>
          <a:stretch/>
        </p:blipFill>
        <p:spPr bwMode="auto">
          <a:xfrm>
            <a:off x="5436096" y="4221088"/>
            <a:ext cx="3213100" cy="315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945" y="1876552"/>
            <a:ext cx="4716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Нет ничего краше, чем  Родина  наша.</a:t>
            </a:r>
          </a:p>
        </p:txBody>
      </p:sp>
      <p:sp>
        <p:nvSpPr>
          <p:cNvPr id="6" name="Овальная выноска 5"/>
          <p:cNvSpPr/>
          <p:nvPr/>
        </p:nvSpPr>
        <p:spPr>
          <a:xfrm rot="21395959" flipH="1">
            <a:off x="-24294" y="637504"/>
            <a:ext cx="4761927" cy="4220959"/>
          </a:xfrm>
          <a:prstGeom prst="wedgeEllipseCallout">
            <a:avLst>
              <a:gd name="adj1" fmla="val -54697"/>
              <a:gd name="adj2" fmla="val 17553"/>
            </a:avLst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2863" y="2636838"/>
            <a:ext cx="1249337" cy="240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2055" y="1844824"/>
            <a:ext cx="5242933" cy="4997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4478" y="1844824"/>
            <a:ext cx="2236787" cy="223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6961" y="2265262"/>
            <a:ext cx="1706560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4283968" y="0"/>
            <a:ext cx="4841020" cy="1844824"/>
          </a:xfrm>
          <a:prstGeom prst="cloudCallout">
            <a:avLst/>
          </a:prstGeom>
          <a:solidFill>
            <a:srgbClr val="4F81BD">
              <a:alpha val="0"/>
            </a:srgb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716016" y="332656"/>
            <a:ext cx="39203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rgbClr val="FFFF00"/>
                </a:solidFill>
              </a:rPr>
              <a:t>м..роз</a:t>
            </a:r>
            <a:r>
              <a:rPr lang="ru-RU" sz="2800" b="1" dirty="0" smtClean="0">
                <a:solidFill>
                  <a:srgbClr val="FFFF00"/>
                </a:solidFill>
              </a:rPr>
              <a:t>, </a:t>
            </a:r>
            <a:r>
              <a:rPr lang="ru-RU" sz="2800" b="1" dirty="0" err="1" smtClean="0">
                <a:solidFill>
                  <a:srgbClr val="FFFF00"/>
                </a:solidFill>
              </a:rPr>
              <a:t>Род..на</a:t>
            </a:r>
            <a:r>
              <a:rPr lang="ru-RU" sz="2800" b="1" dirty="0" smtClean="0">
                <a:solidFill>
                  <a:srgbClr val="FFFF00"/>
                </a:solidFill>
              </a:rPr>
              <a:t>, </a:t>
            </a:r>
            <a:r>
              <a:rPr lang="ru-RU" sz="2800" b="1" dirty="0" err="1" smtClean="0">
                <a:solidFill>
                  <a:srgbClr val="FFFF00"/>
                </a:solidFill>
              </a:rPr>
              <a:t>р..бота</a:t>
            </a:r>
            <a:r>
              <a:rPr lang="ru-RU" sz="2800" b="1" dirty="0" smtClean="0">
                <a:solidFill>
                  <a:srgbClr val="FFFF00"/>
                </a:solidFill>
              </a:rPr>
              <a:t>, </a:t>
            </a:r>
            <a:r>
              <a:rPr lang="ru-RU" sz="2800" b="1" dirty="0" err="1" smtClean="0">
                <a:solidFill>
                  <a:srgbClr val="FFFF00"/>
                </a:solidFill>
              </a:rPr>
              <a:t>д..рога</a:t>
            </a:r>
            <a:r>
              <a:rPr lang="ru-RU" sz="2800" b="1" dirty="0" smtClean="0">
                <a:solidFill>
                  <a:srgbClr val="FFFF00"/>
                </a:solidFill>
              </a:rPr>
              <a:t>, </a:t>
            </a:r>
            <a:r>
              <a:rPr lang="ru-RU" sz="2800" b="1" dirty="0" err="1" smtClean="0">
                <a:solidFill>
                  <a:srgbClr val="FFFF00"/>
                </a:solidFill>
              </a:rPr>
              <a:t>т..пор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9" name="Пятно 1 8"/>
          <p:cNvSpPr/>
          <p:nvPr/>
        </p:nvSpPr>
        <p:spPr>
          <a:xfrm>
            <a:off x="827584" y="2351976"/>
            <a:ext cx="1989031" cy="933008"/>
          </a:xfrm>
          <a:prstGeom prst="irregularSeal1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000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2504" y="0"/>
            <a:ext cx="9216504" cy="6804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29" t="86577" r="-13529" b="-86577"/>
          <a:stretch/>
        </p:blipFill>
        <p:spPr bwMode="auto">
          <a:xfrm>
            <a:off x="5436096" y="4221088"/>
            <a:ext cx="3213100" cy="315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945" y="1876552"/>
            <a:ext cx="47160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К дому друга  дорога никогда не бывает длинной. </a:t>
            </a:r>
          </a:p>
        </p:txBody>
      </p:sp>
      <p:sp>
        <p:nvSpPr>
          <p:cNvPr id="6" name="Овальная выноска 5"/>
          <p:cNvSpPr/>
          <p:nvPr/>
        </p:nvSpPr>
        <p:spPr>
          <a:xfrm rot="21395959" flipH="1">
            <a:off x="-24294" y="637504"/>
            <a:ext cx="4761927" cy="4220959"/>
          </a:xfrm>
          <a:prstGeom prst="wedgeEllipseCallout">
            <a:avLst>
              <a:gd name="adj1" fmla="val -54697"/>
              <a:gd name="adj2" fmla="val 17553"/>
            </a:avLst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2863" y="2636838"/>
            <a:ext cx="1249337" cy="240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2055" y="1844824"/>
            <a:ext cx="5242933" cy="4997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4478" y="1844824"/>
            <a:ext cx="2236787" cy="223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6961" y="2265262"/>
            <a:ext cx="1706560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4283968" y="0"/>
            <a:ext cx="4841020" cy="1844824"/>
          </a:xfrm>
          <a:prstGeom prst="cloudCallout">
            <a:avLst/>
          </a:prstGeom>
          <a:solidFill>
            <a:srgbClr val="4F81BD">
              <a:alpha val="0"/>
            </a:srgb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716016" y="332656"/>
            <a:ext cx="39203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rgbClr val="FFFF00"/>
                </a:solidFill>
              </a:rPr>
              <a:t>м..роз</a:t>
            </a:r>
            <a:r>
              <a:rPr lang="ru-RU" sz="2800" b="1" dirty="0" smtClean="0">
                <a:solidFill>
                  <a:srgbClr val="FFFF00"/>
                </a:solidFill>
              </a:rPr>
              <a:t>, </a:t>
            </a:r>
            <a:r>
              <a:rPr lang="ru-RU" sz="2800" b="1" dirty="0" err="1" smtClean="0">
                <a:solidFill>
                  <a:srgbClr val="FFFF00"/>
                </a:solidFill>
              </a:rPr>
              <a:t>Род..на</a:t>
            </a:r>
            <a:r>
              <a:rPr lang="ru-RU" sz="2800" b="1" dirty="0" smtClean="0">
                <a:solidFill>
                  <a:srgbClr val="FFFF00"/>
                </a:solidFill>
              </a:rPr>
              <a:t>, </a:t>
            </a:r>
            <a:r>
              <a:rPr lang="ru-RU" sz="2800" b="1" dirty="0" err="1" smtClean="0">
                <a:solidFill>
                  <a:srgbClr val="FFFF00"/>
                </a:solidFill>
              </a:rPr>
              <a:t>р..бота</a:t>
            </a:r>
            <a:r>
              <a:rPr lang="ru-RU" sz="2800" b="1" dirty="0" smtClean="0">
                <a:solidFill>
                  <a:srgbClr val="FFFF00"/>
                </a:solidFill>
              </a:rPr>
              <a:t>, </a:t>
            </a:r>
            <a:r>
              <a:rPr lang="ru-RU" sz="2800" b="1" dirty="0" err="1" smtClean="0">
                <a:solidFill>
                  <a:srgbClr val="FFFF00"/>
                </a:solidFill>
              </a:rPr>
              <a:t>д..рога</a:t>
            </a:r>
            <a:r>
              <a:rPr lang="ru-RU" sz="2800" b="1" dirty="0" smtClean="0">
                <a:solidFill>
                  <a:srgbClr val="FFFF00"/>
                </a:solidFill>
              </a:rPr>
              <a:t>, </a:t>
            </a:r>
            <a:r>
              <a:rPr lang="ru-RU" sz="2800" b="1" dirty="0" err="1" smtClean="0">
                <a:solidFill>
                  <a:srgbClr val="FFFF00"/>
                </a:solidFill>
              </a:rPr>
              <a:t>т..пор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9" name="Пятно 1 8"/>
          <p:cNvSpPr/>
          <p:nvPr/>
        </p:nvSpPr>
        <p:spPr>
          <a:xfrm>
            <a:off x="2438953" y="1844824"/>
            <a:ext cx="1989031" cy="792014"/>
          </a:xfrm>
          <a:prstGeom prst="irregularSeal1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529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16504" cy="6804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35841" y="2636912"/>
            <a:ext cx="1344820" cy="1350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49350" y="3068960"/>
            <a:ext cx="43204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u="sng" dirty="0" smtClean="0">
                <a:solidFill>
                  <a:srgbClr val="FFFF00"/>
                </a:solidFill>
              </a:rPr>
              <a:t>Планета</a:t>
            </a:r>
          </a:p>
          <a:p>
            <a:pPr algn="ctr"/>
            <a:r>
              <a:rPr lang="ru-RU" sz="3600" b="1" i="1" u="sng" dirty="0" smtClean="0">
                <a:solidFill>
                  <a:srgbClr val="FFFF00"/>
                </a:solidFill>
                <a:latin typeface="Zanesennyj" pitchFamily="82" charset="0"/>
              </a:rPr>
              <a:t>«Родительское собрание »</a:t>
            </a:r>
            <a:endParaRPr lang="ru-RU" sz="3600" b="1" i="1" u="sng" dirty="0">
              <a:solidFill>
                <a:srgbClr val="FFFF00"/>
              </a:solidFill>
              <a:latin typeface="Zanesennyj" pitchFamily="82" charset="0"/>
            </a:endParaRPr>
          </a:p>
        </p:txBody>
      </p:sp>
      <p:pic>
        <p:nvPicPr>
          <p:cNvPr id="7" name="kosmicheskaya_muzyka_-_trek_3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501090" y="621508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700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2290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2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0764"/>
            <a:ext cx="9216504" cy="6804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29" t="86577" r="-13529" b="-86577"/>
          <a:stretch/>
        </p:blipFill>
        <p:spPr bwMode="auto">
          <a:xfrm>
            <a:off x="5436096" y="4221088"/>
            <a:ext cx="3213100" cy="315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3157" y="1500087"/>
            <a:ext cx="41270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FF00"/>
                </a:solidFill>
              </a:rPr>
              <a:t>Сценка </a:t>
            </a:r>
          </a:p>
          <a:p>
            <a:pPr algn="ctr"/>
            <a:r>
              <a:rPr lang="ru-RU" sz="4400" b="1" dirty="0" smtClean="0">
                <a:solidFill>
                  <a:srgbClr val="FFFF00"/>
                </a:solidFill>
              </a:rPr>
              <a:t>«Лесное воспитание»</a:t>
            </a:r>
          </a:p>
        </p:txBody>
      </p:sp>
      <p:sp>
        <p:nvSpPr>
          <p:cNvPr id="6" name="Овальная выноска 5"/>
          <p:cNvSpPr/>
          <p:nvPr/>
        </p:nvSpPr>
        <p:spPr>
          <a:xfrm rot="21395959" flipH="1">
            <a:off x="-24294" y="637504"/>
            <a:ext cx="4761927" cy="4220959"/>
          </a:xfrm>
          <a:prstGeom prst="wedgeEllipseCallout">
            <a:avLst>
              <a:gd name="adj1" fmla="val -54697"/>
              <a:gd name="adj2" fmla="val 17553"/>
            </a:avLst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8405" y="2643803"/>
            <a:ext cx="4288482" cy="4194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688593"/>
            <a:ext cx="2376264" cy="231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5292" y="3688593"/>
            <a:ext cx="2236787" cy="223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1912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61 -0.08612 C -0.02361 0.08495 0.06632 0.21782 0.17691 0.21782 C 0.29063 0.21782 0.38194 0.08495 0.38194 -0.08612 C 0.38194 -0.25741 0.47205 -0.38982 0.58611 -0.38982 C 0.69653 -0.38982 0.7875 -0.25741 0.7875 -0.08612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5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39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6698" y="332656"/>
            <a:ext cx="73506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Родительское собрание</a:t>
            </a:r>
            <a:endParaRPr lang="ru-RU" sz="5400" b="1" cap="none" spc="0" dirty="0">
              <a:ln w="11430"/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429000"/>
            <a:ext cx="1658937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2017713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428999"/>
            <a:ext cx="1584602" cy="277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44824"/>
            <a:ext cx="1116013" cy="132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9040" y="1412776"/>
            <a:ext cx="1328685" cy="1760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1871" y="1052736"/>
            <a:ext cx="2011625" cy="2473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765564"/>
            <a:ext cx="1751444" cy="1632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лес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11"/>
          <a:stretch>
            <a:fillRect/>
          </a:stretch>
        </p:blipFill>
        <p:spPr>
          <a:xfrm>
            <a:off x="8215338" y="628652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448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4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16504" cy="6804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9715" y="2348879"/>
            <a:ext cx="1604374" cy="1457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49350" y="3068960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u="sng" dirty="0" smtClean="0">
                <a:solidFill>
                  <a:schemeClr val="bg1"/>
                </a:solidFill>
              </a:rPr>
              <a:t>Планета</a:t>
            </a:r>
          </a:p>
          <a:p>
            <a:pPr algn="ctr"/>
            <a:r>
              <a:rPr lang="ru-RU" sz="3600" b="1" i="1" u="sng" dirty="0" smtClean="0">
                <a:solidFill>
                  <a:schemeClr val="bg1"/>
                </a:solidFill>
                <a:latin typeface="Zanesennyj" pitchFamily="82" charset="0"/>
              </a:rPr>
              <a:t>«учебников»</a:t>
            </a:r>
            <a:endParaRPr lang="ru-RU" sz="3600" b="1" i="1" u="sng" dirty="0">
              <a:solidFill>
                <a:schemeClr val="bg1"/>
              </a:solidFill>
              <a:latin typeface="Zanesennyj" pitchFamily="82" charset="0"/>
            </a:endParaRPr>
          </a:p>
        </p:txBody>
      </p:sp>
      <p:pic>
        <p:nvPicPr>
          <p:cNvPr id="7" name="1 kosmicheskaya_muzyka_-_igra_vselennaya_x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429652" y="600076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698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5362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5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21650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29" t="86577" r="-13529" b="-86577"/>
          <a:stretch/>
        </p:blipFill>
        <p:spPr bwMode="auto">
          <a:xfrm>
            <a:off x="5436096" y="4221088"/>
            <a:ext cx="3213100" cy="315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3157" y="1500087"/>
            <a:ext cx="4127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 smtClean="0">
              <a:solidFill>
                <a:srgbClr val="FFFF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866" y="3049714"/>
            <a:ext cx="4139133" cy="3808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5292" y="3688593"/>
            <a:ext cx="2236787" cy="223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24742"/>
            <a:ext cx="3384376" cy="4457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63" r="8672"/>
          <a:stretch/>
        </p:blipFill>
        <p:spPr bwMode="auto">
          <a:xfrm>
            <a:off x="5786203" y="3703331"/>
            <a:ext cx="2278505" cy="287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2871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61 -0.09619 C 0.02361 0.07468 0.11354 0.20763 0.22413 0.20763 C 0.33785 0.20763 0.42917 0.07468 0.42917 -0.09619 C 0.42917 -0.26752 0.51927 -0.4 0.63333 -0.4 C 0.74375 -0.4 0.83472 -0.26752 0.83472 -0.09619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5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1638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7341E-7 L 0.13386 -0.04162 C 0.16198 -0.05087 0.20399 -0.05595 0.24774 -0.05595 C 0.29792 -0.05595 0.33247 -0.03399 0.36059 -0.02474 L 0.48837 0.23075 " pathEditMode="relative" rAng="0" ptsTypes="FffFF">
                                      <p:cBhvr>
                                        <p:cTn id="35" dur="3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10" y="87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21650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29" t="86577" r="-13529" b="-86577"/>
          <a:stretch/>
        </p:blipFill>
        <p:spPr bwMode="auto">
          <a:xfrm>
            <a:off x="5436096" y="4221088"/>
            <a:ext cx="3213100" cy="315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3157" y="1500087"/>
            <a:ext cx="4127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 smtClean="0">
              <a:solidFill>
                <a:srgbClr val="FFFF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866" y="3049714"/>
            <a:ext cx="4139133" cy="3808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9590" y="2310607"/>
            <a:ext cx="2236787" cy="223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3337542" cy="449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63" r="8672"/>
          <a:stretch/>
        </p:blipFill>
        <p:spPr bwMode="auto">
          <a:xfrm>
            <a:off x="5786203" y="3703331"/>
            <a:ext cx="2278505" cy="287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6575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741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31214E-7 L 0.06701 -0.04 C 0.08107 -0.04902 0.15434 -0.05133 0.17621 -0.05133 C 0.20121 -0.05133 0.30816 0.0074 0.32222 0.01642 L 0.46146 0.30012 " pathEditMode="relative" rAng="0" ptsTypes="FffFF">
                                      <p:cBhvr>
                                        <p:cTn id="28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73" y="12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21650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29" t="86577" r="-13529" b="-86577"/>
          <a:stretch/>
        </p:blipFill>
        <p:spPr bwMode="auto">
          <a:xfrm>
            <a:off x="5436096" y="4221088"/>
            <a:ext cx="3213100" cy="315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3157" y="1500087"/>
            <a:ext cx="4127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 smtClean="0">
              <a:solidFill>
                <a:srgbClr val="FFFF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3079" y="3015222"/>
            <a:ext cx="4139133" cy="3808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2646" y="2310607"/>
            <a:ext cx="2236787" cy="223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3063" y="936772"/>
            <a:ext cx="3096344" cy="401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63" r="8672"/>
          <a:stretch/>
        </p:blipFill>
        <p:spPr bwMode="auto">
          <a:xfrm>
            <a:off x="5786203" y="3703331"/>
            <a:ext cx="2278505" cy="287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1221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84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58 0.11468 L 0.05052 0.03838 L 0.07674 0.0296 C 0.10608 -0.01433 0.15226 -0.00208 0.19792 -0.00208 C 0.2375 -0.00254 0.27708 0.01087 0.29722 0.01619 C 0.32049 0.02636 0.30799 0.00486 0.3382 0.06081 L 0.47847 0.3526 " pathEditMode="relative" rAng="0" ptsTypes="FAffaFF">
                                      <p:cBhvr>
                                        <p:cTn id="28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03" y="54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3529"/>
            <a:ext cx="9216504" cy="6804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7322" y="2818674"/>
            <a:ext cx="1244537" cy="121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49350" y="3455764"/>
            <a:ext cx="4320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u="sng" dirty="0" smtClean="0">
                <a:solidFill>
                  <a:schemeClr val="bg1"/>
                </a:solidFill>
              </a:rPr>
              <a:t>Планета</a:t>
            </a:r>
          </a:p>
          <a:p>
            <a:pPr algn="ctr"/>
            <a:r>
              <a:rPr lang="ru-RU" sz="3200" b="1" i="1" u="sng" dirty="0" smtClean="0">
                <a:solidFill>
                  <a:schemeClr val="bg1"/>
                </a:solidFill>
              </a:rPr>
              <a:t> «Русского языка»</a:t>
            </a:r>
            <a:endParaRPr lang="ru-RU" sz="3200" b="1" i="1" u="sng" dirty="0">
              <a:solidFill>
                <a:schemeClr val="bg1"/>
              </a:solidFill>
            </a:endParaRPr>
          </a:p>
        </p:txBody>
      </p:sp>
      <p:pic>
        <p:nvPicPr>
          <p:cNvPr id="7" name="kardinal_-_trans_muzyka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839200" y="621508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336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500" fill="hold"/>
                                        <p:tgtEl>
                                          <p:spTgt spid="205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21650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29" t="86577" r="-13529" b="-86577"/>
          <a:stretch/>
        </p:blipFill>
        <p:spPr bwMode="auto">
          <a:xfrm>
            <a:off x="5436096" y="4221088"/>
            <a:ext cx="3213100" cy="315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3157" y="1500087"/>
            <a:ext cx="4127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 smtClean="0">
              <a:solidFill>
                <a:srgbClr val="FFFF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866" y="3049714"/>
            <a:ext cx="4139133" cy="3808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9590" y="2310607"/>
            <a:ext cx="2236787" cy="223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145" y="914475"/>
            <a:ext cx="3249046" cy="422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63" r="8672"/>
          <a:stretch/>
        </p:blipFill>
        <p:spPr bwMode="auto">
          <a:xfrm>
            <a:off x="5786203" y="3703331"/>
            <a:ext cx="2278505" cy="287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3481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945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85549E-6 L 0.06701 -0.04 C 0.08108 -0.04901 0.10208 -0.0541 0.12396 -0.0541 C 0.14896 -0.0541 0.16892 -0.04901 0.18299 -0.04 L 0.32274 0.03723 L 0.48003 0.33203 " pathEditMode="relative" rAng="0" ptsTypes="FffFAF">
                                      <p:cBhvr>
                                        <p:cTn id="28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93" y="138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21650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29" t="86577" r="-13529" b="-86577"/>
          <a:stretch/>
        </p:blipFill>
        <p:spPr bwMode="auto">
          <a:xfrm>
            <a:off x="5436096" y="4221088"/>
            <a:ext cx="3213100" cy="315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3157" y="1500087"/>
            <a:ext cx="4127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 smtClean="0">
              <a:solidFill>
                <a:srgbClr val="FFFF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7371" y="3049715"/>
            <a:ext cx="4139133" cy="3808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9590" y="2310607"/>
            <a:ext cx="2236787" cy="223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332656"/>
            <a:ext cx="468052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Памятка</a:t>
            </a:r>
          </a:p>
          <a:p>
            <a:r>
              <a:rPr lang="ru-RU" b="1" dirty="0" smtClean="0">
                <a:solidFill>
                  <a:srgbClr val="FFFF00"/>
                </a:solidFill>
              </a:rPr>
              <a:t>«Как обращаться с учебником»:</a:t>
            </a:r>
          </a:p>
          <a:p>
            <a:r>
              <a:rPr lang="ru-RU" b="1" dirty="0" smtClean="0">
                <a:solidFill>
                  <a:srgbClr val="FFFF00"/>
                </a:solidFill>
              </a:rPr>
              <a:t>•	Оберните учебник бумагой или вложи его в специальную обложку.</a:t>
            </a:r>
          </a:p>
          <a:p>
            <a:r>
              <a:rPr lang="ru-RU" b="1" dirty="0" smtClean="0">
                <a:solidFill>
                  <a:srgbClr val="FFFF00"/>
                </a:solidFill>
              </a:rPr>
              <a:t>•	Не загибайте страницы учебника, пользуйтесь закладкой.</a:t>
            </a:r>
          </a:p>
          <a:p>
            <a:r>
              <a:rPr lang="ru-RU" b="1" dirty="0" smtClean="0">
                <a:solidFill>
                  <a:srgbClr val="FFFF00"/>
                </a:solidFill>
              </a:rPr>
              <a:t>•	Не перегибайте учебник: от этого вырываются страницы.</a:t>
            </a:r>
          </a:p>
          <a:p>
            <a:r>
              <a:rPr lang="ru-RU" b="1" dirty="0" smtClean="0">
                <a:solidFill>
                  <a:srgbClr val="FFFF00"/>
                </a:solidFill>
              </a:rPr>
              <a:t>•	Не закладывайте ручку в учебник или карандаш: от этого ломается переплет.</a:t>
            </a:r>
          </a:p>
          <a:p>
            <a:r>
              <a:rPr lang="ru-RU" b="1" dirty="0" smtClean="0">
                <a:solidFill>
                  <a:srgbClr val="FFFF00"/>
                </a:solidFill>
              </a:rPr>
              <a:t>•	Не пишите и не рисуйте в учебниках. Помните: учебник – это общественная собственность.</a:t>
            </a:r>
          </a:p>
          <a:p>
            <a:r>
              <a:rPr lang="ru-RU" b="1" dirty="0" smtClean="0">
                <a:solidFill>
                  <a:srgbClr val="FFFF00"/>
                </a:solidFill>
              </a:rPr>
              <a:t>•	Не берите учебник грязными руками и не читайте его во время еды.</a:t>
            </a:r>
          </a:p>
          <a:p>
            <a:r>
              <a:rPr lang="ru-RU" b="1" dirty="0" smtClean="0">
                <a:solidFill>
                  <a:srgbClr val="FFFF00"/>
                </a:solidFill>
              </a:rPr>
              <a:t>•	Кладите учебник только на чистый стол или парту.</a:t>
            </a:r>
          </a:p>
          <a:p>
            <a:r>
              <a:rPr lang="ru-RU" b="1" dirty="0" smtClean="0">
                <a:solidFill>
                  <a:srgbClr val="FFFF00"/>
                </a:solidFill>
              </a:rPr>
              <a:t>•	Не читайте учебник на солнце: солнечные лучи обесцвечивают обложку и страницы книги.</a:t>
            </a:r>
          </a:p>
          <a:p>
            <a:r>
              <a:rPr lang="ru-RU" b="1" dirty="0" smtClean="0">
                <a:solidFill>
                  <a:srgbClr val="FFFF00"/>
                </a:solidFill>
              </a:rPr>
              <a:t>•	Перевертывая страницу, держите её за верхний угол.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63" r="8672"/>
          <a:stretch/>
        </p:blipFill>
        <p:spPr bwMode="auto">
          <a:xfrm>
            <a:off x="5903393" y="3703331"/>
            <a:ext cx="2278505" cy="287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0213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2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6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0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4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8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2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6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0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4" dur="2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44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3815 L 0.11111 -0.05017 C 0.13437 -0.05271 0.16927 -0.0541 0.20555 -0.0541 C 0.24705 -0.0541 0.28021 -0.05271 0.30347 -0.05017 L 0.64687 0.66266 " pathEditMode="relative" rAng="0" ptsTypes="FffFF">
                                      <p:cBhvr>
                                        <p:cTn id="24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44" y="342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44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3815 L 0.11111 -0.05017 C 0.13437 -0.05271 0.16927 -0.0541 0.20555 -0.0541 C 0.24704 -0.0541 0.2802 -0.05271 0.30347 -0.05017 L 0.52639 0.62289 " pathEditMode="relative" rAng="0" ptsTypes="FffFF">
                                      <p:cBhvr>
                                        <p:cTn id="25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19" y="322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44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0.03815 L 0.11112 -0.05017 C 0.13438 -0.05272 0.16928 -0.05411 0.20556 -0.05411 C 0.24705 -0.05411 0.28021 -0.05272 0.30348 -0.05017 L 0.47935 0.56717 " pathEditMode="relative" rAng="0" ptsTypes="FffFF">
                                      <p:cBhvr>
                                        <p:cTn id="256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58" y="29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44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0.03815 L 0.11111 -0.05017 C 0.13438 -0.05272 0.16927 -0.05411 0.20556 -0.05411 C 0.24705 -0.05411 0.28021 -0.05272 0.30347 -0.05017 L 0.46667 0.47861 " pathEditMode="relative" rAng="0" ptsTypes="FffFF">
                                      <p:cBhvr>
                                        <p:cTn id="260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33" y="250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44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3815 L 0.11111 -0.05018 C 0.13437 -0.05272 0.16927 -0.05411 0.20555 -0.05411 C 0.24704 -0.05411 0.2802 -0.05272 0.30347 -0.05018 L 0.46354 0.39445 " pathEditMode="relative" rAng="0" ptsTypes="FffFF">
                                      <p:cBhvr>
                                        <p:cTn id="264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77" y="20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44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0.03815 L 0.11111 -0.05018 C 0.13438 -0.05272 0.16927 -0.05411 0.20556 -0.05411 C 0.24705 -0.05411 0.28021 -0.05272 0.30347 -0.05018 L 0.46997 0.3274 " pathEditMode="relative" rAng="0" ptsTypes="FffFF">
                                      <p:cBhvr>
                                        <p:cTn id="268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90" y="174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44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3815 L 0.11111 -0.05017 C 0.13437 -0.05271 0.16927 -0.0541 0.20555 -0.0541 C 0.24705 -0.0541 0.28021 -0.05271 0.30347 -0.05017 L 0.40052 -0.043 L 0.51371 0.22335 " pathEditMode="relative" rAng="0" ptsTypes="FffFAF">
                                      <p:cBhvr>
                                        <p:cTn id="272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77" y="122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44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3815 L 0.11111 -0.05018 C 0.13438 -0.05272 0.16927 -0.05411 0.20556 -0.05411 C 0.24705 -0.05411 0.28021 -0.05272 0.30347 -0.05018 L 0.48403 0.1082 " pathEditMode="relative" rAng="0" ptsTypes="FffFF">
                                      <p:cBhvr>
                                        <p:cTn id="276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01" y="65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44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3816 L 0.11111 -0.05018 C 0.13437 -0.05272 0.16927 -0.05411 0.20555 -0.05411 C 0.24705 -0.05411 0.28021 -0.05272 0.30347 -0.05018 L 0.46632 0.03699 " pathEditMode="relative" rAng="0" ptsTypes="FffFF">
                                      <p:cBhvr>
                                        <p:cTn id="280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16" y="29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44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0.03815 L 0.11112 -0.05017 C 0.13438 -0.05272 0.16928 -0.0541 0.20556 -0.0541 C 0.24705 -0.0541 0.28021 -0.05272 0.30348 -0.05017 L 0.41476 -0.03815 " pathEditMode="relative" rAng="0" ptsTypes="FffFF">
                                      <p:cBhvr>
                                        <p:cTn id="284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29" y="-8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44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3815 L 0.11111 -0.05017 C 0.13437 -0.05271 0.16927 -0.0541 0.20555 -0.0541 C 0.24705 -0.0541 0.28021 -0.05271 0.30347 -0.05017 L 0.45451 -0.14959 " pathEditMode="relative" rAng="0" ptsTypes="FffFF">
                                      <p:cBhvr>
                                        <p:cTn id="288" dur="2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26" y="-55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2" build="p"/>
      <p:bldP spid="4" grpId="3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21650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29" t="86577" r="-13529" b="-86577"/>
          <a:stretch/>
        </p:blipFill>
        <p:spPr bwMode="auto">
          <a:xfrm>
            <a:off x="5436096" y="4221088"/>
            <a:ext cx="3213100" cy="315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3157" y="1500087"/>
            <a:ext cx="4127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 smtClean="0">
              <a:solidFill>
                <a:srgbClr val="FFFF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866" y="3049714"/>
            <a:ext cx="4139133" cy="3808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9590" y="2310607"/>
            <a:ext cx="2236787" cy="223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Вертикальный свиток 3"/>
          <p:cNvSpPr/>
          <p:nvPr/>
        </p:nvSpPr>
        <p:spPr>
          <a:xfrm>
            <a:off x="293157" y="548680"/>
            <a:ext cx="5142939" cy="5544616"/>
          </a:xfrm>
          <a:prstGeom prst="vertic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187624" y="1412776"/>
            <a:ext cx="34206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+mj-lt"/>
              </a:rPr>
              <a:t>Каникулы кончаются - </a:t>
            </a:r>
          </a:p>
          <a:p>
            <a:r>
              <a:rPr lang="ru-RU" sz="2400" b="1" dirty="0" smtClean="0">
                <a:solidFill>
                  <a:srgbClr val="0070C0"/>
                </a:solidFill>
                <a:latin typeface="+mj-lt"/>
              </a:rPr>
              <a:t>Дней отдыхали много… </a:t>
            </a:r>
          </a:p>
          <a:p>
            <a:r>
              <a:rPr lang="ru-RU" sz="2400" b="1" dirty="0" smtClean="0">
                <a:solidFill>
                  <a:srgbClr val="0070C0"/>
                </a:solidFill>
                <a:latin typeface="+mj-lt"/>
              </a:rPr>
              <a:t>Друзья опять встречаются </a:t>
            </a:r>
          </a:p>
          <a:p>
            <a:r>
              <a:rPr lang="ru-RU" sz="2400" b="1" dirty="0" smtClean="0">
                <a:solidFill>
                  <a:srgbClr val="0070C0"/>
                </a:solidFill>
                <a:latin typeface="+mj-lt"/>
              </a:rPr>
              <a:t>У школьного порога </a:t>
            </a:r>
          </a:p>
          <a:p>
            <a:r>
              <a:rPr lang="ru-RU" sz="2400" b="1" dirty="0" smtClean="0">
                <a:solidFill>
                  <a:srgbClr val="0070C0"/>
                </a:solidFill>
                <a:latin typeface="+mj-lt"/>
              </a:rPr>
              <a:t>Окрепшими, здоровыми! </a:t>
            </a:r>
          </a:p>
          <a:p>
            <a:r>
              <a:rPr lang="ru-RU" sz="2400" b="1" dirty="0" smtClean="0">
                <a:solidFill>
                  <a:srgbClr val="0070C0"/>
                </a:solidFill>
                <a:latin typeface="+mj-lt"/>
              </a:rPr>
              <a:t>Хвала лесным походам… </a:t>
            </a:r>
          </a:p>
          <a:p>
            <a:r>
              <a:rPr lang="ru-RU" sz="2400" b="1" dirty="0" smtClean="0">
                <a:solidFill>
                  <a:srgbClr val="0070C0"/>
                </a:solidFill>
                <a:latin typeface="+mj-lt"/>
              </a:rPr>
              <a:t>Со знаниями новыми! </a:t>
            </a:r>
          </a:p>
          <a:p>
            <a:r>
              <a:rPr lang="ru-RU" sz="2400" b="1" dirty="0" smtClean="0">
                <a:solidFill>
                  <a:srgbClr val="0070C0"/>
                </a:solidFill>
                <a:latin typeface="+mj-lt"/>
              </a:rPr>
              <a:t>И - с Новым Школьным Годом!!! </a:t>
            </a:r>
            <a:endParaRPr lang="ru-RU" sz="24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63" r="8672"/>
          <a:stretch/>
        </p:blipFill>
        <p:spPr bwMode="auto">
          <a:xfrm>
            <a:off x="5786203" y="3703331"/>
            <a:ext cx="2278505" cy="287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2018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4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5.78035E-7 L 0.06702 -0.04 C 0.08108 -0.04902 0.10209 -0.0541 0.12396 -0.0541 C 0.14896 -0.0541 0.16893 -0.04902 0.18299 -0.04 L 0.43438 0.28254 " pathEditMode="relative" rAng="0" ptsTypes="FffFF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19" y="114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  <p:bldP spid="6" grpId="0"/>
      <p:bldP spid="6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ervyy_den_sentyabrya_zakruzhil_listvoy.mp3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7087" y="0"/>
            <a:ext cx="91553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zolotye_listya_pod_nogi_lozhatsya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/>
          <a:stretch>
            <a:fillRect/>
          </a:stretch>
        </p:blipFill>
        <p:spPr>
          <a:xfrm>
            <a:off x="8429652" y="607220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607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audio>
              <p:cMediaNode numSld="42">
                <p:cTn id="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Школа (Золотые листья).mp3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92" y="-285776"/>
            <a:ext cx="907300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Школа (Золотые листья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063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audio>
              <p:cMediaNode numSld="43">
                <p:cTn id="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6504" cy="6804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29" t="86577" r="-13529" b="-86577"/>
          <a:stretch/>
        </p:blipFill>
        <p:spPr bwMode="auto">
          <a:xfrm>
            <a:off x="5436096" y="4221088"/>
            <a:ext cx="3213100" cy="315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6673" b="40017"/>
          <a:stretch/>
        </p:blipFill>
        <p:spPr bwMode="auto">
          <a:xfrm>
            <a:off x="3996432" y="2671008"/>
            <a:ext cx="5220072" cy="418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9178" y="4554287"/>
            <a:ext cx="2236787" cy="223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9902" y="3257475"/>
            <a:ext cx="1152525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0188" y="1180334"/>
            <a:ext cx="435597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sz="2800" b="1" dirty="0" smtClean="0">
                <a:solidFill>
                  <a:schemeClr val="bg1"/>
                </a:solidFill>
              </a:rPr>
              <a:t>Он ходит, голову задрав,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Не потому, что важный граф.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Не потому, что гордый нрав,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А потому, что он …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Овальная выноска 5"/>
          <p:cNvSpPr/>
          <p:nvPr/>
        </p:nvSpPr>
        <p:spPr>
          <a:xfrm rot="21395959" flipH="1">
            <a:off x="-24294" y="637504"/>
            <a:ext cx="4761927" cy="4220959"/>
          </a:xfrm>
          <a:prstGeom prst="wedgeEllipseCallout">
            <a:avLst>
              <a:gd name="adj1" fmla="val -47572"/>
              <a:gd name="adj2" fmla="val 33085"/>
            </a:avLst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47664" y="4221088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 smtClean="0"/>
              <a:t>жи</a:t>
            </a:r>
            <a:r>
              <a:rPr lang="ru-RU" sz="3200" b="1" dirty="0" smtClean="0"/>
              <a:t>раф</a:t>
            </a:r>
            <a:endParaRPr lang="ru-RU" sz="3200" b="1" dirty="0"/>
          </a:p>
        </p:txBody>
      </p:sp>
      <p:pic>
        <p:nvPicPr>
          <p:cNvPr id="12" name="kardinal_-_trans_muzyka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8501090" y="621508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716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34 -0.14081 L 0.16128 -0.53249 C 0.20034 -0.62174 0.26458 -0.67468 0.33177 -0.68208 C 0.41232 -0.68971 0.47795 -0.64879 0.52534 -0.5681 L 0.7592 -0.21758 " pathEditMode="relative" rAng="-249578" ptsTypes="FffFF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38" y="-290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4">
                <p:cTn id="4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6504" cy="6804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29" t="86577" r="-13529" b="-86577"/>
          <a:stretch/>
        </p:blipFill>
        <p:spPr bwMode="auto">
          <a:xfrm>
            <a:off x="5436096" y="4221088"/>
            <a:ext cx="3213100" cy="315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6673" b="40017"/>
          <a:stretch/>
        </p:blipFill>
        <p:spPr bwMode="auto">
          <a:xfrm>
            <a:off x="4143372" y="2670156"/>
            <a:ext cx="5220072" cy="418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768" y="3071810"/>
            <a:ext cx="2236787" cy="223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85159"/>
            <a:ext cx="1152525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1747678"/>
            <a:ext cx="460851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sz="3200" b="1" dirty="0" smtClean="0">
                <a:solidFill>
                  <a:schemeClr val="bg1"/>
                </a:solidFill>
              </a:rPr>
              <a:t>Из горячего колодца 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Через нос водица льётся.  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Овальная выноска 5"/>
          <p:cNvSpPr/>
          <p:nvPr/>
        </p:nvSpPr>
        <p:spPr>
          <a:xfrm rot="21395959" flipH="1">
            <a:off x="-24294" y="637504"/>
            <a:ext cx="4761927" cy="4220959"/>
          </a:xfrm>
          <a:prstGeom prst="wedgeEllipseCallout">
            <a:avLst>
              <a:gd name="adj1" fmla="val -47572"/>
              <a:gd name="adj2" fmla="val 33085"/>
            </a:avLst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187624" y="3956383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 smtClean="0"/>
              <a:t>ча</a:t>
            </a:r>
            <a:r>
              <a:rPr lang="ru-RU" sz="3200" b="1" dirty="0" smtClean="0"/>
              <a:t>йник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xmlns="" val="102755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6504" cy="6804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29" t="86577" r="-13529" b="-86577"/>
          <a:stretch/>
        </p:blipFill>
        <p:spPr bwMode="auto">
          <a:xfrm>
            <a:off x="5436096" y="4221088"/>
            <a:ext cx="3213100" cy="315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6673" b="40017"/>
          <a:stretch/>
        </p:blipFill>
        <p:spPr bwMode="auto">
          <a:xfrm>
            <a:off x="3996432" y="2671008"/>
            <a:ext cx="5220072" cy="418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9717" y="3102694"/>
            <a:ext cx="2236787" cy="223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85159"/>
            <a:ext cx="1152525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0119" y="1639956"/>
            <a:ext cx="46085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Я маковой крупинкой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Упала на тропинку,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Остановила вас –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Закончила рассказ..  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Овальная выноска 5"/>
          <p:cNvSpPr/>
          <p:nvPr/>
        </p:nvSpPr>
        <p:spPr>
          <a:xfrm rot="21395959" flipH="1">
            <a:off x="-24294" y="637504"/>
            <a:ext cx="4761927" cy="4220959"/>
          </a:xfrm>
          <a:prstGeom prst="wedgeEllipseCallout">
            <a:avLst>
              <a:gd name="adj1" fmla="val -47572"/>
              <a:gd name="adj2" fmla="val 33085"/>
            </a:avLst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187624" y="3956383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то</a:t>
            </a:r>
            <a:r>
              <a:rPr lang="ru-RU" sz="3600" b="1" u="sng" dirty="0" smtClean="0"/>
              <a:t>чк</a:t>
            </a:r>
            <a:r>
              <a:rPr lang="ru-RU" sz="3600" b="1" dirty="0" smtClean="0"/>
              <a:t>а</a:t>
            </a:r>
          </a:p>
        </p:txBody>
      </p:sp>
    </p:spTree>
    <p:extLst>
      <p:ext uri="{BB962C8B-B14F-4D97-AF65-F5344CB8AC3E}">
        <p14:creationId xmlns:p14="http://schemas.microsoft.com/office/powerpoint/2010/main" xmlns="" val="14135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6504" cy="6804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29" t="86577" r="-13529" b="-86577"/>
          <a:stretch/>
        </p:blipFill>
        <p:spPr bwMode="auto">
          <a:xfrm>
            <a:off x="5436096" y="4221088"/>
            <a:ext cx="3213100" cy="315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6673" b="40017"/>
          <a:stretch/>
        </p:blipFill>
        <p:spPr bwMode="auto">
          <a:xfrm>
            <a:off x="3996432" y="2671008"/>
            <a:ext cx="5220072" cy="418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9717" y="3102694"/>
            <a:ext cx="2236787" cy="223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85159"/>
            <a:ext cx="1152525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2608" y="1301402"/>
            <a:ext cx="424564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С бородою, а не старик,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С рогами, а не бык,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Доят, а не корова,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С пухом, а не птица,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Лыко дерёт, а лаптей не плетёт.         </a:t>
            </a:r>
            <a:endParaRPr lang="ru-RU" sz="3200" b="1" dirty="0" smtClean="0">
              <a:solidFill>
                <a:schemeClr val="bg1"/>
              </a:solidFill>
            </a:endParaRPr>
          </a:p>
        </p:txBody>
      </p:sp>
      <p:sp>
        <p:nvSpPr>
          <p:cNvPr id="6" name="Овальная выноска 5"/>
          <p:cNvSpPr/>
          <p:nvPr/>
        </p:nvSpPr>
        <p:spPr>
          <a:xfrm rot="21395959" flipH="1">
            <a:off x="-24294" y="637504"/>
            <a:ext cx="4761927" cy="4220959"/>
          </a:xfrm>
          <a:prstGeom prst="wedgeEllipseCallout">
            <a:avLst>
              <a:gd name="adj1" fmla="val -47572"/>
              <a:gd name="adj2" fmla="val 33085"/>
            </a:avLst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187624" y="3956383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 smtClean="0"/>
              <a:t>ко</a:t>
            </a:r>
            <a:r>
              <a:rPr lang="ru-RU" sz="3600" b="1" dirty="0" smtClean="0"/>
              <a:t>за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172120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6504" cy="6804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29" t="86577" r="-13529" b="-86577"/>
          <a:stretch/>
        </p:blipFill>
        <p:spPr bwMode="auto">
          <a:xfrm>
            <a:off x="5436096" y="4221088"/>
            <a:ext cx="3213100" cy="315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6673" b="40017"/>
          <a:stretch/>
        </p:blipFill>
        <p:spPr bwMode="auto">
          <a:xfrm>
            <a:off x="3996432" y="2671008"/>
            <a:ext cx="5220072" cy="418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9717" y="3102694"/>
            <a:ext cx="2236787" cy="223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85159"/>
            <a:ext cx="1152525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0119" y="1543432"/>
            <a:ext cx="46085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Вместо хвостика – крючок,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Вместо носа – пятачок.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Пятачок дырявый,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А крючок вертлявый.                </a:t>
            </a:r>
          </a:p>
        </p:txBody>
      </p:sp>
      <p:sp>
        <p:nvSpPr>
          <p:cNvPr id="6" name="Овальная выноска 5"/>
          <p:cNvSpPr/>
          <p:nvPr/>
        </p:nvSpPr>
        <p:spPr>
          <a:xfrm rot="21395959" flipH="1">
            <a:off x="-24294" y="637504"/>
            <a:ext cx="4761927" cy="4220959"/>
          </a:xfrm>
          <a:prstGeom prst="wedgeEllipseCallout">
            <a:avLst>
              <a:gd name="adj1" fmla="val -47572"/>
              <a:gd name="adj2" fmla="val 33085"/>
            </a:avLst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187624" y="3956383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свин</a:t>
            </a:r>
            <a:r>
              <a:rPr lang="ru-RU" sz="3200" b="1" u="sng" dirty="0" smtClean="0"/>
              <a:t>ь</a:t>
            </a:r>
            <a:r>
              <a:rPr lang="ru-RU" sz="3200" b="1" dirty="0" smtClean="0"/>
              <a:t>я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xmlns="" val="90060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662</Words>
  <Application>Microsoft Office PowerPoint</Application>
  <PresentationFormat>Экран (4:3)</PresentationFormat>
  <Paragraphs>139</Paragraphs>
  <Slides>44</Slides>
  <Notes>0</Notes>
  <HiddenSlides>0</HiddenSlides>
  <MMClips>15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Слайд 1</vt:lpstr>
      <vt:lpstr>Космическое путешествие  в систему «Знаний»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Космическое путешествие  в систему «Знаний»</dc:title>
  <dc:creator>admin_2</dc:creator>
  <cp:lastModifiedBy>Admin</cp:lastModifiedBy>
  <cp:revision>41</cp:revision>
  <dcterms:created xsi:type="dcterms:W3CDTF">2013-07-08T07:45:34Z</dcterms:created>
  <dcterms:modified xsi:type="dcterms:W3CDTF">2013-08-31T17:36:26Z</dcterms:modified>
</cp:coreProperties>
</file>