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4" r:id="rId3"/>
    <p:sldId id="287" r:id="rId4"/>
    <p:sldId id="263" r:id="rId5"/>
    <p:sldId id="265" r:id="rId6"/>
    <p:sldId id="268" r:id="rId7"/>
    <p:sldId id="269" r:id="rId8"/>
    <p:sldId id="286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81" r:id="rId19"/>
    <p:sldId id="283" r:id="rId20"/>
    <p:sldId id="288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782" autoAdjust="0"/>
    <p:restoredTop sz="90308" autoAdjust="0"/>
  </p:normalViewPr>
  <p:slideViewPr>
    <p:cSldViewPr>
      <p:cViewPr varScale="1">
        <p:scale>
          <a:sx n="66" d="100"/>
          <a:sy n="66" d="100"/>
        </p:scale>
        <p:origin x="-12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lus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988840"/>
            <a:ext cx="7693388" cy="24447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Кружок «Акробатика»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4786322"/>
            <a:ext cx="3143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a typeface="Calibri" pitchFamily="34" charset="0"/>
                <a:cs typeface="Courier New" pitchFamily="49" charset="0"/>
              </a:rPr>
              <a:t>Выполнила: инструктор по физической культуре </a:t>
            </a:r>
            <a:endParaRPr lang="ru-RU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a typeface="Calibri" pitchFamily="34" charset="0"/>
                <a:cs typeface="Courier New" pitchFamily="49" charset="0"/>
              </a:rPr>
              <a:t>НДОУ  Детский сад № 265 ОАО «РЖД» </a:t>
            </a:r>
            <a:r>
              <a:rPr lang="ru-RU" sz="1600" b="1" i="1" dirty="0" err="1" smtClean="0">
                <a:solidFill>
                  <a:srgbClr val="002060"/>
                </a:solidFill>
                <a:ea typeface="Calibri" pitchFamily="34" charset="0"/>
                <a:cs typeface="Courier New" pitchFamily="49" charset="0"/>
              </a:rPr>
              <a:t>Чувелёва</a:t>
            </a:r>
            <a:r>
              <a:rPr lang="ru-RU" sz="1600" b="1" i="1" dirty="0" smtClean="0">
                <a:solidFill>
                  <a:srgbClr val="002060"/>
                </a:solidFill>
                <a:ea typeface="Calibri" pitchFamily="34" charset="0"/>
                <a:cs typeface="Courier New" pitchFamily="49" charset="0"/>
              </a:rPr>
              <a:t> Ольга Петровна</a:t>
            </a:r>
            <a:endParaRPr lang="ru-RU" sz="1600" b="1" i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6916400" cy="609979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      Структура занятий </a:t>
            </a:r>
          </a:p>
          <a:p>
            <a:pPr>
              <a:buNone/>
            </a:pPr>
            <a:r>
              <a:rPr lang="ru-RU" b="1" dirty="0" smtClean="0"/>
              <a:t>                     состоит из 3 частей: </a:t>
            </a:r>
          </a:p>
          <a:p>
            <a:r>
              <a:rPr lang="ru-RU" sz="2800" b="1" dirty="0" smtClean="0"/>
              <a:t>подготовительной:</a:t>
            </a:r>
          </a:p>
          <a:p>
            <a:pPr>
              <a:buNone/>
            </a:pPr>
            <a:r>
              <a:rPr lang="ru-RU" sz="2800" dirty="0" smtClean="0"/>
              <a:t> ходьба</a:t>
            </a:r>
            <a:r>
              <a:rPr lang="ru-RU" sz="2800" dirty="0"/>
              <a:t>, бег, перестроения</a:t>
            </a:r>
            <a:r>
              <a:rPr lang="ru-RU" sz="2800" dirty="0" smtClean="0"/>
              <a:t>, </a:t>
            </a:r>
            <a:r>
              <a:rPr lang="ru-RU" sz="2800" dirty="0"/>
              <a:t>общеразвивающие упражнения,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упражнения </a:t>
            </a:r>
            <a:r>
              <a:rPr lang="ru-RU" sz="2800" dirty="0"/>
              <a:t>на </a:t>
            </a:r>
            <a:r>
              <a:rPr lang="ru-RU" sz="2800" dirty="0" smtClean="0"/>
              <a:t>растяжку, расслабление </a:t>
            </a:r>
            <a:r>
              <a:rPr lang="ru-RU" sz="2800" dirty="0"/>
              <a:t>и </a:t>
            </a:r>
            <a:r>
              <a:rPr lang="ru-RU" sz="2800" dirty="0" err="1" smtClean="0"/>
              <a:t>самомассаж</a:t>
            </a:r>
            <a:r>
              <a:rPr lang="ru-RU" sz="2800" dirty="0" smtClean="0"/>
              <a:t>,</a:t>
            </a:r>
            <a:endParaRPr lang="ru-RU" sz="2800" dirty="0"/>
          </a:p>
          <a:p>
            <a:pPr>
              <a:buNone/>
            </a:pPr>
            <a:r>
              <a:rPr lang="ru-RU" sz="2800" dirty="0"/>
              <a:t>• </a:t>
            </a:r>
            <a:r>
              <a:rPr lang="ru-RU" sz="2800" b="1" dirty="0"/>
              <a:t>основной </a:t>
            </a:r>
            <a:r>
              <a:rPr lang="ru-RU" sz="2800" b="1" dirty="0" smtClean="0"/>
              <a:t>части: </a:t>
            </a:r>
          </a:p>
          <a:p>
            <a:pPr>
              <a:buNone/>
            </a:pPr>
            <a:r>
              <a:rPr lang="ru-RU" sz="2800" dirty="0" smtClean="0"/>
              <a:t>акробатические упражнения, группировки</a:t>
            </a:r>
            <a:r>
              <a:rPr lang="ru-RU" sz="2800" dirty="0"/>
              <a:t>, перекаты,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кувырки, </a:t>
            </a:r>
            <a:r>
              <a:rPr lang="ru-RU" sz="2800" dirty="0"/>
              <a:t>упражнения на снарядах</a:t>
            </a:r>
            <a:r>
              <a:rPr lang="ru-RU" sz="2800" dirty="0" smtClean="0"/>
              <a:t>,</a:t>
            </a:r>
            <a:endParaRPr lang="ru-RU" sz="2800" dirty="0"/>
          </a:p>
          <a:p>
            <a:pPr>
              <a:buNone/>
            </a:pPr>
            <a:r>
              <a:rPr lang="ru-RU" sz="2800" b="1" dirty="0"/>
              <a:t>• </a:t>
            </a:r>
            <a:r>
              <a:rPr lang="ru-RU" sz="2800" b="1" dirty="0" smtClean="0"/>
              <a:t>заключительной: </a:t>
            </a:r>
          </a:p>
          <a:p>
            <a:pPr>
              <a:buNone/>
            </a:pPr>
            <a:r>
              <a:rPr lang="ru-RU" sz="2800" dirty="0" smtClean="0"/>
              <a:t>подвижные и малоподвижные игры,</a:t>
            </a:r>
          </a:p>
          <a:p>
            <a:pPr>
              <a:buNone/>
            </a:pPr>
            <a:r>
              <a:rPr lang="ru-RU" sz="2800" dirty="0" smtClean="0"/>
              <a:t> упражнения на расслабление</a:t>
            </a:r>
          </a:p>
          <a:p>
            <a:pPr>
              <a:buNone/>
            </a:pPr>
            <a:r>
              <a:rPr lang="ru-RU" sz="2800" dirty="0" smtClean="0"/>
              <a:t>  </a:t>
            </a:r>
            <a:r>
              <a:rPr lang="ru-RU" sz="2800" dirty="0"/>
              <a:t>и </a:t>
            </a:r>
            <a:r>
              <a:rPr lang="ru-RU" sz="2800" dirty="0" smtClean="0"/>
              <a:t>дыхание.</a:t>
            </a:r>
            <a:endParaRPr lang="ru-RU" sz="2800" dirty="0"/>
          </a:p>
        </p:txBody>
      </p:sp>
      <p:pic>
        <p:nvPicPr>
          <p:cNvPr id="3075" name="Picture 3" descr="F:\Новая папка (10)\оля\DSC07176.JPG"/>
          <p:cNvPicPr>
            <a:picLocks noChangeAspect="1" noChangeArrowheads="1"/>
          </p:cNvPicPr>
          <p:nvPr/>
        </p:nvPicPr>
        <p:blipFill>
          <a:blip r:embed="rId2" cstate="print"/>
          <a:srcRect l="23016" t="16176" r="9024"/>
          <a:stretch>
            <a:fillRect/>
          </a:stretch>
        </p:blipFill>
        <p:spPr bwMode="auto">
          <a:xfrm>
            <a:off x="5929322" y="3786190"/>
            <a:ext cx="300039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60648"/>
            <a:ext cx="7772400" cy="3600400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Ожидаемые результаты. </a:t>
            </a:r>
          </a:p>
          <a:p>
            <a:pPr>
              <a:buNone/>
            </a:pPr>
            <a:r>
              <a:rPr lang="ru-RU" sz="2800" dirty="0"/>
              <a:t>• </a:t>
            </a:r>
            <a:r>
              <a:rPr lang="ru-RU" sz="2800" dirty="0" smtClean="0"/>
              <a:t>Овладение детьми акробатическими упражнениями </a:t>
            </a:r>
            <a:endParaRPr lang="ru-RU" sz="2800" dirty="0"/>
          </a:p>
          <a:p>
            <a:pPr>
              <a:buNone/>
            </a:pPr>
            <a:r>
              <a:rPr lang="ru-RU" sz="2800" dirty="0" smtClean="0"/>
              <a:t>• После проведения обучения предполагается овладение детьми, определенными знаниями, умениями, навыками. </a:t>
            </a:r>
          </a:p>
          <a:p>
            <a:pPr>
              <a:buNone/>
            </a:pPr>
            <a:r>
              <a:rPr lang="ru-RU" sz="2800" dirty="0" smtClean="0"/>
              <a:t>• </a:t>
            </a:r>
            <a:r>
              <a:rPr lang="ru-RU" sz="2800" dirty="0"/>
              <a:t>Умение владеть своим телом.</a:t>
            </a:r>
          </a:p>
          <a:p>
            <a:pPr>
              <a:buNone/>
            </a:pPr>
            <a:r>
              <a:rPr lang="ru-RU" sz="2800" dirty="0"/>
              <a:t>• Умение выполнять упражнения самостоятельно, без помощи инструктора, уверенно, четко и осознанно.</a:t>
            </a:r>
          </a:p>
          <a:p>
            <a:pPr>
              <a:buNone/>
            </a:pPr>
            <a:r>
              <a:rPr lang="ru-RU" sz="2800" dirty="0" smtClean="0"/>
              <a:t>• </a:t>
            </a:r>
            <a:r>
              <a:rPr lang="ru-RU" sz="2800" dirty="0"/>
              <a:t>Появление устойчивого интереса к занятиям акробатикой.</a:t>
            </a:r>
          </a:p>
          <a:p>
            <a:pPr>
              <a:buNone/>
            </a:pPr>
            <a:r>
              <a:rPr lang="ru-RU" sz="2800" dirty="0"/>
              <a:t>• Повышается уровень физической подготовки.</a:t>
            </a:r>
          </a:p>
          <a:p>
            <a:pPr marL="0" indent="0">
              <a:buNone/>
            </a:pP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60648"/>
            <a:ext cx="7772400" cy="396044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Формы </a:t>
            </a:r>
            <a:r>
              <a:rPr lang="ru-RU" b="1" dirty="0"/>
              <a:t>проведения итогов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реализации </a:t>
            </a:r>
            <a:r>
              <a:rPr lang="ru-RU" b="1" dirty="0"/>
              <a:t>программы:</a:t>
            </a:r>
          </a:p>
          <a:p>
            <a:pPr>
              <a:buNone/>
            </a:pPr>
            <a:r>
              <a:rPr lang="ru-RU" sz="2800" dirty="0"/>
              <a:t> </a:t>
            </a:r>
            <a:r>
              <a:rPr lang="ru-RU" sz="2800" dirty="0" smtClean="0"/>
              <a:t>• </a:t>
            </a:r>
            <a:r>
              <a:rPr lang="ru-RU" sz="2800" dirty="0"/>
              <a:t>Выступления детей (спортивные танцы, акробатические композиции) в праздниках : </a:t>
            </a:r>
            <a:r>
              <a:rPr lang="ru-RU" sz="2800" dirty="0" smtClean="0"/>
              <a:t>«Летние и зимние спортивные праздники</a:t>
            </a:r>
            <a:r>
              <a:rPr lang="ru-RU" sz="2800" dirty="0" smtClean="0"/>
              <a:t>», «</a:t>
            </a:r>
            <a:r>
              <a:rPr lang="ru-RU" sz="2800" dirty="0" smtClean="0"/>
              <a:t>Поздравление шефов», «8 </a:t>
            </a:r>
            <a:r>
              <a:rPr lang="ru-RU" sz="2800" dirty="0"/>
              <a:t>Марта», </a:t>
            </a:r>
            <a:r>
              <a:rPr lang="ru-RU" sz="2800" dirty="0" smtClean="0"/>
              <a:t>«</a:t>
            </a:r>
            <a:r>
              <a:rPr lang="ru-RU" sz="2800" dirty="0"/>
              <a:t>Выпуск в школу»,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• Отчеты о работе кружка «Акробатика» на методических объединениях, педсоветах, семинарах – практикумах.</a:t>
            </a:r>
          </a:p>
          <a:p>
            <a:pPr>
              <a:buNone/>
            </a:pPr>
            <a:r>
              <a:rPr lang="ru-RU" sz="2800" dirty="0" smtClean="0"/>
              <a:t>• </a:t>
            </a:r>
            <a:r>
              <a:rPr lang="ru-RU" sz="2800" dirty="0"/>
              <a:t>Представление обобщенного опыта работы – руководителя кружка.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O:\SDC124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5273"/>
            <a:ext cx="4176464" cy="302418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DSC030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47092"/>
            <a:ext cx="4071966" cy="3312368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DSC0366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21" t="10334"/>
          <a:stretch/>
        </p:blipFill>
        <p:spPr bwMode="auto">
          <a:xfrm>
            <a:off x="5072066" y="3500438"/>
            <a:ext cx="3816424" cy="308546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:\DCIM\100NIKON\DSCN939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67" t="26509" r="11688" b="11306"/>
          <a:stretch/>
        </p:blipFill>
        <p:spPr bwMode="auto">
          <a:xfrm>
            <a:off x="357158" y="3643315"/>
            <a:ext cx="4286280" cy="2964796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792" y="657586"/>
            <a:ext cx="77724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O:\DSC0367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1" t="15558" r="15643" b="4815"/>
          <a:stretch/>
        </p:blipFill>
        <p:spPr bwMode="auto">
          <a:xfrm>
            <a:off x="214282" y="3435474"/>
            <a:ext cx="4143404" cy="3136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O:\DCIM\100NIKON\DSCN93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59" t="21614" r="44132" b="12050"/>
          <a:stretch/>
        </p:blipFill>
        <p:spPr bwMode="auto">
          <a:xfrm>
            <a:off x="6862732" y="214290"/>
            <a:ext cx="2281268" cy="3080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:\DCIM\100NIKON\DSCN93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33" t="15061" r="14649" b="-61"/>
          <a:stretch/>
        </p:blipFill>
        <p:spPr bwMode="auto">
          <a:xfrm>
            <a:off x="4429124" y="214290"/>
            <a:ext cx="2592288" cy="3183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O:\DCIM\100NIKON\DSCN939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72" t="18097" b="22145"/>
          <a:stretch/>
        </p:blipFill>
        <p:spPr bwMode="auto">
          <a:xfrm>
            <a:off x="4499992" y="3465004"/>
            <a:ext cx="4429726" cy="3132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оля\DSC071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85728"/>
            <a:ext cx="3643338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642918"/>
            <a:ext cx="4643470" cy="714380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Занятия на улице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10" name="Рисунок 9" descr="O:\оля улица\P105001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428736"/>
            <a:ext cx="3500462" cy="514038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D:\ФОТО ХЛАМ\фото10\DCIM\109SSCAM\SDC1101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85728"/>
            <a:ext cx="2928958" cy="395205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D:\ФОТО ХЛАМ\фото10\DCIM\109SSCAM\SDC1089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357694"/>
            <a:ext cx="2897016" cy="2204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7163.JPG"/>
          <p:cNvPicPr>
            <a:picLocks noChangeAspect="1"/>
          </p:cNvPicPr>
          <p:nvPr/>
        </p:nvPicPr>
        <p:blipFill>
          <a:blip r:embed="rId2" cstate="print"/>
          <a:srcRect l="25015" r="15020"/>
          <a:stretch>
            <a:fillRect/>
          </a:stretch>
        </p:blipFill>
        <p:spPr>
          <a:xfrm>
            <a:off x="214282" y="214290"/>
            <a:ext cx="3929090" cy="314327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7166.JPG"/>
          <p:cNvPicPr>
            <a:picLocks noChangeAspect="1"/>
          </p:cNvPicPr>
          <p:nvPr/>
        </p:nvPicPr>
        <p:blipFill>
          <a:blip r:embed="rId3" cstate="print"/>
          <a:srcRect l="27014" r="15020"/>
          <a:stretch>
            <a:fillRect/>
          </a:stretch>
        </p:blipFill>
        <p:spPr>
          <a:xfrm>
            <a:off x="4357686" y="3500438"/>
            <a:ext cx="4500594" cy="315565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7181.JPG"/>
          <p:cNvPicPr>
            <a:picLocks noChangeAspect="1"/>
          </p:cNvPicPr>
          <p:nvPr/>
        </p:nvPicPr>
        <p:blipFill>
          <a:blip r:embed="rId4" cstate="print"/>
          <a:srcRect l="15991" r="21046"/>
          <a:stretch>
            <a:fillRect/>
          </a:stretch>
        </p:blipFill>
        <p:spPr>
          <a:xfrm>
            <a:off x="214282" y="3571876"/>
            <a:ext cx="3929090" cy="3084216"/>
          </a:xfrm>
          <a:prstGeom prst="rect">
            <a:avLst/>
          </a:prstGeom>
          <a:ln w="5715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SC07184.JPG"/>
          <p:cNvPicPr>
            <a:picLocks noChangeAspect="1"/>
          </p:cNvPicPr>
          <p:nvPr/>
        </p:nvPicPr>
        <p:blipFill>
          <a:blip r:embed="rId5" cstate="print"/>
          <a:srcRect l="19048" r="16667"/>
          <a:stretch>
            <a:fillRect/>
          </a:stretch>
        </p:blipFill>
        <p:spPr>
          <a:xfrm>
            <a:off x="4286248" y="214290"/>
            <a:ext cx="4572032" cy="314327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97052144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3850106" cy="607223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F:\DSC03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3857652" cy="6215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8255247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002" y="500042"/>
            <a:ext cx="7147995" cy="535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SC071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8002" y="500042"/>
            <a:ext cx="7147995" cy="535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15495637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3714776" cy="6357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71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14290"/>
            <a:ext cx="3850106" cy="62865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70026913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Название «акробат» произошло от греч. слова –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«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акробатэс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»</a:t>
            </a:r>
            <a:r>
              <a:rPr lang="ru-RU" sz="2400" i="1" dirty="0" smtClean="0"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- «подымающийся вверх»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ourier New" pitchFamily="49" charset="0"/>
              </a:rPr>
              <a:t>Акробатика – вид спорта, в котором выполняются акробатические упражнения, связанные с сохранением равновесия и вращением тела с опорой и без опоры.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F:\Новая папка (10)\оля\DSC07165.JPG"/>
          <p:cNvPicPr>
            <a:picLocks noChangeAspect="1" noChangeArrowheads="1"/>
          </p:cNvPicPr>
          <p:nvPr/>
        </p:nvPicPr>
        <p:blipFill>
          <a:blip r:embed="rId2" cstate="print"/>
          <a:srcRect l="20031" t="5340" r="13014"/>
          <a:stretch>
            <a:fillRect/>
          </a:stretch>
        </p:blipFill>
        <p:spPr bwMode="auto">
          <a:xfrm>
            <a:off x="2071670" y="2643182"/>
            <a:ext cx="4786346" cy="3798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6089726" cy="2931888"/>
          </a:xfrm>
        </p:spPr>
        <p:txBody>
          <a:bodyPr/>
          <a:lstStyle/>
          <a:p>
            <a:r>
              <a:rPr lang="ru-RU" dirty="0">
                <a:cs typeface="Andalus" pitchFamily="18" charset="-78"/>
              </a:rPr>
              <a:t>Акробатические упражнения способствуют развитию и совершенствованию важнейших двигательных и психомоторных </a:t>
            </a:r>
            <a:r>
              <a:rPr lang="ru-RU" dirty="0" smtClean="0">
                <a:cs typeface="Andalus" pitchFamily="18" charset="-78"/>
              </a:rPr>
              <a:t>качеств.</a:t>
            </a:r>
            <a:endParaRPr lang="ru-RU" dirty="0">
              <a:cs typeface="Andalus" pitchFamily="18" charset="-78"/>
            </a:endParaRPr>
          </a:p>
        </p:txBody>
      </p:sp>
      <p:pic>
        <p:nvPicPr>
          <p:cNvPr id="7" name="Рисунок 6" descr="N:\фото\DSC0400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120528"/>
            <a:ext cx="2495550" cy="3305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N:\фото\DSC0398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38" y="386854"/>
            <a:ext cx="2695575" cy="2178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 rot="10995225" flipV="1">
            <a:off x="4348344" y="4090718"/>
            <a:ext cx="4544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2852936"/>
            <a:ext cx="5652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Очень </a:t>
            </a:r>
            <a:r>
              <a:rPr lang="ru-RU" sz="2400" dirty="0"/>
              <a:t>хорошо сказал Николай Михайлович Амосов: «Умеренная, систематическая физкультура укрепляет мышцы, волю, несет здоровье, исключает болезни». Очевидно, что занятия с детьми </a:t>
            </a:r>
            <a:r>
              <a:rPr lang="ru-RU" sz="2400" dirty="0" smtClean="0"/>
              <a:t>акробатикой </a:t>
            </a:r>
            <a:r>
              <a:rPr lang="ru-RU" sz="2400" dirty="0"/>
              <a:t>обеспечивают соответствующие возрасту и индивидуальным особенностям гармоничное физическое развитие.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7724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8000" b="1" cap="all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8000" b="1" cap="all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8000" b="1" cap="all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  <a:r>
              <a:rPr lang="ru-RU" sz="80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внимание!!!</a:t>
            </a:r>
            <a:endParaRPr lang="ru-RU" sz="8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2459360"/>
          </a:xfrm>
        </p:spPr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00042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/>
              <a:t>Актуальность программы в том, что занятия в кружке позволяют развивать творческие задатки дошкольников, быстроту, силу, ловкость, гибкость, вестибулярную устойчивость, совершенствуют координацию и точность движений, </a:t>
            </a:r>
            <a:r>
              <a:rPr lang="ru-RU" sz="3600" i="1" dirty="0" err="1" smtClean="0"/>
              <a:t>самоутверждатся</a:t>
            </a:r>
            <a:r>
              <a:rPr lang="ru-RU" sz="3600" i="1" dirty="0" smtClean="0"/>
              <a:t>, </a:t>
            </a:r>
            <a:r>
              <a:rPr lang="ru-RU" sz="3600" i="1" dirty="0"/>
              <a:t>проявляя индивидуальность и получая результат своего творчества.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571504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Цель : 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57166"/>
            <a:ext cx="7772400" cy="561362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Углубленное </a:t>
            </a:r>
            <a:r>
              <a:rPr lang="ru-RU" dirty="0"/>
              <a:t>обучение детей акробатическим упражнениям в доступной для них форме и овладение основами художественной гимнастики и спортивного танца. 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4" name="Picture 6" descr="O:\DSC036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64" t="5380" r="11151" b="10077"/>
          <a:stretch/>
        </p:blipFill>
        <p:spPr bwMode="auto">
          <a:xfrm>
            <a:off x="2714612" y="3571876"/>
            <a:ext cx="3429024" cy="3023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648072"/>
          </a:xfrm>
        </p:spPr>
        <p:txBody>
          <a:bodyPr/>
          <a:lstStyle/>
          <a:p>
            <a:r>
              <a:rPr lang="ru-RU" sz="3600" b="1" dirty="0" smtClean="0"/>
              <a:t>Задачи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836712"/>
            <a:ext cx="7772400" cy="5760640"/>
          </a:xfrm>
        </p:spPr>
        <p:txBody>
          <a:bodyPr/>
          <a:lstStyle/>
          <a:p>
            <a:pPr marL="914400" lvl="2" indent="0">
              <a:buNone/>
            </a:pPr>
            <a:r>
              <a:rPr lang="ru-RU" sz="1800" dirty="0"/>
              <a:t>• оздоровительные:</a:t>
            </a:r>
          </a:p>
          <a:p>
            <a:pPr>
              <a:buNone/>
            </a:pPr>
            <a:r>
              <a:rPr lang="ru-RU" sz="1800" dirty="0"/>
              <a:t>- сохранение и укрепление здоровья</a:t>
            </a:r>
            <a:r>
              <a:rPr lang="ru-RU" sz="1800" dirty="0" smtClean="0"/>
              <a:t>;- </a:t>
            </a:r>
            <a:r>
              <a:rPr lang="ru-RU" sz="1800" dirty="0"/>
              <a:t>укрепление мышечного корсета;</a:t>
            </a:r>
          </a:p>
          <a:p>
            <a:pPr>
              <a:buNone/>
            </a:pPr>
            <a:r>
              <a:rPr lang="ru-RU" sz="1800" dirty="0"/>
              <a:t>- формирование правильной осанки</a:t>
            </a:r>
            <a:r>
              <a:rPr lang="ru-RU" sz="1800" dirty="0" smtClean="0"/>
              <a:t>;- </a:t>
            </a:r>
            <a:r>
              <a:rPr lang="ru-RU" sz="1800" dirty="0"/>
              <a:t>профилактика плоскостопия;</a:t>
            </a:r>
          </a:p>
          <a:p>
            <a:pPr>
              <a:buNone/>
            </a:pPr>
            <a:r>
              <a:rPr lang="ru-RU" sz="1800" dirty="0"/>
              <a:t>- укрепить мышцы дыхательной системы,</a:t>
            </a:r>
          </a:p>
          <a:p>
            <a:pPr>
              <a:buNone/>
            </a:pPr>
            <a:r>
              <a:rPr lang="ru-RU" sz="1800" dirty="0" smtClean="0"/>
              <a:t>         • </a:t>
            </a:r>
            <a:r>
              <a:rPr lang="ru-RU" sz="1800" dirty="0"/>
              <a:t>образовательная:</a:t>
            </a:r>
          </a:p>
          <a:p>
            <a:pPr>
              <a:buNone/>
            </a:pPr>
            <a:r>
              <a:rPr lang="ru-RU" sz="1800" dirty="0"/>
              <a:t>- обучение акробатическим упражнениям,</a:t>
            </a:r>
          </a:p>
          <a:p>
            <a:pPr>
              <a:buNone/>
            </a:pPr>
            <a:r>
              <a:rPr lang="ru-RU" sz="1800" dirty="0"/>
              <a:t>- формирование двигательных навыков и совершенствование </a:t>
            </a:r>
          </a:p>
          <a:p>
            <a:pPr>
              <a:buNone/>
            </a:pPr>
            <a:r>
              <a:rPr lang="ru-RU" sz="1800" dirty="0"/>
              <a:t>  двигательных способностей – ловкости, силы, гибкости, быстроты </a:t>
            </a:r>
          </a:p>
          <a:p>
            <a:pPr>
              <a:buNone/>
            </a:pPr>
            <a:r>
              <a:rPr lang="ru-RU" sz="1800" dirty="0"/>
              <a:t>  </a:t>
            </a:r>
            <a:r>
              <a:rPr lang="ru-RU" sz="1800" dirty="0" smtClean="0"/>
              <a:t>реакции, </a:t>
            </a:r>
            <a:r>
              <a:rPr lang="ru-RU" sz="1800" dirty="0"/>
              <a:t>вестибулярного аппарата;</a:t>
            </a:r>
          </a:p>
          <a:p>
            <a:pPr>
              <a:buNone/>
            </a:pPr>
            <a:r>
              <a:rPr lang="ru-RU" sz="1800" dirty="0"/>
              <a:t>- научить детей владеть своим телом;</a:t>
            </a:r>
          </a:p>
          <a:p>
            <a:pPr>
              <a:buNone/>
            </a:pPr>
            <a:r>
              <a:rPr lang="ru-RU" sz="1800" dirty="0" smtClean="0"/>
              <a:t>         • </a:t>
            </a:r>
            <a:r>
              <a:rPr lang="ru-RU" sz="1800" dirty="0"/>
              <a:t>развивающие:</a:t>
            </a:r>
          </a:p>
          <a:p>
            <a:pPr>
              <a:buNone/>
            </a:pPr>
            <a:r>
              <a:rPr lang="ru-RU" sz="1800" dirty="0"/>
              <a:t> - развитие творческих способностей детей, духовное, нравственное и </a:t>
            </a:r>
          </a:p>
          <a:p>
            <a:pPr>
              <a:buNone/>
            </a:pPr>
            <a:r>
              <a:rPr lang="ru-RU" sz="1800" dirty="0"/>
              <a:t>  физическое совершенствование;</a:t>
            </a:r>
          </a:p>
          <a:p>
            <a:pPr>
              <a:buNone/>
            </a:pPr>
            <a:r>
              <a:rPr lang="ru-RU" sz="1800" dirty="0" smtClean="0"/>
              <a:t>         • </a:t>
            </a:r>
            <a:r>
              <a:rPr lang="ru-RU" sz="1800" dirty="0"/>
              <a:t>воспитательные: </a:t>
            </a:r>
          </a:p>
          <a:p>
            <a:pPr>
              <a:buNone/>
            </a:pPr>
            <a:r>
              <a:rPr lang="ru-RU" sz="1800" dirty="0"/>
              <a:t> - формирование познавательного интереса и желание заниматься </a:t>
            </a:r>
          </a:p>
          <a:p>
            <a:pPr>
              <a:buNone/>
            </a:pPr>
            <a:r>
              <a:rPr lang="ru-RU" sz="1800" dirty="0"/>
              <a:t>  спортом и радоваться своим достижениям,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019200"/>
          </a:xfrm>
        </p:spPr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  <a:ea typeface="Times New Roman"/>
              </a:rPr>
              <a:t>В программу </a:t>
            </a:r>
            <a:r>
              <a:rPr lang="ru-RU" sz="3200" b="1" dirty="0" smtClean="0">
                <a:solidFill>
                  <a:srgbClr val="000000"/>
                </a:solidFill>
                <a:ea typeface="Times New Roman"/>
              </a:rPr>
              <a:t>включены: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14422"/>
            <a:ext cx="7772400" cy="4601186"/>
          </a:xfrm>
        </p:spPr>
        <p:txBody>
          <a:bodyPr/>
          <a:lstStyle/>
          <a:p>
            <a:r>
              <a:rPr lang="ru-RU" dirty="0" smtClean="0"/>
              <a:t>Акробатические элементы</a:t>
            </a:r>
          </a:p>
          <a:p>
            <a:r>
              <a:rPr lang="ru-RU" dirty="0" smtClean="0"/>
              <a:t>Групповые и индивидуальные упражнения</a:t>
            </a:r>
          </a:p>
          <a:p>
            <a:r>
              <a:rPr lang="ru-RU" dirty="0" smtClean="0"/>
              <a:t>Танцевальные движения</a:t>
            </a:r>
          </a:p>
          <a:p>
            <a:r>
              <a:rPr lang="ru-RU" dirty="0" smtClean="0"/>
              <a:t>Ритмические упражнения</a:t>
            </a:r>
          </a:p>
          <a:p>
            <a:r>
              <a:rPr lang="ru-RU" dirty="0" smtClean="0"/>
              <a:t> Игры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685800" algn="l"/>
              </a:tabLst>
            </a:pPr>
            <a:endParaRPr lang="ru-RU" dirty="0" smtClean="0"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685800" algn="l"/>
              </a:tabLst>
            </a:pPr>
            <a:endParaRPr lang="ru-RU" sz="2800" dirty="0">
              <a:ea typeface="Times New Roman"/>
            </a:endParaRPr>
          </a:p>
          <a:p>
            <a:pPr lvl="0">
              <a:spcAft>
                <a:spcPts val="0"/>
              </a:spcAft>
              <a:buNone/>
              <a:tabLst>
                <a:tab pos="685800" algn="l"/>
              </a:tabLst>
            </a:pPr>
            <a:endParaRPr lang="ru-RU" sz="2800" dirty="0">
              <a:ea typeface="Times New Roman"/>
            </a:endParaRPr>
          </a:p>
        </p:txBody>
      </p:sp>
      <p:pic>
        <p:nvPicPr>
          <p:cNvPr id="2050" name="Picture 2" descr="F:\оля\DSC07179.JPG"/>
          <p:cNvPicPr>
            <a:picLocks noChangeAspect="1" noChangeArrowheads="1"/>
          </p:cNvPicPr>
          <p:nvPr/>
        </p:nvPicPr>
        <p:blipFill>
          <a:blip r:embed="rId2" cstate="print"/>
          <a:srcRect l="12963" t="5263" r="3703" b="7894"/>
          <a:stretch>
            <a:fillRect/>
          </a:stretch>
        </p:blipFill>
        <p:spPr bwMode="auto">
          <a:xfrm>
            <a:off x="4500562" y="4071942"/>
            <a:ext cx="328614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4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4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Планируемые результаты освоения содержания программы.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204864"/>
            <a:ext cx="7772400" cy="3891136"/>
          </a:xfrm>
        </p:spPr>
        <p:txBody>
          <a:bodyPr/>
          <a:lstStyle/>
          <a:p>
            <a:pPr lvl="0"/>
            <a:r>
              <a:rPr lang="ru-RU" sz="2800" dirty="0"/>
              <a:t>Повышение уровня физической подготовленности, развития физических и  коммуникативных качеств </a:t>
            </a:r>
            <a:endParaRPr lang="ru-RU" sz="2800" dirty="0" smtClean="0"/>
          </a:p>
          <a:p>
            <a:pPr lvl="0"/>
            <a:r>
              <a:rPr lang="ru-RU" sz="2800" dirty="0" smtClean="0"/>
              <a:t>Стабилизация </a:t>
            </a:r>
            <a:r>
              <a:rPr lang="ru-RU" sz="2800" dirty="0"/>
              <a:t>эмоционального фона у детей;</a:t>
            </a:r>
          </a:p>
          <a:p>
            <a:pPr lvl="0"/>
            <a:r>
              <a:rPr lang="ru-RU" sz="2800" dirty="0"/>
              <a:t>Снижение заболеваемости;</a:t>
            </a:r>
          </a:p>
          <a:p>
            <a:pPr lvl="0"/>
            <a:r>
              <a:rPr lang="ru-RU" sz="2800" dirty="0"/>
              <a:t>Потребность в ведении здорового образа жизни.</a:t>
            </a:r>
          </a:p>
          <a:p>
            <a:endParaRPr lang="ru-RU" sz="2800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4534"/>
            <a:ext cx="7772400" cy="6096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ea typeface="Times New Roman"/>
              </a:rPr>
              <a:t>    Организация </a:t>
            </a:r>
            <a:r>
              <a:rPr lang="ru-RU" b="1" dirty="0">
                <a:ea typeface="Times New Roman"/>
              </a:rPr>
              <a:t>образовательного </a:t>
            </a:r>
            <a:r>
              <a:rPr lang="ru-RU" b="1" dirty="0" smtClean="0">
                <a:ea typeface="Times New Roman"/>
              </a:rPr>
              <a:t>процесса</a:t>
            </a: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/>
              <a:t>При </a:t>
            </a:r>
            <a:r>
              <a:rPr lang="ru-RU" sz="2800" dirty="0"/>
              <a:t>наполняемости группы </a:t>
            </a:r>
            <a:r>
              <a:rPr lang="ru-RU" sz="2800" dirty="0" smtClean="0"/>
              <a:t> 8-10 </a:t>
            </a:r>
            <a:r>
              <a:rPr lang="ru-RU" sz="2800" dirty="0"/>
              <a:t>человек, занятия кружка проводятся 2 раза в неделю </a:t>
            </a:r>
            <a:r>
              <a:rPr lang="ru-RU" sz="2800" dirty="0" smtClean="0"/>
              <a:t>во </a:t>
            </a:r>
            <a:r>
              <a:rPr lang="ru-RU" sz="2800" dirty="0"/>
              <a:t>вторую половину дня.</a:t>
            </a: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sz="2800" dirty="0"/>
              <a:t> Продолжительность занятий </a:t>
            </a:r>
            <a:r>
              <a:rPr lang="ru-RU" sz="2800" dirty="0" smtClean="0"/>
              <a:t>не </a:t>
            </a:r>
            <a:r>
              <a:rPr lang="ru-RU" sz="2800" dirty="0"/>
              <a:t>более </a:t>
            </a:r>
            <a:r>
              <a:rPr lang="ru-RU" sz="2800" dirty="0" smtClean="0"/>
              <a:t>20-25 минут ( 4-5 лет) и 30-35 минут ( 6-7 лет).</a:t>
            </a:r>
            <a:endParaRPr lang="ru-RU" sz="2800" dirty="0"/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endParaRPr lang="ru-RU" sz="2800" dirty="0">
              <a:ea typeface="Times New Roman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04664"/>
            <a:ext cx="7772400" cy="5619328"/>
          </a:xfrm>
        </p:spPr>
        <p:txBody>
          <a:bodyPr/>
          <a:lstStyle/>
          <a:p>
            <a:r>
              <a:rPr lang="ru-RU" sz="2000" dirty="0" smtClean="0"/>
              <a:t>1.В </a:t>
            </a:r>
            <a:r>
              <a:rPr lang="ru-RU" sz="2000" dirty="0"/>
              <a:t>процессе обучения </a:t>
            </a:r>
            <a:r>
              <a:rPr lang="ru-RU" sz="2000" dirty="0" smtClean="0"/>
              <a:t>акробатическим </a:t>
            </a:r>
            <a:r>
              <a:rPr lang="ru-RU" sz="2000" dirty="0"/>
              <a:t>упражнениям каждый ребенок прогибается в меру своих физических возможностей, без посторонней </a:t>
            </a:r>
            <a:r>
              <a:rPr lang="ru-RU" sz="2000" dirty="0" smtClean="0"/>
              <a:t>помощи</a:t>
            </a:r>
            <a:r>
              <a:rPr lang="ru-RU" sz="2000" dirty="0"/>
              <a:t>, но при систематических </a:t>
            </a:r>
            <a:r>
              <a:rPr lang="ru-RU" sz="2000" dirty="0" smtClean="0"/>
              <a:t>упражнениях</a:t>
            </a:r>
            <a:r>
              <a:rPr lang="ru-RU" sz="2000" dirty="0"/>
              <a:t>, наглядности и поощрениях </a:t>
            </a:r>
            <a:r>
              <a:rPr lang="ru-RU" sz="2000" dirty="0" smtClean="0"/>
              <a:t>повышает </a:t>
            </a:r>
            <a:r>
              <a:rPr lang="ru-RU" sz="2000" dirty="0"/>
              <a:t>свои возможности.</a:t>
            </a:r>
          </a:p>
          <a:p>
            <a:r>
              <a:rPr lang="ru-RU" sz="2000" dirty="0"/>
              <a:t>    2.Задача инструктора — </a:t>
            </a:r>
            <a:r>
              <a:rPr lang="ru-RU" sz="2000" dirty="0" smtClean="0"/>
              <a:t>заинтересовать</a:t>
            </a:r>
            <a:r>
              <a:rPr lang="ru-RU" sz="2000" dirty="0"/>
              <a:t>, активизировать и поощрять детей. (Музыкальное сопровождение </a:t>
            </a:r>
            <a:r>
              <a:rPr lang="ru-RU" sz="2000" dirty="0" smtClean="0"/>
              <a:t>подобрано </a:t>
            </a:r>
            <a:r>
              <a:rPr lang="ru-RU" sz="2000" dirty="0"/>
              <a:t>по принципу доступности </a:t>
            </a:r>
            <a:r>
              <a:rPr lang="ru-RU" sz="2000" dirty="0" smtClean="0"/>
              <a:t>восприятия</a:t>
            </a:r>
            <a:r>
              <a:rPr lang="ru-RU" sz="2000" dirty="0"/>
              <a:t>, соответствия темпа движения и ритма музыки, что облегчает работу инструктора с детьми и выполнение детьми любых упражнений.)</a:t>
            </a:r>
          </a:p>
          <a:p>
            <a:r>
              <a:rPr lang="ru-RU" sz="2000" dirty="0"/>
              <a:t>    3.Переносить акробатические </a:t>
            </a:r>
            <a:r>
              <a:rPr lang="ru-RU" sz="2000" dirty="0" smtClean="0"/>
              <a:t>упражнения </a:t>
            </a:r>
            <a:r>
              <a:rPr lang="ru-RU" sz="2000" dirty="0"/>
              <a:t>на спортивные снаряды только после полного освоения техники </a:t>
            </a:r>
            <a:r>
              <a:rPr lang="ru-RU" sz="2000" dirty="0" smtClean="0"/>
              <a:t>данного </a:t>
            </a:r>
            <a:r>
              <a:rPr lang="ru-RU" sz="2000" dirty="0"/>
              <a:t>упражнения, приобретения умения сохранять равновесие на снаряде.</a:t>
            </a:r>
          </a:p>
          <a:p>
            <a:r>
              <a:rPr lang="ru-RU" sz="2000" dirty="0"/>
              <a:t>   4.Первоначальное обучение </a:t>
            </a:r>
            <a:r>
              <a:rPr lang="ru-RU" sz="2000" dirty="0" smtClean="0"/>
              <a:t>акробатическим </a:t>
            </a:r>
            <a:r>
              <a:rPr lang="ru-RU" sz="2000" dirty="0"/>
              <a:t>упражнениям лучше </a:t>
            </a:r>
            <a:r>
              <a:rPr lang="ru-RU" sz="2000" dirty="0" smtClean="0"/>
              <a:t>осуществлять </a:t>
            </a:r>
            <a:r>
              <a:rPr lang="ru-RU" sz="2000" dirty="0"/>
              <a:t>вне занятий, при </a:t>
            </a:r>
            <a:r>
              <a:rPr lang="ru-RU" sz="2000" dirty="0" smtClean="0"/>
              <a:t>индивидуальной </a:t>
            </a:r>
            <a:r>
              <a:rPr lang="ru-RU" sz="2000" dirty="0"/>
              <a:t>работе над движениями, чтобы помочь каждому ребенку.</a:t>
            </a:r>
          </a:p>
          <a:p>
            <a:r>
              <a:rPr lang="ru-RU" sz="2000" dirty="0"/>
              <a:t>   5.Обязательно учитывать пол </a:t>
            </a:r>
            <a:r>
              <a:rPr lang="ru-RU" sz="2000" dirty="0" smtClean="0"/>
              <a:t>ребенка</a:t>
            </a:r>
            <a:r>
              <a:rPr lang="ru-RU" sz="2000" dirty="0"/>
              <a:t>, его физиологические особенности, состояние опорно-двигательного </a:t>
            </a:r>
            <a:r>
              <a:rPr lang="ru-RU" sz="2000" dirty="0" smtClean="0"/>
              <a:t>аппарата </a:t>
            </a:r>
            <a:r>
              <a:rPr lang="ru-RU" sz="2000" dirty="0"/>
              <a:t>и физическую подготовленность.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805</TotalTime>
  <Words>633</Words>
  <Application>Microsoft Office PowerPoint</Application>
  <PresentationFormat>Экран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Тема1</vt:lpstr>
      <vt:lpstr>Слайд 1</vt:lpstr>
      <vt:lpstr>Слайд 2</vt:lpstr>
      <vt:lpstr>    </vt:lpstr>
      <vt:lpstr> Цель :  </vt:lpstr>
      <vt:lpstr>Задачи</vt:lpstr>
      <vt:lpstr>В программу включены:</vt:lpstr>
      <vt:lpstr>Планируемые результаты освоения содержания программы.</vt:lpstr>
      <vt:lpstr>Слайд 8</vt:lpstr>
      <vt:lpstr>Слайд 9</vt:lpstr>
      <vt:lpstr> </vt:lpstr>
      <vt:lpstr>Слайд 11</vt:lpstr>
      <vt:lpstr>Слайд 12</vt:lpstr>
      <vt:lpstr>Слайд 13</vt:lpstr>
      <vt:lpstr> </vt:lpstr>
      <vt:lpstr>Слайд 15</vt:lpstr>
      <vt:lpstr>Слайд 16</vt:lpstr>
      <vt:lpstr>Слайд 17</vt:lpstr>
      <vt:lpstr>Слайд 18</vt:lpstr>
      <vt:lpstr>Слайд 19</vt:lpstr>
      <vt:lpstr>Слайд 20</vt:lpstr>
      <vt:lpstr>   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123</cp:lastModifiedBy>
  <cp:revision>52</cp:revision>
  <dcterms:created xsi:type="dcterms:W3CDTF">2013-02-13T01:43:02Z</dcterms:created>
  <dcterms:modified xsi:type="dcterms:W3CDTF">2014-10-31T00:25:04Z</dcterms:modified>
</cp:coreProperties>
</file>