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D99EC-16B7-4C42-BE25-134DBB757242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7B036E3-D087-447B-BCDD-96F50511B5A4}">
      <dgm:prSet custT="1"/>
      <dgm:spPr/>
      <dgm:t>
        <a:bodyPr/>
        <a:lstStyle/>
        <a:p>
          <a:pPr rtl="0"/>
          <a:r>
            <a:rPr lang="ru-RU" sz="2000" dirty="0" smtClean="0"/>
            <a:t>В середине 1970-х годов начался энергетический кризис, вызванный повышением цены на нефть почти в 5 раз.</a:t>
          </a:r>
          <a:endParaRPr lang="en-US" sz="2000" dirty="0"/>
        </a:p>
      </dgm:t>
    </dgm:pt>
    <dgm:pt modelId="{462F5C54-2DD7-460B-B953-2FC51D34A87A}" type="parTrans" cxnId="{BA211083-C520-4C51-A89F-089A732DD07F}">
      <dgm:prSet/>
      <dgm:spPr/>
      <dgm:t>
        <a:bodyPr/>
        <a:lstStyle/>
        <a:p>
          <a:endParaRPr lang="ru-RU"/>
        </a:p>
      </dgm:t>
    </dgm:pt>
    <dgm:pt modelId="{6C1E1DFC-44C8-4374-B90F-27571B457063}" type="sibTrans" cxnId="{BA211083-C520-4C51-A89F-089A732DD07F}">
      <dgm:prSet/>
      <dgm:spPr/>
      <dgm:t>
        <a:bodyPr/>
        <a:lstStyle/>
        <a:p>
          <a:endParaRPr lang="ru-RU"/>
        </a:p>
      </dgm:t>
    </dgm:pt>
    <dgm:pt modelId="{2DB6BE43-850B-4DFB-ADBA-F00DD2E5CC44}">
      <dgm:prSet custT="1"/>
      <dgm:spPr/>
      <dgm:t>
        <a:bodyPr/>
        <a:lstStyle/>
        <a:p>
          <a:pPr rtl="0"/>
          <a:r>
            <a:rPr lang="ru-RU" sz="2000" dirty="0" smtClean="0"/>
            <a:t>«Нефтяной шок» стал толчком к экономическому кризису, охватившему большинство развитых государств. </a:t>
          </a:r>
          <a:endParaRPr lang="en-US" sz="2000" dirty="0"/>
        </a:p>
      </dgm:t>
    </dgm:pt>
    <dgm:pt modelId="{A0B09257-2DC2-40B4-BF79-67D0BA7098DE}" type="parTrans" cxnId="{D71A7BFF-C067-48D5-9CA1-DA28DF94603A}">
      <dgm:prSet/>
      <dgm:spPr/>
      <dgm:t>
        <a:bodyPr/>
        <a:lstStyle/>
        <a:p>
          <a:endParaRPr lang="ru-RU"/>
        </a:p>
      </dgm:t>
    </dgm:pt>
    <dgm:pt modelId="{CE2CE8D9-5334-4A47-81D0-07E37AA94AAB}" type="sibTrans" cxnId="{D71A7BFF-C067-48D5-9CA1-DA28DF94603A}">
      <dgm:prSet/>
      <dgm:spPr/>
      <dgm:t>
        <a:bodyPr/>
        <a:lstStyle/>
        <a:p>
          <a:endParaRPr lang="ru-RU"/>
        </a:p>
      </dgm:t>
    </dgm:pt>
    <dgm:pt modelId="{06B9A3DC-DB79-4E82-B8F8-7F1AB1597FCC}">
      <dgm:prSet custT="1"/>
      <dgm:spPr/>
      <dgm:t>
        <a:bodyPr/>
        <a:lstStyle/>
        <a:p>
          <a:pPr rtl="0"/>
          <a:r>
            <a:rPr lang="ru-RU" sz="2000" dirty="0" smtClean="0"/>
            <a:t>Снижение промышленного производства в Японии в те годы составило 19,3 %, тогда как в США —13,5 %, ФРГ — 11,2 %. </a:t>
          </a:r>
          <a:endParaRPr lang="en-US" sz="2000" dirty="0"/>
        </a:p>
      </dgm:t>
    </dgm:pt>
    <dgm:pt modelId="{74753237-7651-42DF-A8F0-B4E05E5A05BC}" type="parTrans" cxnId="{30A68F4B-AE61-4E3D-8B9B-72C5D008A118}">
      <dgm:prSet/>
      <dgm:spPr/>
      <dgm:t>
        <a:bodyPr/>
        <a:lstStyle/>
        <a:p>
          <a:endParaRPr lang="ru-RU"/>
        </a:p>
      </dgm:t>
    </dgm:pt>
    <dgm:pt modelId="{2AEC8E38-A0A8-422D-B657-06D9FB36D0F8}" type="sibTrans" cxnId="{30A68F4B-AE61-4E3D-8B9B-72C5D008A118}">
      <dgm:prSet/>
      <dgm:spPr/>
      <dgm:t>
        <a:bodyPr/>
        <a:lstStyle/>
        <a:p>
          <a:endParaRPr lang="ru-RU"/>
        </a:p>
      </dgm:t>
    </dgm:pt>
    <dgm:pt modelId="{F35CE1A9-7CF3-4F6B-8E29-F1422DDAE3A6}">
      <dgm:prSet custT="1"/>
      <dgm:spPr/>
      <dgm:t>
        <a:bodyPr/>
        <a:lstStyle/>
        <a:p>
          <a:pPr rtl="0"/>
          <a:r>
            <a:rPr lang="ru-RU" sz="2000" dirty="0" smtClean="0"/>
            <a:t>Следствием кризиса стала разработка новой стратегии развития японской экономики.</a:t>
          </a:r>
          <a:endParaRPr lang="en-US" sz="2000" dirty="0"/>
        </a:p>
      </dgm:t>
    </dgm:pt>
    <dgm:pt modelId="{A2344BE0-35CC-47C6-BBA9-6554A91CC90E}" type="parTrans" cxnId="{161AAAAA-D3AB-4201-98DF-7ACD77C70AA7}">
      <dgm:prSet/>
      <dgm:spPr/>
      <dgm:t>
        <a:bodyPr/>
        <a:lstStyle/>
        <a:p>
          <a:endParaRPr lang="ru-RU"/>
        </a:p>
      </dgm:t>
    </dgm:pt>
    <dgm:pt modelId="{908AB04E-2E57-408E-A37B-938094E89578}" type="sibTrans" cxnId="{161AAAAA-D3AB-4201-98DF-7ACD77C70AA7}">
      <dgm:prSet/>
      <dgm:spPr/>
      <dgm:t>
        <a:bodyPr/>
        <a:lstStyle/>
        <a:p>
          <a:endParaRPr lang="ru-RU"/>
        </a:p>
      </dgm:t>
    </dgm:pt>
    <dgm:pt modelId="{5E9A167C-2A3D-4F5F-97FE-2D470D9A6768}">
      <dgm:prSet custT="1"/>
      <dgm:spPr/>
      <dgm:t>
        <a:bodyPr/>
        <a:lstStyle/>
        <a:p>
          <a:pPr rtl="0"/>
          <a:r>
            <a:rPr lang="ru-RU" sz="2000" dirty="0" smtClean="0"/>
            <a:t>Ставка была сделана на </a:t>
          </a:r>
          <a:r>
            <a:rPr lang="ru-RU" sz="2000" dirty="0" err="1" smtClean="0"/>
            <a:t>энерго</a:t>
          </a:r>
          <a:r>
            <a:rPr lang="ru-RU" sz="2000" dirty="0" smtClean="0"/>
            <a:t>- и </a:t>
          </a:r>
          <a:r>
            <a:rPr lang="ru-RU" sz="2000" dirty="0" err="1" smtClean="0"/>
            <a:t>материалосберегающие</a:t>
          </a:r>
          <a:r>
            <a:rPr lang="ru-RU" sz="2000" dirty="0" smtClean="0"/>
            <a:t> технологии</a:t>
          </a:r>
          <a:endParaRPr lang="ru-RU" sz="2000" dirty="0"/>
        </a:p>
      </dgm:t>
    </dgm:pt>
    <dgm:pt modelId="{0849750B-0E3A-4E8E-8092-E42CA72B57B7}" type="parTrans" cxnId="{C9A8B07C-5B16-4E7A-B5D6-8E42F676C90D}">
      <dgm:prSet/>
      <dgm:spPr/>
      <dgm:t>
        <a:bodyPr/>
        <a:lstStyle/>
        <a:p>
          <a:endParaRPr lang="ru-RU"/>
        </a:p>
      </dgm:t>
    </dgm:pt>
    <dgm:pt modelId="{00C6F5AE-1989-409D-ABB7-12859FBE4293}" type="sibTrans" cxnId="{C9A8B07C-5B16-4E7A-B5D6-8E42F676C90D}">
      <dgm:prSet/>
      <dgm:spPr/>
      <dgm:t>
        <a:bodyPr/>
        <a:lstStyle/>
        <a:p>
          <a:endParaRPr lang="ru-RU"/>
        </a:p>
      </dgm:t>
    </dgm:pt>
    <dgm:pt modelId="{485B02BA-32AA-4171-BE7D-EA863F1327C5}" type="pres">
      <dgm:prSet presAssocID="{FC2D99EC-16B7-4C42-BE25-134DBB75724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F78DA-865B-4927-81EB-034C7968D72F}" type="pres">
      <dgm:prSet presAssocID="{FC2D99EC-16B7-4C42-BE25-134DBB757242}" presName="dummyMaxCanvas" presStyleCnt="0">
        <dgm:presLayoutVars/>
      </dgm:prSet>
      <dgm:spPr/>
    </dgm:pt>
    <dgm:pt modelId="{262E7C35-622A-4752-9F6B-3A069039633C}" type="pres">
      <dgm:prSet presAssocID="{FC2D99EC-16B7-4C42-BE25-134DBB75724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01102-BCDC-4540-9603-29B2A2BB9948}" type="pres">
      <dgm:prSet presAssocID="{FC2D99EC-16B7-4C42-BE25-134DBB75724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E2775-5649-46BB-9373-E3FC0B2001E8}" type="pres">
      <dgm:prSet presAssocID="{FC2D99EC-16B7-4C42-BE25-134DBB75724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B27A1-F069-4F3F-8630-501B0974F3DE}" type="pres">
      <dgm:prSet presAssocID="{FC2D99EC-16B7-4C42-BE25-134DBB75724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D8601-9AFC-4DF1-9D8F-83B368564806}" type="pres">
      <dgm:prSet presAssocID="{FC2D99EC-16B7-4C42-BE25-134DBB75724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C3466-B14E-488A-BD00-5436F43B85D2}" type="pres">
      <dgm:prSet presAssocID="{FC2D99EC-16B7-4C42-BE25-134DBB75724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5E5BB-90BF-4880-87B0-C735822B254D}" type="pres">
      <dgm:prSet presAssocID="{FC2D99EC-16B7-4C42-BE25-134DBB75724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31396-42DB-443D-B08D-FBAE0A417710}" type="pres">
      <dgm:prSet presAssocID="{FC2D99EC-16B7-4C42-BE25-134DBB75724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76857-1035-421E-8BFA-C8B46E97CC9D}" type="pres">
      <dgm:prSet presAssocID="{FC2D99EC-16B7-4C42-BE25-134DBB75724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39866-6402-4E1D-9ECC-C0FC9DF0C0BA}" type="pres">
      <dgm:prSet presAssocID="{FC2D99EC-16B7-4C42-BE25-134DBB75724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028F5-EA3F-4FCA-9164-ADBF929305BD}" type="pres">
      <dgm:prSet presAssocID="{FC2D99EC-16B7-4C42-BE25-134DBB75724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D1B26-4867-414F-92D6-E98CFEE32993}" type="pres">
      <dgm:prSet presAssocID="{FC2D99EC-16B7-4C42-BE25-134DBB75724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C273B-642B-44BD-B708-ED89C6BC75BB}" type="pres">
      <dgm:prSet presAssocID="{FC2D99EC-16B7-4C42-BE25-134DBB75724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EA764-BAB4-4C0B-A032-F21B0B012F3D}" type="pres">
      <dgm:prSet presAssocID="{FC2D99EC-16B7-4C42-BE25-134DBB75724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AFBEB5-3302-4B53-8AC5-500B54AE47C0}" type="presOf" srcId="{5E9A167C-2A3D-4F5F-97FE-2D470D9A6768}" destId="{008EA764-BAB4-4C0B-A032-F21B0B012F3D}" srcOrd="1" destOrd="0" presId="urn:microsoft.com/office/officeart/2005/8/layout/vProcess5"/>
    <dgm:cxn modelId="{F2972E8C-2982-4177-B56C-A0D9A50FDC5B}" type="presOf" srcId="{06B9A3DC-DB79-4E82-B8F8-7F1AB1597FCC}" destId="{35BD1B26-4867-414F-92D6-E98CFEE32993}" srcOrd="1" destOrd="0" presId="urn:microsoft.com/office/officeart/2005/8/layout/vProcess5"/>
    <dgm:cxn modelId="{4B36DA38-701E-43CE-97AD-1052E558635A}" type="presOf" srcId="{06B9A3DC-DB79-4E82-B8F8-7F1AB1597FCC}" destId="{EB2E2775-5649-46BB-9373-E3FC0B2001E8}" srcOrd="0" destOrd="0" presId="urn:microsoft.com/office/officeart/2005/8/layout/vProcess5"/>
    <dgm:cxn modelId="{AF75ADAC-7048-44A2-AE8F-5FCABCACBC8F}" type="presOf" srcId="{2AEC8E38-A0A8-422D-B657-06D9FB36D0F8}" destId="{49C31396-42DB-443D-B08D-FBAE0A417710}" srcOrd="0" destOrd="0" presId="urn:microsoft.com/office/officeart/2005/8/layout/vProcess5"/>
    <dgm:cxn modelId="{216DD9E8-7C01-4D01-B625-32ABFE23006A}" type="presOf" srcId="{2DB6BE43-850B-4DFB-ADBA-F00DD2E5CC44}" destId="{78201102-BCDC-4540-9603-29B2A2BB9948}" srcOrd="0" destOrd="0" presId="urn:microsoft.com/office/officeart/2005/8/layout/vProcess5"/>
    <dgm:cxn modelId="{F77FB09C-3373-4AEA-8B08-2864B4EE0C40}" type="presOf" srcId="{F35CE1A9-7CF3-4F6B-8E29-F1422DDAE3A6}" destId="{DE8B27A1-F069-4F3F-8630-501B0974F3DE}" srcOrd="0" destOrd="0" presId="urn:microsoft.com/office/officeart/2005/8/layout/vProcess5"/>
    <dgm:cxn modelId="{161AAAAA-D3AB-4201-98DF-7ACD77C70AA7}" srcId="{FC2D99EC-16B7-4C42-BE25-134DBB757242}" destId="{F35CE1A9-7CF3-4F6B-8E29-F1422DDAE3A6}" srcOrd="3" destOrd="0" parTransId="{A2344BE0-35CC-47C6-BBA9-6554A91CC90E}" sibTransId="{908AB04E-2E57-408E-A37B-938094E89578}"/>
    <dgm:cxn modelId="{BAFCB7DC-D22A-4B50-8BF6-150652A70CD0}" type="presOf" srcId="{CE2CE8D9-5334-4A47-81D0-07E37AA94AAB}" destId="{2005E5BB-90BF-4880-87B0-C735822B254D}" srcOrd="0" destOrd="0" presId="urn:microsoft.com/office/officeart/2005/8/layout/vProcess5"/>
    <dgm:cxn modelId="{9A9F583F-218B-45D8-B62D-F5ED1977FB65}" type="presOf" srcId="{FC2D99EC-16B7-4C42-BE25-134DBB757242}" destId="{485B02BA-32AA-4171-BE7D-EA863F1327C5}" srcOrd="0" destOrd="0" presId="urn:microsoft.com/office/officeart/2005/8/layout/vProcess5"/>
    <dgm:cxn modelId="{83A71814-E226-4B47-90EF-59D31C4639C0}" type="presOf" srcId="{F35CE1A9-7CF3-4F6B-8E29-F1422DDAE3A6}" destId="{529C273B-642B-44BD-B708-ED89C6BC75BB}" srcOrd="1" destOrd="0" presId="urn:microsoft.com/office/officeart/2005/8/layout/vProcess5"/>
    <dgm:cxn modelId="{BA3DAE44-9BA4-44B5-97CC-FCFFCCB6DD12}" type="presOf" srcId="{77B036E3-D087-447B-BCDD-96F50511B5A4}" destId="{9F439866-6402-4E1D-9ECC-C0FC9DF0C0BA}" srcOrd="1" destOrd="0" presId="urn:microsoft.com/office/officeart/2005/8/layout/vProcess5"/>
    <dgm:cxn modelId="{30A68F4B-AE61-4E3D-8B9B-72C5D008A118}" srcId="{FC2D99EC-16B7-4C42-BE25-134DBB757242}" destId="{06B9A3DC-DB79-4E82-B8F8-7F1AB1597FCC}" srcOrd="2" destOrd="0" parTransId="{74753237-7651-42DF-A8F0-B4E05E5A05BC}" sibTransId="{2AEC8E38-A0A8-422D-B657-06D9FB36D0F8}"/>
    <dgm:cxn modelId="{D71A7BFF-C067-48D5-9CA1-DA28DF94603A}" srcId="{FC2D99EC-16B7-4C42-BE25-134DBB757242}" destId="{2DB6BE43-850B-4DFB-ADBA-F00DD2E5CC44}" srcOrd="1" destOrd="0" parTransId="{A0B09257-2DC2-40B4-BF79-67D0BA7098DE}" sibTransId="{CE2CE8D9-5334-4A47-81D0-07E37AA94AAB}"/>
    <dgm:cxn modelId="{393D3382-1293-4D25-A0AC-FDF16B2F6E51}" type="presOf" srcId="{77B036E3-D087-447B-BCDD-96F50511B5A4}" destId="{262E7C35-622A-4752-9F6B-3A069039633C}" srcOrd="0" destOrd="0" presId="urn:microsoft.com/office/officeart/2005/8/layout/vProcess5"/>
    <dgm:cxn modelId="{E67B66A4-CA4A-4573-9539-18DA5F687C1A}" type="presOf" srcId="{2DB6BE43-850B-4DFB-ADBA-F00DD2E5CC44}" destId="{023028F5-EA3F-4FCA-9164-ADBF929305BD}" srcOrd="1" destOrd="0" presId="urn:microsoft.com/office/officeart/2005/8/layout/vProcess5"/>
    <dgm:cxn modelId="{BA211083-C520-4C51-A89F-089A732DD07F}" srcId="{FC2D99EC-16B7-4C42-BE25-134DBB757242}" destId="{77B036E3-D087-447B-BCDD-96F50511B5A4}" srcOrd="0" destOrd="0" parTransId="{462F5C54-2DD7-460B-B953-2FC51D34A87A}" sibTransId="{6C1E1DFC-44C8-4374-B90F-27571B457063}"/>
    <dgm:cxn modelId="{0F9898EF-B0FD-4BC0-BD66-2424590A0A38}" type="presOf" srcId="{6C1E1DFC-44C8-4374-B90F-27571B457063}" destId="{F69C3466-B14E-488A-BD00-5436F43B85D2}" srcOrd="0" destOrd="0" presId="urn:microsoft.com/office/officeart/2005/8/layout/vProcess5"/>
    <dgm:cxn modelId="{1E974193-DFDE-4F1D-AF69-EEDC56B4CA28}" type="presOf" srcId="{908AB04E-2E57-408E-A37B-938094E89578}" destId="{08576857-1035-421E-8BFA-C8B46E97CC9D}" srcOrd="0" destOrd="0" presId="urn:microsoft.com/office/officeart/2005/8/layout/vProcess5"/>
    <dgm:cxn modelId="{C9A8B07C-5B16-4E7A-B5D6-8E42F676C90D}" srcId="{FC2D99EC-16B7-4C42-BE25-134DBB757242}" destId="{5E9A167C-2A3D-4F5F-97FE-2D470D9A6768}" srcOrd="4" destOrd="0" parTransId="{0849750B-0E3A-4E8E-8092-E42CA72B57B7}" sibTransId="{00C6F5AE-1989-409D-ABB7-12859FBE4293}"/>
    <dgm:cxn modelId="{0D7B4C15-43F3-4ECA-97B2-7A07CD21E518}" type="presOf" srcId="{5E9A167C-2A3D-4F5F-97FE-2D470D9A6768}" destId="{65BD8601-9AFC-4DF1-9D8F-83B368564806}" srcOrd="0" destOrd="0" presId="urn:microsoft.com/office/officeart/2005/8/layout/vProcess5"/>
    <dgm:cxn modelId="{20315C7A-BD91-4DA8-8B86-4B308BB21C2E}" type="presParOf" srcId="{485B02BA-32AA-4171-BE7D-EA863F1327C5}" destId="{00CF78DA-865B-4927-81EB-034C7968D72F}" srcOrd="0" destOrd="0" presId="urn:microsoft.com/office/officeart/2005/8/layout/vProcess5"/>
    <dgm:cxn modelId="{C71D3539-4B14-4538-9CAB-4902111AFDF4}" type="presParOf" srcId="{485B02BA-32AA-4171-BE7D-EA863F1327C5}" destId="{262E7C35-622A-4752-9F6B-3A069039633C}" srcOrd="1" destOrd="0" presId="urn:microsoft.com/office/officeart/2005/8/layout/vProcess5"/>
    <dgm:cxn modelId="{82C07E0D-F10A-409A-BA56-10C9936221EE}" type="presParOf" srcId="{485B02BA-32AA-4171-BE7D-EA863F1327C5}" destId="{78201102-BCDC-4540-9603-29B2A2BB9948}" srcOrd="2" destOrd="0" presId="urn:microsoft.com/office/officeart/2005/8/layout/vProcess5"/>
    <dgm:cxn modelId="{75C1E326-8D27-4BD9-8181-DBE83C733679}" type="presParOf" srcId="{485B02BA-32AA-4171-BE7D-EA863F1327C5}" destId="{EB2E2775-5649-46BB-9373-E3FC0B2001E8}" srcOrd="3" destOrd="0" presId="urn:microsoft.com/office/officeart/2005/8/layout/vProcess5"/>
    <dgm:cxn modelId="{84253C95-C676-4388-97DF-DC94C23B48FD}" type="presParOf" srcId="{485B02BA-32AA-4171-BE7D-EA863F1327C5}" destId="{DE8B27A1-F069-4F3F-8630-501B0974F3DE}" srcOrd="4" destOrd="0" presId="urn:microsoft.com/office/officeart/2005/8/layout/vProcess5"/>
    <dgm:cxn modelId="{66E340E4-38A3-4427-BC8C-7BDB8B9A1463}" type="presParOf" srcId="{485B02BA-32AA-4171-BE7D-EA863F1327C5}" destId="{65BD8601-9AFC-4DF1-9D8F-83B368564806}" srcOrd="5" destOrd="0" presId="urn:microsoft.com/office/officeart/2005/8/layout/vProcess5"/>
    <dgm:cxn modelId="{701EC78F-2551-4991-95B0-B618B7719A86}" type="presParOf" srcId="{485B02BA-32AA-4171-BE7D-EA863F1327C5}" destId="{F69C3466-B14E-488A-BD00-5436F43B85D2}" srcOrd="6" destOrd="0" presId="urn:microsoft.com/office/officeart/2005/8/layout/vProcess5"/>
    <dgm:cxn modelId="{5882FDB4-D173-4A20-93C1-28B353C13FEF}" type="presParOf" srcId="{485B02BA-32AA-4171-BE7D-EA863F1327C5}" destId="{2005E5BB-90BF-4880-87B0-C735822B254D}" srcOrd="7" destOrd="0" presId="urn:microsoft.com/office/officeart/2005/8/layout/vProcess5"/>
    <dgm:cxn modelId="{75C5A6A6-639A-44D6-852B-5A48F78BE604}" type="presParOf" srcId="{485B02BA-32AA-4171-BE7D-EA863F1327C5}" destId="{49C31396-42DB-443D-B08D-FBAE0A417710}" srcOrd="8" destOrd="0" presId="urn:microsoft.com/office/officeart/2005/8/layout/vProcess5"/>
    <dgm:cxn modelId="{4E6AB5E4-D122-4D1F-AD2E-B7FAB7C51E10}" type="presParOf" srcId="{485B02BA-32AA-4171-BE7D-EA863F1327C5}" destId="{08576857-1035-421E-8BFA-C8B46E97CC9D}" srcOrd="9" destOrd="0" presId="urn:microsoft.com/office/officeart/2005/8/layout/vProcess5"/>
    <dgm:cxn modelId="{6BCDCAB3-B4DC-4175-B134-86254491ED1B}" type="presParOf" srcId="{485B02BA-32AA-4171-BE7D-EA863F1327C5}" destId="{9F439866-6402-4E1D-9ECC-C0FC9DF0C0BA}" srcOrd="10" destOrd="0" presId="urn:microsoft.com/office/officeart/2005/8/layout/vProcess5"/>
    <dgm:cxn modelId="{1DA88FC8-3D42-423F-B19B-5983B91F9A67}" type="presParOf" srcId="{485B02BA-32AA-4171-BE7D-EA863F1327C5}" destId="{023028F5-EA3F-4FCA-9164-ADBF929305BD}" srcOrd="11" destOrd="0" presId="urn:microsoft.com/office/officeart/2005/8/layout/vProcess5"/>
    <dgm:cxn modelId="{90E91EFC-BADA-4767-A36D-6EFC8AEC345C}" type="presParOf" srcId="{485B02BA-32AA-4171-BE7D-EA863F1327C5}" destId="{35BD1B26-4867-414F-92D6-E98CFEE32993}" srcOrd="12" destOrd="0" presId="urn:microsoft.com/office/officeart/2005/8/layout/vProcess5"/>
    <dgm:cxn modelId="{FF3FB9E8-4A62-480A-8141-958220BD8905}" type="presParOf" srcId="{485B02BA-32AA-4171-BE7D-EA863F1327C5}" destId="{529C273B-642B-44BD-B708-ED89C6BC75BB}" srcOrd="13" destOrd="0" presId="urn:microsoft.com/office/officeart/2005/8/layout/vProcess5"/>
    <dgm:cxn modelId="{00E1EACA-5B3B-435A-9D00-F4D1021FBA5F}" type="presParOf" srcId="{485B02BA-32AA-4171-BE7D-EA863F1327C5}" destId="{008EA764-BAB4-4C0B-A032-F21B0B012F3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564A1-277C-4879-B0F8-4ED5147B80CE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DF1A3A9-70DE-4EDF-87FF-75B9F6814118}">
      <dgm:prSet/>
      <dgm:spPr/>
      <dgm:t>
        <a:bodyPr/>
        <a:lstStyle/>
        <a:p>
          <a:pPr rtl="0"/>
          <a:r>
            <a:rPr lang="ru-RU" dirty="0" smtClean="0"/>
            <a:t>Электронные фирмы Японии, выпускающие микропроцессоры, контролируют 60-90 % мирового рынка отдельных их видов. </a:t>
          </a:r>
          <a:endParaRPr lang="en-US" dirty="0"/>
        </a:p>
      </dgm:t>
    </dgm:pt>
    <dgm:pt modelId="{93CD4BC6-0DDA-475E-BA89-85DED0E1B494}" type="parTrans" cxnId="{966DEE2B-D35A-4303-9AEF-F3519D08631F}">
      <dgm:prSet/>
      <dgm:spPr/>
      <dgm:t>
        <a:bodyPr/>
        <a:lstStyle/>
        <a:p>
          <a:endParaRPr lang="ru-RU"/>
        </a:p>
      </dgm:t>
    </dgm:pt>
    <dgm:pt modelId="{2C17CD08-2BE2-4BBF-A310-E6EEB65F6699}" type="sibTrans" cxnId="{966DEE2B-D35A-4303-9AEF-F3519D08631F}">
      <dgm:prSet/>
      <dgm:spPr/>
      <dgm:t>
        <a:bodyPr/>
        <a:lstStyle/>
        <a:p>
          <a:endParaRPr lang="ru-RU"/>
        </a:p>
      </dgm:t>
    </dgm:pt>
    <dgm:pt modelId="{D1E500C6-AE47-41FF-AB85-9418A64B203D}">
      <dgm:prSet/>
      <dgm:spPr/>
      <dgm:t>
        <a:bodyPr/>
        <a:lstStyle/>
        <a:p>
          <a:pPr rtl="0"/>
          <a:r>
            <a:rPr lang="ru-RU" dirty="0" smtClean="0"/>
            <a:t>В середине 1980-х годов Япония потеснила США с позицией  ведущего производителя самых современных интегральных схем, разных видов лазеров,</a:t>
          </a:r>
          <a:r>
            <a:rPr lang="en-US" dirty="0" smtClean="0"/>
            <a:t> </a:t>
          </a:r>
          <a:r>
            <a:rPr lang="ru-RU" dirty="0" smtClean="0"/>
            <a:t>оптических волокон и др.</a:t>
          </a:r>
          <a:endParaRPr lang="ru-RU" dirty="0"/>
        </a:p>
      </dgm:t>
    </dgm:pt>
    <dgm:pt modelId="{38AE07B9-9F8A-4144-AF6D-98B7BEF9002C}" type="parTrans" cxnId="{EE149A06-9652-4EDB-AD36-8D48AF5ABFDC}">
      <dgm:prSet/>
      <dgm:spPr/>
      <dgm:t>
        <a:bodyPr/>
        <a:lstStyle/>
        <a:p>
          <a:endParaRPr lang="ru-RU"/>
        </a:p>
      </dgm:t>
    </dgm:pt>
    <dgm:pt modelId="{1EF24CF3-B183-448D-8424-702A81E7C67E}" type="sibTrans" cxnId="{EE149A06-9652-4EDB-AD36-8D48AF5ABFDC}">
      <dgm:prSet/>
      <dgm:spPr/>
      <dgm:t>
        <a:bodyPr/>
        <a:lstStyle/>
        <a:p>
          <a:endParaRPr lang="ru-RU"/>
        </a:p>
      </dgm:t>
    </dgm:pt>
    <dgm:pt modelId="{61775BB8-70B3-41FA-BD9C-4F9232473FBF}">
      <dgm:prSet/>
      <dgm:spPr/>
      <dgm:t>
        <a:bodyPr/>
        <a:lstStyle/>
        <a:p>
          <a:r>
            <a:rPr lang="ru-RU" dirty="0" smtClean="0"/>
            <a:t>Япония стала мировым лидером в развитии отраслей, связанных с новейшими технологиями производства, использованием передовых достижений науки.</a:t>
          </a:r>
        </a:p>
      </dgm:t>
    </dgm:pt>
    <dgm:pt modelId="{BC083780-C49F-4853-82AC-AB675D372C06}" type="parTrans" cxnId="{1ABF3B1A-DD87-4C11-93A4-E3AC8B8AF742}">
      <dgm:prSet/>
      <dgm:spPr/>
      <dgm:t>
        <a:bodyPr/>
        <a:lstStyle/>
        <a:p>
          <a:endParaRPr lang="ru-RU"/>
        </a:p>
      </dgm:t>
    </dgm:pt>
    <dgm:pt modelId="{C3D3ACA5-FF21-4D9B-A1D4-C848B151F2D4}" type="sibTrans" cxnId="{1ABF3B1A-DD87-4C11-93A4-E3AC8B8AF742}">
      <dgm:prSet/>
      <dgm:spPr/>
      <dgm:t>
        <a:bodyPr/>
        <a:lstStyle/>
        <a:p>
          <a:endParaRPr lang="ru-RU"/>
        </a:p>
      </dgm:t>
    </dgm:pt>
    <dgm:pt modelId="{8C5BB6B7-F840-4BE9-840E-F42518BA9BEF}">
      <dgm:prSet/>
      <dgm:spPr/>
      <dgm:t>
        <a:bodyPr/>
        <a:lstStyle/>
        <a:p>
          <a:r>
            <a:rPr lang="ru-RU" dirty="0" smtClean="0"/>
            <a:t>На внешнеполитической арене Япония стремится налаживать равноправные и взаимовыгодные отношения со всеми странами мира. </a:t>
          </a:r>
        </a:p>
      </dgm:t>
    </dgm:pt>
    <dgm:pt modelId="{9B0E3698-0193-41C0-AF17-FE27CCDE4448}" type="parTrans" cxnId="{E2253407-AA91-4BAF-ABDE-145F3BE8A28B}">
      <dgm:prSet/>
      <dgm:spPr/>
      <dgm:t>
        <a:bodyPr/>
        <a:lstStyle/>
        <a:p>
          <a:endParaRPr lang="ru-RU"/>
        </a:p>
      </dgm:t>
    </dgm:pt>
    <dgm:pt modelId="{B8A871F0-AFF7-44C5-A8D0-422B591EB4FC}" type="sibTrans" cxnId="{E2253407-AA91-4BAF-ABDE-145F3BE8A28B}">
      <dgm:prSet/>
      <dgm:spPr/>
      <dgm:t>
        <a:bodyPr/>
        <a:lstStyle/>
        <a:p>
          <a:endParaRPr lang="ru-RU"/>
        </a:p>
      </dgm:t>
    </dgm:pt>
    <dgm:pt modelId="{D61F3A49-C9C6-4340-A879-93A19CA372E7}">
      <dgm:prSet/>
      <dgm:spPr/>
      <dgm:t>
        <a:bodyPr/>
        <a:lstStyle/>
        <a:p>
          <a:r>
            <a:rPr lang="ru-RU" dirty="0" smtClean="0"/>
            <a:t>Её главным стратегическим партнёром на протяжении послевоенных лет являются США.</a:t>
          </a:r>
          <a:endParaRPr lang="ru-RU" dirty="0"/>
        </a:p>
      </dgm:t>
    </dgm:pt>
    <dgm:pt modelId="{766B49DF-68CE-4EBE-9CFD-BF9E81857F16}" type="parTrans" cxnId="{8E992CED-5372-4E2E-B9BD-99205DC23775}">
      <dgm:prSet/>
      <dgm:spPr/>
      <dgm:t>
        <a:bodyPr/>
        <a:lstStyle/>
        <a:p>
          <a:endParaRPr lang="ru-RU"/>
        </a:p>
      </dgm:t>
    </dgm:pt>
    <dgm:pt modelId="{44F6C3C3-15E2-4299-A7CD-F5A25CE6844A}" type="sibTrans" cxnId="{8E992CED-5372-4E2E-B9BD-99205DC23775}">
      <dgm:prSet/>
      <dgm:spPr/>
      <dgm:t>
        <a:bodyPr/>
        <a:lstStyle/>
        <a:p>
          <a:endParaRPr lang="ru-RU"/>
        </a:p>
      </dgm:t>
    </dgm:pt>
    <dgm:pt modelId="{2A5AA780-0473-46E8-AED8-54EABC4F813F}" type="pres">
      <dgm:prSet presAssocID="{17C564A1-277C-4879-B0F8-4ED5147B80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FCB511-EA4E-4DAF-8709-C17CE359A522}" type="pres">
      <dgm:prSet presAssocID="{2DF1A3A9-70DE-4EDF-87FF-75B9F681411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18CC4-F1A0-42B4-AD0F-7C5D23B09A50}" type="pres">
      <dgm:prSet presAssocID="{2C17CD08-2BE2-4BBF-A310-E6EEB65F6699}" presName="spacer" presStyleCnt="0"/>
      <dgm:spPr/>
    </dgm:pt>
    <dgm:pt modelId="{CE9F6A82-817D-4E8D-B045-8E1CB75082F5}" type="pres">
      <dgm:prSet presAssocID="{D1E500C6-AE47-41FF-AB85-9418A64B203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13CC8-EF86-4C72-9A90-07C7155BC927}" type="pres">
      <dgm:prSet presAssocID="{1EF24CF3-B183-448D-8424-702A81E7C67E}" presName="spacer" presStyleCnt="0"/>
      <dgm:spPr/>
    </dgm:pt>
    <dgm:pt modelId="{C4B5DD96-EC63-4FAE-9C4A-D429C539439B}" type="pres">
      <dgm:prSet presAssocID="{61775BB8-70B3-41FA-BD9C-4F9232473FB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28967-6F57-44D4-8761-E3F377336E3E}" type="pres">
      <dgm:prSet presAssocID="{C3D3ACA5-FF21-4D9B-A1D4-C848B151F2D4}" presName="spacer" presStyleCnt="0"/>
      <dgm:spPr/>
    </dgm:pt>
    <dgm:pt modelId="{7403CBC1-555D-4E78-9AF8-D5630F3C4A04}" type="pres">
      <dgm:prSet presAssocID="{8C5BB6B7-F840-4BE9-840E-F42518BA9BE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59E89-FB3E-43CF-952F-C1AA611E1717}" type="pres">
      <dgm:prSet presAssocID="{B8A871F0-AFF7-44C5-A8D0-422B591EB4FC}" presName="spacer" presStyleCnt="0"/>
      <dgm:spPr/>
    </dgm:pt>
    <dgm:pt modelId="{0BED5716-A048-4B13-8E0F-B1354C93A58C}" type="pres">
      <dgm:prSet presAssocID="{D61F3A49-C9C6-4340-A879-93A19CA372E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253407-AA91-4BAF-ABDE-145F3BE8A28B}" srcId="{17C564A1-277C-4879-B0F8-4ED5147B80CE}" destId="{8C5BB6B7-F840-4BE9-840E-F42518BA9BEF}" srcOrd="3" destOrd="0" parTransId="{9B0E3698-0193-41C0-AF17-FE27CCDE4448}" sibTransId="{B8A871F0-AFF7-44C5-A8D0-422B591EB4FC}"/>
    <dgm:cxn modelId="{966DEE2B-D35A-4303-9AEF-F3519D08631F}" srcId="{17C564A1-277C-4879-B0F8-4ED5147B80CE}" destId="{2DF1A3A9-70DE-4EDF-87FF-75B9F6814118}" srcOrd="0" destOrd="0" parTransId="{93CD4BC6-0DDA-475E-BA89-85DED0E1B494}" sibTransId="{2C17CD08-2BE2-4BBF-A310-E6EEB65F6699}"/>
    <dgm:cxn modelId="{3D91BED5-6B57-4BD0-8765-8225611F50BB}" type="presOf" srcId="{61775BB8-70B3-41FA-BD9C-4F9232473FBF}" destId="{C4B5DD96-EC63-4FAE-9C4A-D429C539439B}" srcOrd="0" destOrd="0" presId="urn:microsoft.com/office/officeart/2005/8/layout/vList2"/>
    <dgm:cxn modelId="{8E992CED-5372-4E2E-B9BD-99205DC23775}" srcId="{17C564A1-277C-4879-B0F8-4ED5147B80CE}" destId="{D61F3A49-C9C6-4340-A879-93A19CA372E7}" srcOrd="4" destOrd="0" parTransId="{766B49DF-68CE-4EBE-9CFD-BF9E81857F16}" sibTransId="{44F6C3C3-15E2-4299-A7CD-F5A25CE6844A}"/>
    <dgm:cxn modelId="{B4AEA184-42E6-469D-B13F-654FC3ACDB51}" type="presOf" srcId="{17C564A1-277C-4879-B0F8-4ED5147B80CE}" destId="{2A5AA780-0473-46E8-AED8-54EABC4F813F}" srcOrd="0" destOrd="0" presId="urn:microsoft.com/office/officeart/2005/8/layout/vList2"/>
    <dgm:cxn modelId="{472587C0-137D-4FAD-9DA4-A6F90BEB83C8}" type="presOf" srcId="{8C5BB6B7-F840-4BE9-840E-F42518BA9BEF}" destId="{7403CBC1-555D-4E78-9AF8-D5630F3C4A04}" srcOrd="0" destOrd="0" presId="urn:microsoft.com/office/officeart/2005/8/layout/vList2"/>
    <dgm:cxn modelId="{EE149A06-9652-4EDB-AD36-8D48AF5ABFDC}" srcId="{17C564A1-277C-4879-B0F8-4ED5147B80CE}" destId="{D1E500C6-AE47-41FF-AB85-9418A64B203D}" srcOrd="1" destOrd="0" parTransId="{38AE07B9-9F8A-4144-AF6D-98B7BEF9002C}" sibTransId="{1EF24CF3-B183-448D-8424-702A81E7C67E}"/>
    <dgm:cxn modelId="{41BB7DB1-644F-4030-97D5-D88A64D275A0}" type="presOf" srcId="{2DF1A3A9-70DE-4EDF-87FF-75B9F6814118}" destId="{61FCB511-EA4E-4DAF-8709-C17CE359A522}" srcOrd="0" destOrd="0" presId="urn:microsoft.com/office/officeart/2005/8/layout/vList2"/>
    <dgm:cxn modelId="{8F8E3CCE-8CB1-48D8-92B5-E93E48288FEE}" type="presOf" srcId="{D61F3A49-C9C6-4340-A879-93A19CA372E7}" destId="{0BED5716-A048-4B13-8E0F-B1354C93A58C}" srcOrd="0" destOrd="0" presId="urn:microsoft.com/office/officeart/2005/8/layout/vList2"/>
    <dgm:cxn modelId="{1ABF3B1A-DD87-4C11-93A4-E3AC8B8AF742}" srcId="{17C564A1-277C-4879-B0F8-4ED5147B80CE}" destId="{61775BB8-70B3-41FA-BD9C-4F9232473FBF}" srcOrd="2" destOrd="0" parTransId="{BC083780-C49F-4853-82AC-AB675D372C06}" sibTransId="{C3D3ACA5-FF21-4D9B-A1D4-C848B151F2D4}"/>
    <dgm:cxn modelId="{5BF42044-FA5A-46CC-BE04-7303257E7E64}" type="presOf" srcId="{D1E500C6-AE47-41FF-AB85-9418A64B203D}" destId="{CE9F6A82-817D-4E8D-B045-8E1CB75082F5}" srcOrd="0" destOrd="0" presId="urn:microsoft.com/office/officeart/2005/8/layout/vList2"/>
    <dgm:cxn modelId="{CEF89CFD-3219-4E30-8BCB-81936F27D1A1}" type="presParOf" srcId="{2A5AA780-0473-46E8-AED8-54EABC4F813F}" destId="{61FCB511-EA4E-4DAF-8709-C17CE359A522}" srcOrd="0" destOrd="0" presId="urn:microsoft.com/office/officeart/2005/8/layout/vList2"/>
    <dgm:cxn modelId="{5FFF9B89-844F-4D92-81F9-24CB088D1C26}" type="presParOf" srcId="{2A5AA780-0473-46E8-AED8-54EABC4F813F}" destId="{5DE18CC4-F1A0-42B4-AD0F-7C5D23B09A50}" srcOrd="1" destOrd="0" presId="urn:microsoft.com/office/officeart/2005/8/layout/vList2"/>
    <dgm:cxn modelId="{C27DF51D-A327-4C31-A053-2AD4FBDA56AA}" type="presParOf" srcId="{2A5AA780-0473-46E8-AED8-54EABC4F813F}" destId="{CE9F6A82-817D-4E8D-B045-8E1CB75082F5}" srcOrd="2" destOrd="0" presId="urn:microsoft.com/office/officeart/2005/8/layout/vList2"/>
    <dgm:cxn modelId="{6E169829-7AD8-4B5A-8476-D24F6C58BC93}" type="presParOf" srcId="{2A5AA780-0473-46E8-AED8-54EABC4F813F}" destId="{FFE13CC8-EF86-4C72-9A90-07C7155BC927}" srcOrd="3" destOrd="0" presId="urn:microsoft.com/office/officeart/2005/8/layout/vList2"/>
    <dgm:cxn modelId="{E865985C-8153-48F0-A8AC-5A1B5DDFBD6A}" type="presParOf" srcId="{2A5AA780-0473-46E8-AED8-54EABC4F813F}" destId="{C4B5DD96-EC63-4FAE-9C4A-D429C539439B}" srcOrd="4" destOrd="0" presId="urn:microsoft.com/office/officeart/2005/8/layout/vList2"/>
    <dgm:cxn modelId="{5AFEF31C-B5DB-458E-AE26-D6FAD81DA9F9}" type="presParOf" srcId="{2A5AA780-0473-46E8-AED8-54EABC4F813F}" destId="{66B28967-6F57-44D4-8761-E3F377336E3E}" srcOrd="5" destOrd="0" presId="urn:microsoft.com/office/officeart/2005/8/layout/vList2"/>
    <dgm:cxn modelId="{A3834DEB-2DD5-4BA9-9000-713112398429}" type="presParOf" srcId="{2A5AA780-0473-46E8-AED8-54EABC4F813F}" destId="{7403CBC1-555D-4E78-9AF8-D5630F3C4A04}" srcOrd="6" destOrd="0" presId="urn:microsoft.com/office/officeart/2005/8/layout/vList2"/>
    <dgm:cxn modelId="{8BB610CA-A3B7-41B9-8FBC-A2224B5197B4}" type="presParOf" srcId="{2A5AA780-0473-46E8-AED8-54EABC4F813F}" destId="{87D59E89-FB3E-43CF-952F-C1AA611E1717}" srcOrd="7" destOrd="0" presId="urn:microsoft.com/office/officeart/2005/8/layout/vList2"/>
    <dgm:cxn modelId="{510A5B62-7837-4E08-9413-2FA9ACE79472}" type="presParOf" srcId="{2A5AA780-0473-46E8-AED8-54EABC4F813F}" destId="{0BED5716-A048-4B13-8E0F-B1354C93A58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E7C35-622A-4752-9F6B-3A069039633C}">
      <dsp:nvSpPr>
        <dsp:cNvPr id="0" name=""/>
        <dsp:cNvSpPr/>
      </dsp:nvSpPr>
      <dsp:spPr>
        <a:xfrm>
          <a:off x="0" y="0"/>
          <a:ext cx="6653539" cy="9563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середине 1970-х годов начался энергетический кризис, вызванный повышением цены на нефть почти в 5 раз.</a:t>
          </a:r>
          <a:endParaRPr lang="en-US" sz="2000" kern="1200" dirty="0"/>
        </a:p>
      </dsp:txBody>
      <dsp:txXfrm>
        <a:off x="28012" y="28012"/>
        <a:ext cx="5509629" cy="900359"/>
      </dsp:txXfrm>
    </dsp:sp>
    <dsp:sp modelId="{78201102-BCDC-4540-9603-29B2A2BB9948}">
      <dsp:nvSpPr>
        <dsp:cNvPr id="0" name=""/>
        <dsp:cNvSpPr/>
      </dsp:nvSpPr>
      <dsp:spPr>
        <a:xfrm>
          <a:off x="496855" y="1089213"/>
          <a:ext cx="6653539" cy="9563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«Нефтяной шок» стал толчком к экономическому кризису, охватившему большинство развитых государств. </a:t>
          </a:r>
          <a:endParaRPr lang="en-US" sz="2000" kern="1200" dirty="0"/>
        </a:p>
      </dsp:txBody>
      <dsp:txXfrm>
        <a:off x="524867" y="1117225"/>
        <a:ext cx="5479011" cy="900359"/>
      </dsp:txXfrm>
    </dsp:sp>
    <dsp:sp modelId="{EB2E2775-5649-46BB-9373-E3FC0B2001E8}">
      <dsp:nvSpPr>
        <dsp:cNvPr id="0" name=""/>
        <dsp:cNvSpPr/>
      </dsp:nvSpPr>
      <dsp:spPr>
        <a:xfrm>
          <a:off x="993710" y="2178427"/>
          <a:ext cx="6653539" cy="9563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Снижение промышленного производства в Японии в те годы составило 19,3 %, тогда как в США —13,5 %, ФРГ — 11,2 %. </a:t>
          </a:r>
          <a:endParaRPr lang="en-US" sz="2000" kern="1200" dirty="0"/>
        </a:p>
      </dsp:txBody>
      <dsp:txXfrm>
        <a:off x="1021722" y="2206439"/>
        <a:ext cx="5479011" cy="900359"/>
      </dsp:txXfrm>
    </dsp:sp>
    <dsp:sp modelId="{DE8B27A1-F069-4F3F-8630-501B0974F3DE}">
      <dsp:nvSpPr>
        <dsp:cNvPr id="0" name=""/>
        <dsp:cNvSpPr/>
      </dsp:nvSpPr>
      <dsp:spPr>
        <a:xfrm>
          <a:off x="1490565" y="3267641"/>
          <a:ext cx="6653539" cy="9563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Следствием кризиса стала разработка новой стратегии развития японской экономики.</a:t>
          </a:r>
          <a:endParaRPr lang="en-US" sz="2000" kern="1200" dirty="0"/>
        </a:p>
      </dsp:txBody>
      <dsp:txXfrm>
        <a:off x="1518577" y="3295653"/>
        <a:ext cx="5479011" cy="900359"/>
      </dsp:txXfrm>
    </dsp:sp>
    <dsp:sp modelId="{65BD8601-9AFC-4DF1-9D8F-83B368564806}">
      <dsp:nvSpPr>
        <dsp:cNvPr id="0" name=""/>
        <dsp:cNvSpPr/>
      </dsp:nvSpPr>
      <dsp:spPr>
        <a:xfrm>
          <a:off x="1987420" y="4356855"/>
          <a:ext cx="6653539" cy="9563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Ставка была сделана на </a:t>
          </a:r>
          <a:r>
            <a:rPr lang="ru-RU" sz="2000" kern="1200" dirty="0" err="1" smtClean="0"/>
            <a:t>энерго</a:t>
          </a:r>
          <a:r>
            <a:rPr lang="ru-RU" sz="2000" kern="1200" dirty="0" smtClean="0"/>
            <a:t>- и </a:t>
          </a:r>
          <a:r>
            <a:rPr lang="ru-RU" sz="2000" kern="1200" dirty="0" err="1" smtClean="0"/>
            <a:t>материалосберегающие</a:t>
          </a:r>
          <a:r>
            <a:rPr lang="ru-RU" sz="2000" kern="1200" dirty="0" smtClean="0"/>
            <a:t> технологии</a:t>
          </a:r>
          <a:endParaRPr lang="ru-RU" sz="2000" kern="1200" dirty="0"/>
        </a:p>
      </dsp:txBody>
      <dsp:txXfrm>
        <a:off x="2015432" y="4384867"/>
        <a:ext cx="5479011" cy="900359"/>
      </dsp:txXfrm>
    </dsp:sp>
    <dsp:sp modelId="{F69C3466-B14E-488A-BD00-5436F43B85D2}">
      <dsp:nvSpPr>
        <dsp:cNvPr id="0" name=""/>
        <dsp:cNvSpPr/>
      </dsp:nvSpPr>
      <dsp:spPr>
        <a:xfrm>
          <a:off x="6031890" y="698690"/>
          <a:ext cx="621648" cy="6216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171761" y="698690"/>
        <a:ext cx="341906" cy="467790"/>
      </dsp:txXfrm>
    </dsp:sp>
    <dsp:sp modelId="{2005E5BB-90BF-4880-87B0-C735822B254D}">
      <dsp:nvSpPr>
        <dsp:cNvPr id="0" name=""/>
        <dsp:cNvSpPr/>
      </dsp:nvSpPr>
      <dsp:spPr>
        <a:xfrm>
          <a:off x="6528745" y="1787904"/>
          <a:ext cx="621648" cy="6216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668616" y="1787904"/>
        <a:ext cx="341906" cy="467790"/>
      </dsp:txXfrm>
    </dsp:sp>
    <dsp:sp modelId="{49C31396-42DB-443D-B08D-FBAE0A417710}">
      <dsp:nvSpPr>
        <dsp:cNvPr id="0" name=""/>
        <dsp:cNvSpPr/>
      </dsp:nvSpPr>
      <dsp:spPr>
        <a:xfrm>
          <a:off x="7025600" y="2861179"/>
          <a:ext cx="621648" cy="6216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165471" y="2861179"/>
        <a:ext cx="341906" cy="467790"/>
      </dsp:txXfrm>
    </dsp:sp>
    <dsp:sp modelId="{08576857-1035-421E-8BFA-C8B46E97CC9D}">
      <dsp:nvSpPr>
        <dsp:cNvPr id="0" name=""/>
        <dsp:cNvSpPr/>
      </dsp:nvSpPr>
      <dsp:spPr>
        <a:xfrm>
          <a:off x="7522455" y="3961019"/>
          <a:ext cx="621648" cy="6216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662326" y="3961019"/>
        <a:ext cx="341906" cy="467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CB511-EA4E-4DAF-8709-C17CE359A522}">
      <dsp:nvSpPr>
        <dsp:cNvPr id="0" name=""/>
        <dsp:cNvSpPr/>
      </dsp:nvSpPr>
      <dsp:spPr>
        <a:xfrm>
          <a:off x="0" y="57916"/>
          <a:ext cx="8534182" cy="10069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Электронные фирмы Японии, выпускающие микропроцессоры, контролируют 60-90 % мирового рынка отдельных их видов. </a:t>
          </a:r>
          <a:endParaRPr lang="en-US" sz="1800" kern="1200" dirty="0"/>
        </a:p>
      </dsp:txBody>
      <dsp:txXfrm>
        <a:off x="49154" y="107070"/>
        <a:ext cx="8435874" cy="908623"/>
      </dsp:txXfrm>
    </dsp:sp>
    <dsp:sp modelId="{CE9F6A82-817D-4E8D-B045-8E1CB75082F5}">
      <dsp:nvSpPr>
        <dsp:cNvPr id="0" name=""/>
        <dsp:cNvSpPr/>
      </dsp:nvSpPr>
      <dsp:spPr>
        <a:xfrm>
          <a:off x="0" y="1116688"/>
          <a:ext cx="8534182" cy="100693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середине 1980-х годов Япония потеснила США с позицией  ведущего производителя самых современных интегральных схем, разных видов лазеров,</a:t>
          </a:r>
          <a:r>
            <a:rPr lang="en-US" sz="1800" kern="1200" dirty="0" smtClean="0"/>
            <a:t> </a:t>
          </a:r>
          <a:r>
            <a:rPr lang="ru-RU" sz="1800" kern="1200" dirty="0" smtClean="0"/>
            <a:t>оптических волокон и др.</a:t>
          </a:r>
          <a:endParaRPr lang="ru-RU" sz="1800" kern="1200" dirty="0"/>
        </a:p>
      </dsp:txBody>
      <dsp:txXfrm>
        <a:off x="49154" y="1165842"/>
        <a:ext cx="8435874" cy="908623"/>
      </dsp:txXfrm>
    </dsp:sp>
    <dsp:sp modelId="{C4B5DD96-EC63-4FAE-9C4A-D429C539439B}">
      <dsp:nvSpPr>
        <dsp:cNvPr id="0" name=""/>
        <dsp:cNvSpPr/>
      </dsp:nvSpPr>
      <dsp:spPr>
        <a:xfrm>
          <a:off x="0" y="2175459"/>
          <a:ext cx="8534182" cy="100693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Япония стала мировым лидером в развитии отраслей, связанных с новейшими технологиями производства, использованием передовых достижений науки.</a:t>
          </a:r>
        </a:p>
      </dsp:txBody>
      <dsp:txXfrm>
        <a:off x="49154" y="2224613"/>
        <a:ext cx="8435874" cy="908623"/>
      </dsp:txXfrm>
    </dsp:sp>
    <dsp:sp modelId="{7403CBC1-555D-4E78-9AF8-D5630F3C4A04}">
      <dsp:nvSpPr>
        <dsp:cNvPr id="0" name=""/>
        <dsp:cNvSpPr/>
      </dsp:nvSpPr>
      <dsp:spPr>
        <a:xfrm>
          <a:off x="0" y="3234230"/>
          <a:ext cx="8534182" cy="100693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внешнеполитической арене Япония стремится налаживать равноправные и взаимовыгодные отношения со всеми странами мира. </a:t>
          </a:r>
        </a:p>
      </dsp:txBody>
      <dsp:txXfrm>
        <a:off x="49154" y="3283384"/>
        <a:ext cx="8435874" cy="908623"/>
      </dsp:txXfrm>
    </dsp:sp>
    <dsp:sp modelId="{0BED5716-A048-4B13-8E0F-B1354C93A58C}">
      <dsp:nvSpPr>
        <dsp:cNvPr id="0" name=""/>
        <dsp:cNvSpPr/>
      </dsp:nvSpPr>
      <dsp:spPr>
        <a:xfrm>
          <a:off x="0" y="4293001"/>
          <a:ext cx="8534182" cy="100693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Её главным стратегическим партнёром на протяжении послевоенных лет являются США.</a:t>
          </a:r>
          <a:endParaRPr lang="ru-RU" sz="1800" kern="1200" dirty="0"/>
        </a:p>
      </dsp:txBody>
      <dsp:txXfrm>
        <a:off x="49154" y="4342155"/>
        <a:ext cx="8435874" cy="908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85D18-D5F2-4AF8-9D08-00C8A93DFCD9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7B421-A296-40C9-AF84-4F8CB881D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0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A2A9C-583E-4FDF-B468-34B38BDF730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17D6FC-07C5-4F57-9988-EC560D55D34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C7673C-87D0-461B-AFAF-1909D4FFE6D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8D8B-AA79-40CB-966A-481339556A7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8D8B-AA79-40CB-966A-481339556A7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C70A3-2ABE-440F-B4DA-E6F356C6E5B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8D8B-AA79-40CB-966A-481339556A7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8D8B-AA79-40CB-966A-481339556A7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EBB10-0939-44BE-9928-800D7A57988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1CA0-FF79-4EBC-921D-235A53673FF4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6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39E6-E3AC-4A12-86F5-89952611D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0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29F58-AD9E-4F76-943E-C3BD3B453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825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-20031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530352" y="-171400"/>
            <a:ext cx="7772400" cy="5112568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Всемирная история                              11 класс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 </a:t>
            </a:r>
            <a:r>
              <a:rPr lang="ru-RU" dirty="0" smtClean="0"/>
              <a:t>Проблемы развития </a:t>
            </a:r>
            <a:r>
              <a:rPr lang="ru-RU" dirty="0" smtClean="0"/>
              <a:t>Японии во </a:t>
            </a:r>
            <a:r>
              <a:rPr lang="ru-RU" dirty="0" smtClean="0"/>
              <a:t>второй</a:t>
            </a:r>
            <a:r>
              <a:rPr lang="en-US" dirty="0" smtClean="0"/>
              <a:t> XX</a:t>
            </a:r>
            <a:r>
              <a:rPr lang="ru-RU" dirty="0" smtClean="0"/>
              <a:t> </a:t>
            </a:r>
            <a:r>
              <a:rPr lang="en-US" dirty="0" smtClean="0"/>
              <a:t>–</a:t>
            </a:r>
            <a:r>
              <a:rPr lang="ru-RU" dirty="0" smtClean="0"/>
              <a:t> начале </a:t>
            </a:r>
            <a:r>
              <a:rPr lang="en-US" dirty="0" smtClean="0"/>
              <a:t>XXI</a:t>
            </a:r>
            <a:r>
              <a:rPr lang="ru-RU" dirty="0" smtClean="0"/>
              <a:t> в.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915816" y="5661248"/>
            <a:ext cx="6048672" cy="1080120"/>
          </a:xfrm>
        </p:spPr>
        <p:txBody>
          <a:bodyPr/>
          <a:lstStyle/>
          <a:p>
            <a:r>
              <a:rPr lang="ru-RU" dirty="0" smtClean="0"/>
              <a:t>            Подготовила учитель истории</a:t>
            </a:r>
          </a:p>
          <a:p>
            <a:r>
              <a:rPr lang="ru-RU" dirty="0" smtClean="0"/>
              <a:t>КОЛЕСНИКОВА ГАЛИНА ГРИГОРЬЕВНА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5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е 5"/>
          <p:cNvSpPr txBox="1"/>
          <p:nvPr/>
        </p:nvSpPr>
        <p:spPr>
          <a:xfrm>
            <a:off x="7596188" y="5788025"/>
            <a:ext cx="1382712" cy="787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sz="1100" dirty="0">
                <a:ea typeface="Calibri"/>
                <a:cs typeface="Times New Roman"/>
              </a:rPr>
              <a:t>                                                                       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Verdana"/>
                <a:ea typeface="Calibri"/>
                <a:cs typeface="Times New Roman"/>
              </a:rPr>
              <a:t>                                                           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782691"/>
            <a:ext cx="178911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41789"/>
            <a:ext cx="14509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81" y="1921597"/>
            <a:ext cx="18097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Прямоугольник 3"/>
          <p:cNvSpPr>
            <a:spLocks noChangeArrowheads="1"/>
          </p:cNvSpPr>
          <p:nvPr/>
        </p:nvSpPr>
        <p:spPr bwMode="auto">
          <a:xfrm>
            <a:off x="1368137" y="3727378"/>
            <a:ext cx="1552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/>
              <a:t>Иероглиф "Ребенок"</a:t>
            </a:r>
          </a:p>
        </p:txBody>
      </p:sp>
      <p:sp>
        <p:nvSpPr>
          <p:cNvPr id="29704" name="Прямоугольник 6"/>
          <p:cNvSpPr>
            <a:spLocks noChangeArrowheads="1"/>
          </p:cNvSpPr>
          <p:nvPr/>
        </p:nvSpPr>
        <p:spPr bwMode="auto">
          <a:xfrm>
            <a:off x="3614476" y="3727378"/>
            <a:ext cx="1570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/>
              <a:t>Иероглиф «перемена»</a:t>
            </a:r>
          </a:p>
        </p:txBody>
      </p:sp>
      <p:sp>
        <p:nvSpPr>
          <p:cNvPr id="29705" name="Прямоугольник 8"/>
          <p:cNvSpPr>
            <a:spLocks noChangeArrowheads="1"/>
          </p:cNvSpPr>
          <p:nvPr/>
        </p:nvSpPr>
        <p:spPr bwMode="auto">
          <a:xfrm>
            <a:off x="5775325" y="3866284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/>
              <a:t>Иероглиф "Лотос"</a:t>
            </a:r>
          </a:p>
        </p:txBody>
      </p:sp>
      <p:sp>
        <p:nvSpPr>
          <p:cNvPr id="29706" name="Прямоугольник 10"/>
          <p:cNvSpPr>
            <a:spLocks noChangeArrowheads="1"/>
          </p:cNvSpPr>
          <p:nvPr/>
        </p:nvSpPr>
        <p:spPr bwMode="auto">
          <a:xfrm>
            <a:off x="250822" y="766691"/>
            <a:ext cx="8497639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Georgia" pitchFamily="18" charset="0"/>
              </a:rPr>
              <a:t>В Японии каллиграфия считается одним из видов искусств и носит название </a:t>
            </a:r>
            <a:r>
              <a:rPr lang="ru-RU" sz="2000" dirty="0" err="1">
                <a:latin typeface="Georgia" pitchFamily="18" charset="0"/>
              </a:rPr>
              <a:t>сёдо</a:t>
            </a:r>
            <a:r>
              <a:rPr lang="ru-RU" sz="2000" dirty="0">
                <a:latin typeface="Georgia" pitchFamily="18" charset="0"/>
              </a:rPr>
              <a:t>. </a:t>
            </a:r>
            <a:r>
              <a:rPr lang="ru-RU" sz="2000" b="1" dirty="0">
                <a:latin typeface="Georgia" pitchFamily="18" charset="0"/>
              </a:rPr>
              <a:t>Каллиграфия</a:t>
            </a:r>
            <a:r>
              <a:rPr lang="ru-RU" sz="2000" dirty="0">
                <a:latin typeface="Georgia" pitchFamily="18" charset="0"/>
              </a:rPr>
              <a:t> (</a:t>
            </a:r>
            <a:r>
              <a:rPr lang="ru-RU" sz="2000" b="1" dirty="0" err="1">
                <a:latin typeface="Georgia" pitchFamily="18" charset="0"/>
              </a:rPr>
              <a:t>сёдо</a:t>
            </a:r>
            <a:r>
              <a:rPr lang="ru-RU" sz="2000" dirty="0">
                <a:latin typeface="Georgia" pitchFamily="18" charset="0"/>
              </a:rPr>
              <a:t>: "путь письма") - самый распространенный вид искусства на Востоке.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11413" y="4133850"/>
            <a:ext cx="4572000" cy="2524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itchFamily="18" charset="0"/>
                <a:cs typeface="+mn-cs"/>
              </a:rPr>
              <a:t>Четыре основных "инструмента" мастера каллиграфии.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itchFamily="18" charset="0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Georgia" pitchFamily="18" charset="0"/>
                <a:cs typeface="+mn-cs"/>
              </a:rPr>
              <a:t> </a:t>
            </a:r>
            <a:r>
              <a:rPr lang="ru-RU" sz="2000" b="1" dirty="0">
                <a:latin typeface="Georgia" pitchFamily="18" charset="0"/>
                <a:cs typeface="+mn-cs"/>
              </a:rPr>
              <a:t>Кисть</a:t>
            </a:r>
            <a:r>
              <a:rPr lang="ru-RU" sz="2000" dirty="0">
                <a:latin typeface="Georgia" pitchFamily="18" charset="0"/>
                <a:cs typeface="+mn-cs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Georgia" pitchFamily="18" charset="0"/>
                <a:cs typeface="+mn-cs"/>
              </a:rPr>
              <a:t> </a:t>
            </a:r>
            <a:r>
              <a:rPr lang="ru-RU" sz="2000" b="1" dirty="0">
                <a:latin typeface="Georgia" pitchFamily="18" charset="0"/>
                <a:cs typeface="+mn-cs"/>
              </a:rPr>
              <a:t>Чернильница</a:t>
            </a:r>
            <a:r>
              <a:rPr lang="ru-RU" sz="2000" dirty="0">
                <a:latin typeface="Georgia" pitchFamily="18" charset="0"/>
                <a:cs typeface="+mn-cs"/>
              </a:rPr>
              <a:t>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Georgia" pitchFamily="18" charset="0"/>
                <a:cs typeface="+mn-cs"/>
              </a:rPr>
              <a:t> </a:t>
            </a:r>
            <a:r>
              <a:rPr lang="ru-RU" sz="2000" b="1" dirty="0">
                <a:latin typeface="Georgia" pitchFamily="18" charset="0"/>
                <a:cs typeface="+mn-cs"/>
              </a:rPr>
              <a:t>Тушь</a:t>
            </a:r>
            <a:r>
              <a:rPr lang="ru-RU" sz="2000" dirty="0">
                <a:latin typeface="Georgia" pitchFamily="18" charset="0"/>
                <a:cs typeface="+mn-cs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Georgia" pitchFamily="18" charset="0"/>
                <a:cs typeface="+mn-cs"/>
              </a:rPr>
              <a:t>  </a:t>
            </a:r>
            <a:r>
              <a:rPr lang="ru-RU" sz="2000" b="1" dirty="0">
                <a:latin typeface="Georgia" pitchFamily="18" charset="0"/>
                <a:cs typeface="+mn-cs"/>
              </a:rPr>
              <a:t>Бумага</a:t>
            </a:r>
            <a:r>
              <a:rPr lang="ru-RU" sz="2000" dirty="0">
                <a:latin typeface="Georgia" pitchFamily="18" charset="0"/>
                <a:cs typeface="+mn-cs"/>
              </a:rPr>
              <a:t> для каллиграфии.</a:t>
            </a:r>
          </a:p>
        </p:txBody>
      </p:sp>
    </p:spTree>
    <p:extLst>
      <p:ext uri="{BB962C8B-B14F-4D97-AF65-F5344CB8AC3E}">
        <p14:creationId xmlns:p14="http://schemas.microsoft.com/office/powerpoint/2010/main" val="707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7687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smtClean="0"/>
              <a:t>Как называются выращенные карликовые деревья в горшках?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7880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4"/>
          <p:cNvSpPr>
            <a:spLocks noGrp="1"/>
          </p:cNvSpPr>
          <p:nvPr>
            <p:ph idx="1"/>
          </p:nvPr>
        </p:nvSpPr>
        <p:spPr>
          <a:xfrm>
            <a:off x="466450" y="803759"/>
            <a:ext cx="8229600" cy="271804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ru-RU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Бонсай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 это карликовое </a:t>
            </a:r>
            <a:r>
              <a:rPr lang="ru-RU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растение,а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также </a:t>
            </a:r>
            <a:r>
              <a:rPr lang="ru-RU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переводиться,как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культура выведения в небольшой посуде или </a:t>
            </a:r>
            <a:r>
              <a:rPr lang="ru-RU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горшке,подносе,блюде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и родилась и ведет свои корни из Китая из династии </a:t>
            </a:r>
            <a:r>
              <a:rPr lang="ru-RU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Хань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200 года до </a:t>
            </a:r>
            <a:r>
              <a:rPr lang="ru-RU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н.э..В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Японию </a:t>
            </a:r>
            <a:r>
              <a:rPr lang="ru-RU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бонсай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завезли китайские монахи и это было занятием для </a:t>
            </a:r>
            <a:r>
              <a:rPr lang="ru-RU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богатых,они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использовали бамбуковые </a:t>
            </a:r>
            <a:r>
              <a:rPr lang="ru-RU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палочки,бечевку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и кольца из </a:t>
            </a:r>
            <a:r>
              <a:rPr lang="ru-RU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железа.Позже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в Японии были созданы свои методы и стили.</a:t>
            </a:r>
          </a:p>
        </p:txBody>
      </p:sp>
      <p:pic>
        <p:nvPicPr>
          <p:cNvPr id="3" name="Содержимое 6" descr="bonsai_mo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3535871"/>
            <a:ext cx="3426848" cy="3291458"/>
          </a:xfrm>
          <a:prstGeom prst="rect">
            <a:avLst/>
          </a:prstGeom>
        </p:spPr>
      </p:pic>
      <p:pic>
        <p:nvPicPr>
          <p:cNvPr id="4" name="Picture 2" descr="C:\Documents and Settings\Светлана.D615E3AF9BFF4F8\Рабочий стол\япония\bonsai_mos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714750"/>
            <a:ext cx="40005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8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Заголовок 2"/>
          <p:cNvSpPr>
            <a:spLocks noGrp="1"/>
          </p:cNvSpPr>
          <p:nvPr>
            <p:ph type="title"/>
          </p:nvPr>
        </p:nvSpPr>
        <p:spPr>
          <a:xfrm>
            <a:off x="611561" y="-142875"/>
            <a:ext cx="8532440" cy="112360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latin typeface="Arial" charset="0"/>
                <a:cs typeface="Arial" charset="0"/>
              </a:rPr>
              <a:t>Символ Японии</a:t>
            </a:r>
          </a:p>
        </p:txBody>
      </p:sp>
      <p:pic>
        <p:nvPicPr>
          <p:cNvPr id="43010" name="Содержимое 3" descr="sakura_tree_closeu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02" y="1935163"/>
            <a:ext cx="6604795" cy="4389437"/>
          </a:xfrm>
        </p:spPr>
      </p:pic>
      <p:sp>
        <p:nvSpPr>
          <p:cNvPr id="2" name="Прямоугольник 1"/>
          <p:cNvSpPr/>
          <p:nvPr/>
        </p:nvSpPr>
        <p:spPr>
          <a:xfrm>
            <a:off x="3275856" y="980728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charset="0"/>
                <a:cs typeface="Arial" charset="0"/>
              </a:rPr>
              <a:t>Сакура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403350" y="692150"/>
            <a:ext cx="6553200" cy="4897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Япония</a:t>
            </a:r>
          </a:p>
        </p:txBody>
      </p:sp>
    </p:spTree>
    <p:extLst>
      <p:ext uri="{BB962C8B-B14F-4D97-AF65-F5344CB8AC3E}">
        <p14:creationId xmlns:p14="http://schemas.microsoft.com/office/powerpoint/2010/main" val="31203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 </a:t>
            </a:r>
            <a:r>
              <a:rPr lang="en-US" dirty="0"/>
              <a:t>I</a:t>
            </a:r>
            <a:r>
              <a:rPr lang="ru-RU" dirty="0" smtClean="0"/>
              <a:t>. </a:t>
            </a:r>
            <a:r>
              <a:rPr lang="ru-RU" i="1" dirty="0" smtClean="0"/>
              <a:t>Из </a:t>
            </a:r>
            <a:r>
              <a:rPr lang="ru-RU" i="1" dirty="0"/>
              <a:t>истории Японии</a:t>
            </a:r>
            <a:endParaRPr lang="ru-RU" dirty="0"/>
          </a:p>
          <a:p>
            <a:pPr lvl="0"/>
            <a:r>
              <a:rPr lang="en-US" i="1" dirty="0" smtClean="0"/>
              <a:t>II. </a:t>
            </a:r>
            <a:r>
              <a:rPr lang="ru-RU" i="1" dirty="0" smtClean="0"/>
              <a:t>Причины </a:t>
            </a:r>
            <a:r>
              <a:rPr lang="ru-RU" i="1" dirty="0"/>
              <a:t>торможения  развития крупной экономической  страны</a:t>
            </a:r>
            <a:endParaRPr lang="ru-RU" dirty="0"/>
          </a:p>
          <a:p>
            <a:pPr lvl="0"/>
            <a:r>
              <a:rPr lang="en-US" i="1" dirty="0" smtClean="0"/>
              <a:t>III.  </a:t>
            </a:r>
            <a:r>
              <a:rPr lang="ru-RU" i="1" dirty="0" smtClean="0"/>
              <a:t>Реформы</a:t>
            </a:r>
            <a:endParaRPr lang="ru-RU" dirty="0"/>
          </a:p>
          <a:p>
            <a:pPr lvl="0"/>
            <a:r>
              <a:rPr lang="en-US" i="1" dirty="0" smtClean="0"/>
              <a:t>IV.   </a:t>
            </a:r>
            <a:r>
              <a:rPr lang="ru-RU" i="1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572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36880"/>
          </a:xfrm>
        </p:spPr>
        <p:txBody>
          <a:bodyPr/>
          <a:lstStyle/>
          <a:p>
            <a:pPr algn="ctr"/>
            <a:r>
              <a:rPr lang="en-US" dirty="0" smtClean="0"/>
              <a:t>I. </a:t>
            </a:r>
            <a:r>
              <a:rPr lang="ru-RU" dirty="0" smtClean="0"/>
              <a:t>ИЗ ИСТОРИИ ЯПОНИИ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9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389438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История Японии в конце XIX – нач. XX веков насыщена важными событиями. Они связаны с вступлением Японии на капиталистический путь развития. В истории Японии этого периода много общего со странами Европы и США. В то же время Япония имела свои специфические черты. </a:t>
            </a:r>
          </a:p>
        </p:txBody>
      </p:sp>
      <p:pic>
        <p:nvPicPr>
          <p:cNvPr id="4099" name="Picture 4" descr="C:\Users\Лена из полипропилен\Desktop\Япония\0_765bc_3e78d71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9227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C:\Users\Лена из полипропилен\Desktop\Япония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34972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90850" y="1340768"/>
            <a:ext cx="3309342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Император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38800" y="5562600"/>
            <a:ext cx="20574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Нижняя палата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47800" y="5562600"/>
            <a:ext cx="20574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Верхняя палата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90850" y="2780928"/>
            <a:ext cx="3309342" cy="10479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Парламент</a:t>
            </a:r>
          </a:p>
        </p:txBody>
      </p:sp>
      <p:cxnSp>
        <p:nvCxnSpPr>
          <p:cNvPr id="12" name="Прямая со стрелкой 11"/>
          <p:cNvCxnSpPr>
            <a:stCxn id="4" idx="2"/>
            <a:endCxn id="10" idx="0"/>
          </p:cNvCxnSpPr>
          <p:nvPr/>
        </p:nvCxnSpPr>
        <p:spPr>
          <a:xfrm>
            <a:off x="4645521" y="1797968"/>
            <a:ext cx="0" cy="982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9" idx="0"/>
          </p:cNvCxnSpPr>
          <p:nvPr/>
        </p:nvCxnSpPr>
        <p:spPr>
          <a:xfrm flipH="1">
            <a:off x="2476500" y="3828864"/>
            <a:ext cx="1375420" cy="1733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>
            <a:off x="5292080" y="3828864"/>
            <a:ext cx="1375420" cy="1733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04088"/>
            <a:ext cx="8784976" cy="1212744"/>
          </a:xfrm>
        </p:spPr>
        <p:txBody>
          <a:bodyPr>
            <a:normAutofit/>
          </a:bodyPr>
          <a:lstStyle/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</a:rPr>
              <a:t>Государственное </a:t>
            </a: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</a:rPr>
              <a:t>устройство:    конституционная </a:t>
            </a: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</a:rPr>
              <a:t>монархия</a:t>
            </a:r>
            <a:r>
              <a:rPr lang="ru-RU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/>
            </a:r>
            <a:br>
              <a:rPr lang="ru-RU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07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Хирохито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1" r="23125"/>
          <a:stretch>
            <a:fillRect/>
          </a:stretch>
        </p:blipFill>
        <p:spPr bwMode="auto">
          <a:xfrm>
            <a:off x="3357563" y="1000125"/>
            <a:ext cx="23574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857625" y="6000750"/>
            <a:ext cx="1154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FFFFFF"/>
                </a:solidFill>
                <a:latin typeface="Corbel" pitchFamily="34" charset="0"/>
              </a:rPr>
              <a:t>Хирохито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1670" y="214290"/>
            <a:ext cx="44855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Императоры Японии</a:t>
            </a:r>
          </a:p>
        </p:txBody>
      </p:sp>
      <p:pic>
        <p:nvPicPr>
          <p:cNvPr id="11269" name="Рисунок 4" descr="122010-004-C2E8A74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57188" y="5500688"/>
            <a:ext cx="2928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7030A0"/>
                </a:solidFill>
                <a:latin typeface="Corbel" pitchFamily="34" charset="0"/>
              </a:rPr>
              <a:t>Муцухито (Мэйдзи)</a:t>
            </a:r>
          </a:p>
        </p:txBody>
      </p:sp>
      <p:pic>
        <p:nvPicPr>
          <p:cNvPr id="11271" name="Рисунок 6" descr="wizyta_ces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143000"/>
            <a:ext cx="289877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6215063" y="5572125"/>
            <a:ext cx="2398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7030A0"/>
                </a:solidFill>
                <a:latin typeface="Corbel" pitchFamily="34" charset="0"/>
              </a:rPr>
              <a:t>Акихито и его супруга</a:t>
            </a:r>
          </a:p>
        </p:txBody>
      </p:sp>
    </p:spTree>
    <p:extLst>
      <p:ext uri="{BB962C8B-B14F-4D97-AF65-F5344CB8AC3E}">
        <p14:creationId xmlns:p14="http://schemas.microsoft.com/office/powerpoint/2010/main" val="3317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\Desktop\Рисунок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8092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428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856895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Япония после второй мировой войны  </a:t>
            </a:r>
            <a:endParaRPr lang="ru-RU" sz="2800" dirty="0">
              <a:solidFill>
                <a:srgbClr val="FF1D1D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solidFill>
                <a:srgbClr val="FF1D1D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 1946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г. Первые парламентские выборы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 1947г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. Парламент принимает конституцию.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 Япония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– парламентская монархия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Глава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исполнительной власти – премьер министр назначается императором, но с согласия парламента.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 Запрет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на создание сухопутных, военно-морских и военно-воздушных сил.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Всеобщее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избирательное право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Свобода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слова и печати, право рабочих заключать договоры.</a:t>
            </a:r>
          </a:p>
        </p:txBody>
      </p:sp>
    </p:spTree>
    <p:extLst>
      <p:ext uri="{BB962C8B-B14F-4D97-AF65-F5344CB8AC3E}">
        <p14:creationId xmlns:p14="http://schemas.microsoft.com/office/powerpoint/2010/main" val="33041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467544" y="1340768"/>
            <a:ext cx="849694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800" dirty="0">
                <a:latin typeface="Corbel" pitchFamily="34" charset="0"/>
              </a:rPr>
              <a:t>Земельная реформа 1950г. Крестьянство стало собственником 80%  арендуемой земли, в стране сложился слой свободных фермеров.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>
                <a:latin typeface="Corbel" pitchFamily="34" charset="0"/>
              </a:rPr>
              <a:t> Были отменены привилегии бывших феодалов, ликвидированы «дзайбацу»- клановые объединения контролировавшие промышленность.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>
                <a:latin typeface="Corbel" pitchFamily="34" charset="0"/>
              </a:rPr>
              <a:t>Законы о труде сняли ограничение на создание профсоюзов , ввели восьмичасовой рабочий день.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>
                <a:latin typeface="Corbel" pitchFamily="34" charset="0"/>
              </a:rPr>
              <a:t> Проведенные преобразования  ознаменовали переход Японии к демократическому развитию.</a:t>
            </a:r>
          </a:p>
        </p:txBody>
      </p:sp>
    </p:spTree>
    <p:extLst>
      <p:ext uri="{BB962C8B-B14F-4D97-AF65-F5344CB8AC3E}">
        <p14:creationId xmlns:p14="http://schemas.microsoft.com/office/powerpoint/2010/main" val="41198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3932238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Япония вступила в эпоху модернизации. Задача, стоявшая перед правительством, была очень сложной: провести модернизацию по западному образцу и не потерять свою самостоятельность, традиции. </a:t>
            </a:r>
          </a:p>
        </p:txBody>
      </p:sp>
      <p:pic>
        <p:nvPicPr>
          <p:cNvPr id="8195" name="Picture 2" descr="C:\Users\Лена из полипропилен\Desktop\Япония\IR36GR2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0957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C:\Users\Лена из полипропилен\Desktop\Япония\ee1a4236bb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2179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1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filmreference.com/images/sjff_02_img0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2577113" cy="19502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5400000">
            <a:off x="5357810" y="3071810"/>
            <a:ext cx="6858000" cy="7143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/>
          <a:lstStyle/>
          <a:p>
            <a:pPr algn="ctr"/>
            <a:r>
              <a:rPr lang="ru-RU" sz="3200" dirty="0" smtClean="0"/>
              <a:t>Японское «экономическое чудо»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2714620"/>
            <a:ext cx="64293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Причины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000" dirty="0"/>
              <a:t>реформы американской оккупации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дешевизна рабочей силы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доверие банковской системе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контроль над внешней торговлей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ориентация на экспорт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поддержка национального производителя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кредиты США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политическая стабильность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освоение японской наукой новых технологий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японский менталитет</a:t>
            </a:r>
          </a:p>
        </p:txBody>
      </p:sp>
      <p:pic>
        <p:nvPicPr>
          <p:cNvPr id="7170" name="Picture 2" descr="http://www.booksite.ru/fulltext/1/001/010/001/257091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8934"/>
            <a:ext cx="2609630" cy="37147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43174" y="1357298"/>
            <a:ext cx="65008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Середины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1950-х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и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до</a:t>
            </a:r>
            <a:r>
              <a:rPr lang="ru-RU" sz="2000" dirty="0"/>
              <a:t> нефтяного кризиса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1973 года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Рост экономики в период экономического чуда составлял почти 10 % ежегодно, это были самые высокие темпы роста среди развитых стран того времени.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8913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858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>
                    <a:alpha val="100000"/>
                  </a:schemeClr>
                </a:solidFill>
                <a:latin typeface="Arial" pitchFamily="34" charset="0"/>
                <a:cs typeface="Arial" pitchFamily="34" charset="0"/>
              </a:rPr>
              <a:t>Место </a:t>
            </a:r>
            <a:r>
              <a:rPr lang="ru-RU" sz="4000" b="1" dirty="0">
                <a:solidFill>
                  <a:schemeClr val="tx1">
                    <a:alpha val="100000"/>
                  </a:schemeClr>
                </a:solidFill>
                <a:latin typeface="Arial" pitchFamily="34" charset="0"/>
                <a:cs typeface="Arial" pitchFamily="34" charset="0"/>
              </a:rPr>
              <a:t>Японии в мировой экономике</a:t>
            </a:r>
            <a:endParaRPr lang="ru-RU" sz="4000" dirty="0">
              <a:solidFill>
                <a:schemeClr val="tx1">
                  <a:alpha val="10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46" name="Object 2"/>
          <p:cNvGraphicFramePr>
            <a:graphicFrameLocks noChangeAspect="1"/>
          </p:cNvGraphicFramePr>
          <p:nvPr/>
        </p:nvGraphicFramePr>
        <p:xfrm>
          <a:off x="142875" y="928688"/>
          <a:ext cx="10929938" cy="592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3" imgW="5652000" imgH="2940480" progId="Word.Document.8">
                  <p:embed/>
                </p:oleObj>
              </mc:Choice>
              <mc:Fallback>
                <p:oleObj name="Документ" r:id="rId3" imgW="5652000" imgH="29404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928688"/>
                        <a:ext cx="10929938" cy="592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8579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8686800" cy="6429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smtClean="0"/>
              <a:t>Место Японии в мировой экономике</a:t>
            </a:r>
            <a:endParaRPr lang="ru-RU" sz="4000" smtClean="0"/>
          </a:p>
        </p:txBody>
      </p:sp>
      <p:graphicFrame>
        <p:nvGraphicFramePr>
          <p:cNvPr id="2867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440983"/>
              </p:ext>
            </p:extLst>
          </p:nvPr>
        </p:nvGraphicFramePr>
        <p:xfrm>
          <a:off x="179512" y="1556792"/>
          <a:ext cx="10916195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5646725" imgH="2530175" progId="Word.Document.8">
                  <p:embed/>
                </p:oleObj>
              </mc:Choice>
              <mc:Fallback>
                <p:oleObj name="Document" r:id="rId3" imgW="5646725" imgH="25301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556792"/>
                        <a:ext cx="10916195" cy="489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547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240360"/>
          </a:xfrm>
        </p:spPr>
        <p:txBody>
          <a:bodyPr>
            <a:normAutofit/>
          </a:bodyPr>
          <a:lstStyle/>
          <a:p>
            <a:pPr lvl="0" algn="ctr"/>
            <a:r>
              <a:rPr lang="en-US" dirty="0" smtClean="0"/>
              <a:t>II</a:t>
            </a:r>
            <a:r>
              <a:rPr lang="ru-RU" dirty="0" smtClean="0"/>
              <a:t>. </a:t>
            </a:r>
            <a:r>
              <a:rPr lang="ru-RU" sz="4900" dirty="0"/>
              <a:t>Причины торможения  развития крупной экономической  страны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9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3214686"/>
            <a:ext cx="81439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43900" y="0"/>
            <a:ext cx="285752" cy="6215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5357842" y="3071810"/>
            <a:ext cx="6858000" cy="7143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Нефтяной шок» 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50617916"/>
              </p:ext>
            </p:extLst>
          </p:nvPr>
        </p:nvGraphicFramePr>
        <p:xfrm>
          <a:off x="251520" y="1214422"/>
          <a:ext cx="8640960" cy="5313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348" y="645616"/>
            <a:ext cx="7584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Либерально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– демократическая партия (ЛДП)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419872" y="1087879"/>
            <a:ext cx="20882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7030A0"/>
                </a:solidFill>
                <a:cs typeface="Arial" charset="0"/>
              </a:rPr>
              <a:t>(1955  – 1993гг. 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8" y="1571625"/>
            <a:ext cx="2425700" cy="3698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Внутренняя политика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875" y="1500188"/>
            <a:ext cx="20653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Внешняя политика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571628" y="1107281"/>
            <a:ext cx="1848244" cy="535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5" idx="0"/>
          </p:cNvCxnSpPr>
          <p:nvPr/>
        </p:nvCxnSpPr>
        <p:spPr>
          <a:xfrm>
            <a:off x="5508103" y="1087879"/>
            <a:ext cx="1382441" cy="412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 rot="16200000" flipH="1">
            <a:off x="1434307" y="2077244"/>
            <a:ext cx="2730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Box 14"/>
          <p:cNvSpPr txBox="1">
            <a:spLocks noChangeArrowheads="1"/>
          </p:cNvSpPr>
          <p:nvPr/>
        </p:nvSpPr>
        <p:spPr bwMode="auto">
          <a:xfrm>
            <a:off x="357188" y="2214563"/>
            <a:ext cx="2417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7030A0"/>
                </a:solidFill>
                <a:latin typeface="Corbel" pitchFamily="34" charset="0"/>
              </a:rPr>
              <a:t>Развитие демократии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29255" y="3042305"/>
            <a:ext cx="2999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Кризис ЛДП</a:t>
            </a:r>
          </a:p>
        </p:txBody>
      </p:sp>
      <p:cxnSp>
        <p:nvCxnSpPr>
          <p:cNvPr id="32" name="Прямая со стрелкой 31"/>
          <p:cNvCxnSpPr>
            <a:stCxn id="5" idx="2"/>
          </p:cNvCxnSpPr>
          <p:nvPr/>
        </p:nvCxnSpPr>
        <p:spPr>
          <a:xfrm rot="16200000" flipH="1">
            <a:off x="6717506" y="2042319"/>
            <a:ext cx="3444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TextBox 35"/>
          <p:cNvSpPr txBox="1">
            <a:spLocks noChangeArrowheads="1"/>
          </p:cNvSpPr>
          <p:nvPr/>
        </p:nvSpPr>
        <p:spPr bwMode="auto">
          <a:xfrm>
            <a:off x="5643563" y="2214563"/>
            <a:ext cx="2495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7030A0"/>
                </a:solidFill>
                <a:latin typeface="Corbel" pitchFamily="34" charset="0"/>
              </a:rPr>
              <a:t>Сотрудничество с США</a:t>
            </a:r>
          </a:p>
        </p:txBody>
      </p:sp>
      <p:sp>
        <p:nvSpPr>
          <p:cNvPr id="17421" name="TextBox 36"/>
          <p:cNvSpPr txBox="1">
            <a:spLocks noChangeArrowheads="1"/>
          </p:cNvSpPr>
          <p:nvPr/>
        </p:nvSpPr>
        <p:spPr bwMode="auto">
          <a:xfrm>
            <a:off x="467544" y="3571875"/>
            <a:ext cx="8429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>
                <a:latin typeface="Corbel" pitchFamily="34" charset="0"/>
              </a:rPr>
              <a:t>        1993г </a:t>
            </a:r>
            <a:r>
              <a:rPr lang="ru-RU" dirty="0">
                <a:latin typeface="Corbel" pitchFamily="34" charset="0"/>
              </a:rPr>
              <a:t>поражение ЛДП на парламентских выборах. Правительство оформили несколько парламентских фракций .</a:t>
            </a:r>
          </a:p>
          <a:p>
            <a:pPr eaLnBrk="1" hangingPunct="1"/>
            <a:r>
              <a:rPr lang="ru-RU" dirty="0" smtClean="0">
                <a:latin typeface="Corbel" pitchFamily="34" charset="0"/>
              </a:rPr>
              <a:t>          Темпы </a:t>
            </a:r>
            <a:r>
              <a:rPr lang="ru-RU" dirty="0">
                <a:latin typeface="Corbel" pitchFamily="34" charset="0"/>
              </a:rPr>
              <a:t>экономического роста Японии упали. Страна оказалась в состояние кризиса, обанкротились преуспевающие фирмы, стремительный рост цен на нефть, которую страна ввозит, начала расти безработица. На мировом рынке у </a:t>
            </a:r>
            <a:r>
              <a:rPr lang="ru-RU" dirty="0" smtClean="0">
                <a:latin typeface="Corbel" pitchFamily="34" charset="0"/>
              </a:rPr>
              <a:t>        Японии </a:t>
            </a:r>
            <a:r>
              <a:rPr lang="ru-RU" dirty="0">
                <a:latin typeface="Corbel" pitchFamily="34" charset="0"/>
              </a:rPr>
              <a:t>появились сильные конкуренты ( НИС и Китай).</a:t>
            </a:r>
          </a:p>
          <a:p>
            <a:pPr eaLnBrk="1" hangingPunct="1"/>
            <a:r>
              <a:rPr lang="ru-RU" b="1" dirty="0" smtClean="0">
                <a:latin typeface="Corbel" pitchFamily="34" charset="0"/>
              </a:rPr>
              <a:t>              В </a:t>
            </a:r>
            <a:r>
              <a:rPr lang="ru-RU" b="1" dirty="0">
                <a:latin typeface="Corbel" pitchFamily="34" charset="0"/>
              </a:rPr>
              <a:t>начале </a:t>
            </a:r>
            <a:r>
              <a:rPr lang="en-US" b="1" dirty="0">
                <a:latin typeface="Corbel" pitchFamily="34" charset="0"/>
              </a:rPr>
              <a:t>XXI</a:t>
            </a:r>
            <a:r>
              <a:rPr lang="ru-RU" b="1" dirty="0">
                <a:latin typeface="Corbel" pitchFamily="34" charset="0"/>
              </a:rPr>
              <a:t> Япония сотрудничает с Россией, развиваются торгово-экономические связи</a:t>
            </a:r>
            <a:r>
              <a:rPr lang="ru-RU" b="1" dirty="0">
                <a:solidFill>
                  <a:srgbClr val="7030A0"/>
                </a:solidFill>
                <a:latin typeface="Corbe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1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2864"/>
          </a:xfrm>
        </p:spPr>
        <p:txBody>
          <a:bodyPr/>
          <a:lstStyle/>
          <a:p>
            <a:pPr algn="ctr"/>
            <a:r>
              <a:rPr lang="en-US" dirty="0" smtClean="0"/>
              <a:t>III.</a:t>
            </a:r>
            <a:r>
              <a:rPr lang="ru-RU" dirty="0" smtClean="0"/>
              <a:t> РЕФОРМЫ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5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403350" y="692150"/>
            <a:ext cx="6553200" cy="4897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Япония</a:t>
            </a:r>
          </a:p>
        </p:txBody>
      </p:sp>
    </p:spTree>
    <p:extLst>
      <p:ext uri="{BB962C8B-B14F-4D97-AF65-F5344CB8AC3E}">
        <p14:creationId xmlns:p14="http://schemas.microsoft.com/office/powerpoint/2010/main" val="18424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Лидер Либерально-демократической партии Японии и премьер-министр Японии с 2001 по </a:t>
            </a:r>
            <a:r>
              <a:rPr lang="ru-RU" sz="2400" dirty="0" smtClean="0"/>
              <a:t>2006</a:t>
            </a:r>
            <a:br>
              <a:rPr lang="ru-RU" sz="2400" dirty="0" smtClean="0"/>
            </a:br>
            <a:r>
              <a:rPr lang="ru-RU" sz="3600" dirty="0" err="1" smtClean="0"/>
              <a:t>Дз</a:t>
            </a:r>
            <a:r>
              <a:rPr lang="ru-RU" sz="3600" dirty="0" smtClean="0"/>
              <a:t>. Коидзуми- «</a:t>
            </a:r>
            <a:r>
              <a:rPr lang="ru-RU" sz="3600" dirty="0"/>
              <a:t>К</a:t>
            </a:r>
            <a:r>
              <a:rPr lang="ru-RU" sz="3600" dirty="0" smtClean="0"/>
              <a:t>ороль –Лев»</a:t>
            </a:r>
            <a:endParaRPr lang="ru-RU" sz="3600" dirty="0"/>
          </a:p>
        </p:txBody>
      </p:sp>
      <p:pic>
        <p:nvPicPr>
          <p:cNvPr id="3074" name="Picture 2" descr="C:\Users\User\Desktop\Junichiro+Koizumi+Former+PM+Koizumi+Predicts+2oDaYAUxrmb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8790" y="1935163"/>
            <a:ext cx="596642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Политическая реформа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Премьер-министр получил полную самостоятельность в определении политического курса страны</a:t>
            </a:r>
          </a:p>
          <a:p>
            <a:r>
              <a:rPr lang="ru-RU" sz="2000" dirty="0" smtClean="0"/>
              <a:t>Упразднение административных органов</a:t>
            </a:r>
          </a:p>
          <a:p>
            <a:r>
              <a:rPr lang="ru-RU" sz="2000" dirty="0" smtClean="0"/>
              <a:t>Децентрализация власти (от центральной власти полномочия перешли в префектуры и муниципалитеты)</a:t>
            </a:r>
          </a:p>
          <a:p>
            <a:r>
              <a:rPr lang="ru-RU" sz="2000" dirty="0" smtClean="0"/>
              <a:t>Ликвидированы соподчинения губернаторов министрам , глав муниципалитетов губернаторам</a:t>
            </a:r>
          </a:p>
          <a:p>
            <a:r>
              <a:rPr lang="ru-RU" sz="2000" dirty="0" smtClean="0"/>
              <a:t>Реализован закон о прозрачности информации</a:t>
            </a:r>
          </a:p>
          <a:p>
            <a:r>
              <a:rPr lang="ru-RU" sz="2000" dirty="0" smtClean="0"/>
              <a:t>Приняты законы предотвращающие сращивание бизнеса и власти</a:t>
            </a:r>
          </a:p>
          <a:p>
            <a:r>
              <a:rPr lang="ru-RU" sz="2000" dirty="0" smtClean="0"/>
              <a:t>Упрощена система судопроизводства для эффективности и независимости механизма суда  в регулировании отношений в экономике и обществе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65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Экономическая реформа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Дерегулирование</a:t>
            </a:r>
            <a:r>
              <a:rPr lang="ru-RU" dirty="0" smtClean="0"/>
              <a:t>, поощрение частной инициативы и конкуренции</a:t>
            </a:r>
            <a:endParaRPr lang="ru-RU" sz="1600" dirty="0" smtClean="0"/>
          </a:p>
          <a:p>
            <a:r>
              <a:rPr lang="ru-RU" sz="1600" dirty="0" smtClean="0"/>
              <a:t>Сняты ограничения на открытие частного бизнеса (особенно в сфере информационных технологий)</a:t>
            </a:r>
          </a:p>
          <a:p>
            <a:r>
              <a:rPr lang="ru-RU" sz="1600" dirty="0" smtClean="0"/>
              <a:t>Упрощена налоговая система</a:t>
            </a:r>
          </a:p>
          <a:p>
            <a:r>
              <a:rPr lang="ru-RU" sz="1600" dirty="0" smtClean="0"/>
              <a:t>Снижены налоги</a:t>
            </a:r>
          </a:p>
          <a:p>
            <a:r>
              <a:rPr lang="ru-RU" sz="1600" dirty="0" smtClean="0"/>
              <a:t>Поддержка малых предприятий</a:t>
            </a:r>
          </a:p>
          <a:p>
            <a:r>
              <a:rPr lang="ru-RU" dirty="0" smtClean="0"/>
              <a:t>Приватизация государственного сектора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     Передача многих функций частному бизнесу (дорожных кампаний и почтово-сберегательных касс)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3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3214686"/>
            <a:ext cx="81439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43900" y="0"/>
            <a:ext cx="285752" cy="6215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5357810" y="3071810"/>
            <a:ext cx="6858000" cy="7143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ru-RU" sz="2400" dirty="0" smtClean="0"/>
              <a:t>Внутренняя  политика Японии в конце ХХ - </a:t>
            </a:r>
            <a:r>
              <a:rPr lang="ru-RU" sz="2400" dirty="0" err="1" smtClean="0"/>
              <a:t>нач</a:t>
            </a:r>
            <a:r>
              <a:rPr lang="ru-RU" sz="2400" dirty="0" smtClean="0"/>
              <a:t>. XXI в.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1928802"/>
            <a:ext cx="5870994" cy="317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 smtClean="0"/>
              <a:t>В 1970-е годы началось широкое применение электронно-управляемых устройств в промышленности и сфере услуг. </a:t>
            </a:r>
            <a:endParaRPr lang="en-US" sz="2200" dirty="0" smtClean="0"/>
          </a:p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 smtClean="0"/>
              <a:t>В </a:t>
            </a:r>
            <a:r>
              <a:rPr lang="ru-RU" sz="2200" dirty="0"/>
              <a:t>политической сфере ситуация в стране стабильна. </a:t>
            </a:r>
            <a:endParaRPr lang="ru-RU" sz="2200" dirty="0" smtClean="0"/>
          </a:p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 smtClean="0"/>
              <a:t>Правящая </a:t>
            </a:r>
            <a:r>
              <a:rPr lang="ru-RU" sz="2200" dirty="0"/>
              <a:t>либерально- демократическая партия, как и страна в целом, умело приспосабливается к новым условиям. </a:t>
            </a:r>
            <a:endParaRPr lang="ru-RU" sz="2200" dirty="0" smtClean="0"/>
          </a:p>
        </p:txBody>
      </p:sp>
      <p:pic>
        <p:nvPicPr>
          <p:cNvPr id="3074" name="Picture 2" descr="http://picaboom.ru/wp-content/gallery/136-ind-budd-hram/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00174"/>
            <a:ext cx="2015980" cy="2428892"/>
          </a:xfrm>
          <a:prstGeom prst="rect">
            <a:avLst/>
          </a:prstGeom>
          <a:noFill/>
        </p:spPr>
      </p:pic>
      <p:pic>
        <p:nvPicPr>
          <p:cNvPr id="11" name="Picture 2" descr="http://beautyideals.ucoz.ru/_si/0/65745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531" y="3929066"/>
            <a:ext cx="1979009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433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3214686"/>
            <a:ext cx="81439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43900" y="0"/>
            <a:ext cx="285752" cy="6215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5357810" y="3071810"/>
            <a:ext cx="6858000" cy="7143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0042"/>
            <a:ext cx="9144000" cy="785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/>
          <a:lstStyle/>
          <a:p>
            <a:pPr algn="ctr"/>
            <a:r>
              <a:rPr lang="ru-RU" sz="2800" dirty="0" smtClean="0"/>
              <a:t>Внешняя политика Японии в конце ХХ - </a:t>
            </a:r>
            <a:r>
              <a:rPr lang="ru-RU" sz="2800" dirty="0" err="1" smtClean="0"/>
              <a:t>нач</a:t>
            </a:r>
            <a:r>
              <a:rPr lang="ru-RU" sz="2800" dirty="0" smtClean="0"/>
              <a:t>. XXI в.</a:t>
            </a:r>
            <a:endParaRPr lang="ru-RU" sz="28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73289545"/>
              </p:ext>
            </p:extLst>
          </p:nvPr>
        </p:nvGraphicFramePr>
        <p:xfrm>
          <a:off x="395536" y="1285860"/>
          <a:ext cx="853418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38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467544" y="1473056"/>
            <a:ext cx="849694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2060"/>
                </a:solidFill>
                <a:latin typeface="Corbel" pitchFamily="34" charset="0"/>
              </a:rPr>
              <a:t>IV. </a:t>
            </a:r>
            <a:r>
              <a:rPr lang="ru-RU" sz="4400" dirty="0" smtClean="0">
                <a:solidFill>
                  <a:srgbClr val="002060"/>
                </a:solidFill>
                <a:latin typeface="Corbel" pitchFamily="34" charset="0"/>
              </a:rPr>
              <a:t>ВЫВОД</a:t>
            </a:r>
            <a:r>
              <a:rPr lang="ru-RU" sz="4400" dirty="0">
                <a:solidFill>
                  <a:srgbClr val="002060"/>
                </a:solidFill>
                <a:latin typeface="Corbel" pitchFamily="34" charset="0"/>
              </a:rPr>
              <a:t>: </a:t>
            </a:r>
          </a:p>
          <a:p>
            <a:pPr eaLnBrk="1" hangingPunct="1"/>
            <a:endParaRPr lang="ru-RU" sz="2400" dirty="0">
              <a:solidFill>
                <a:srgbClr val="002060"/>
              </a:solidFill>
              <a:latin typeface="Corbel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orbel" pitchFamily="34" charset="0"/>
              </a:rPr>
              <a:t> В </a:t>
            </a:r>
            <a:r>
              <a:rPr lang="ru-RU" sz="2400" dirty="0">
                <a:solidFill>
                  <a:srgbClr val="002060"/>
                </a:solidFill>
                <a:latin typeface="Corbel" pitchFamily="34" charset="0"/>
              </a:rPr>
              <a:t>Японии доминирует традиционная система найма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rbel" pitchFamily="34" charset="0"/>
              </a:rPr>
              <a:t> Азиатские государства являются крупнейшими торговыми центрами.   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rbel" pitchFamily="34" charset="0"/>
              </a:rPr>
              <a:t>Создание предприятий, </a:t>
            </a:r>
            <a:r>
              <a:rPr lang="ru-RU" sz="2400" dirty="0" smtClean="0">
                <a:solidFill>
                  <a:srgbClr val="002060"/>
                </a:solidFill>
                <a:latin typeface="Corbel" pitchFamily="34" charset="0"/>
              </a:rPr>
              <a:t>выпускавших</a:t>
            </a:r>
            <a:r>
              <a:rPr lang="en-US" sz="2400" dirty="0" smtClean="0">
                <a:solidFill>
                  <a:srgbClr val="002060"/>
                </a:solidFill>
                <a:latin typeface="Corbel" pitchFamily="34" charset="0"/>
              </a:rPr>
              <a:t>n </a:t>
            </a:r>
            <a:r>
              <a:rPr lang="ru-RU" sz="2400" dirty="0" smtClean="0">
                <a:solidFill>
                  <a:srgbClr val="002060"/>
                </a:solidFill>
                <a:latin typeface="Corbel" pitchFamily="34" charset="0"/>
              </a:rPr>
              <a:t>высокотехнологичную </a:t>
            </a:r>
            <a:r>
              <a:rPr lang="ru-RU" sz="2400" dirty="0">
                <a:solidFill>
                  <a:srgbClr val="002060"/>
                </a:solidFill>
                <a:latin typeface="Corbel" pitchFamily="34" charset="0"/>
              </a:rPr>
              <a:t>продукцию.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rbel" pitchFamily="34" charset="0"/>
              </a:rPr>
              <a:t>   «Экспорт прежде всего».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rbel" pitchFamily="34" charset="0"/>
              </a:rPr>
              <a:t>Использование научных открытий и изобретений.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rbel" pitchFamily="34" charset="0"/>
              </a:rPr>
              <a:t>За счет корпорации обеспечивается </a:t>
            </a:r>
            <a:r>
              <a:rPr lang="ru-RU" sz="2400" dirty="0" smtClean="0">
                <a:solidFill>
                  <a:srgbClr val="002060"/>
                </a:solidFill>
                <a:latin typeface="Corbel" pitchFamily="34" charset="0"/>
              </a:rPr>
              <a:t>повышение</a:t>
            </a:r>
            <a:r>
              <a:rPr lang="en-US" sz="2400" dirty="0" smtClean="0">
                <a:solidFill>
                  <a:srgbClr val="002060"/>
                </a:solidFill>
                <a:latin typeface="Corbe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orbel" pitchFamily="34" charset="0"/>
              </a:rPr>
              <a:t>квалификации </a:t>
            </a:r>
            <a:r>
              <a:rPr lang="ru-RU" sz="2400" dirty="0">
                <a:solidFill>
                  <a:srgbClr val="002060"/>
                </a:solidFill>
                <a:latin typeface="Corbel" pitchFamily="34" charset="0"/>
              </a:rPr>
              <a:t>и уровня образования.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rbel" pitchFamily="34" charset="0"/>
              </a:rPr>
              <a:t>«Не иметь, не производить и не ввозить ядерное </a:t>
            </a:r>
            <a:r>
              <a:rPr lang="ru-RU" sz="2400" dirty="0" smtClean="0">
                <a:solidFill>
                  <a:srgbClr val="002060"/>
                </a:solidFill>
                <a:latin typeface="Corbel" pitchFamily="34" charset="0"/>
              </a:rPr>
              <a:t>оружие</a:t>
            </a:r>
            <a:r>
              <a:rPr lang="ru-RU" sz="2000" dirty="0" smtClean="0">
                <a:solidFill>
                  <a:srgbClr val="002060"/>
                </a:solidFill>
                <a:latin typeface="Corbel" pitchFamily="34" charset="0"/>
              </a:rPr>
              <a:t>» </a:t>
            </a:r>
            <a:endParaRPr lang="ru-RU" sz="2000" dirty="0">
              <a:solidFill>
                <a:srgbClr val="00206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28 учебника, </a:t>
            </a:r>
          </a:p>
          <a:p>
            <a:r>
              <a:rPr lang="ru-RU" dirty="0" smtClean="0"/>
              <a:t> вопросы  и задания к главе 12 на стр. 294 (письменно).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9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533224"/>
          </a:xfrm>
        </p:spPr>
        <p:txBody>
          <a:bodyPr>
            <a:normAutofit/>
          </a:bodyPr>
          <a:lstStyle/>
          <a:p>
            <a:pPr algn="ctr"/>
            <a:r>
              <a:rPr lang="ru-RU" sz="34400" dirty="0" smtClean="0"/>
              <a:t>?</a:t>
            </a:r>
            <a:endParaRPr lang="ru-RU" sz="34400" dirty="0"/>
          </a:p>
        </p:txBody>
      </p:sp>
    </p:spTree>
    <p:extLst>
      <p:ext uri="{BB962C8B-B14F-4D97-AF65-F5344CB8AC3E}">
        <p14:creationId xmlns:p14="http://schemas.microsoft.com/office/powerpoint/2010/main" val="64791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24912"/>
          </a:xfrm>
        </p:spPr>
        <p:txBody>
          <a:bodyPr>
            <a:normAutofit/>
          </a:bodyPr>
          <a:lstStyle/>
          <a:p>
            <a:r>
              <a:rPr lang="ru-RU" dirty="0" smtClean="0"/>
              <a:t>Как называется национальная одежда в Японии?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94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Содержимое 4" descr="kimono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2492896"/>
            <a:ext cx="1628229" cy="3833292"/>
          </a:xfrm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0179" name="Содержимое 5" descr="kimono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2564904"/>
            <a:ext cx="2163092" cy="3507284"/>
          </a:xfrm>
          <a:ln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0180" name="Заголовок 3"/>
          <p:cNvSpPr>
            <a:spLocks noGrp="1"/>
          </p:cNvSpPr>
          <p:nvPr>
            <p:ph type="title"/>
          </p:nvPr>
        </p:nvSpPr>
        <p:spPr>
          <a:xfrm>
            <a:off x="714375" y="428625"/>
            <a:ext cx="8429625" cy="18557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Кимоно</a:t>
            </a:r>
            <a:r>
              <a:rPr lang="ru-RU" sz="2800" smtClean="0">
                <a:latin typeface="Arial" pitchFamily="34" charset="0"/>
                <a:cs typeface="Arial" pitchFamily="34" charset="0"/>
              </a:rPr>
              <a:t> - традиционная одежда в Японии. С середины XIX века считается японским «национальным костюмом». </a:t>
            </a:r>
            <a:br>
              <a:rPr lang="ru-RU" sz="2800" smtClean="0">
                <a:latin typeface="Arial" pitchFamily="34" charset="0"/>
                <a:cs typeface="Arial" pitchFamily="34" charset="0"/>
              </a:rPr>
            </a:br>
            <a:r>
              <a:rPr lang="ru-RU" sz="2800" smtClean="0">
                <a:latin typeface="Arial" pitchFamily="34" charset="0"/>
                <a:cs typeface="Arial" pitchFamily="34" charset="0"/>
              </a:rPr>
              <a:t> С кимоно связан японский праздник «сити-го-сан».</a:t>
            </a:r>
          </a:p>
        </p:txBody>
      </p:sp>
    </p:spTree>
    <p:extLst>
      <p:ext uri="{BB962C8B-B14F-4D97-AF65-F5344CB8AC3E}">
        <p14:creationId xmlns:p14="http://schemas.microsoft.com/office/powerpoint/2010/main" val="30606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64905"/>
            <a:ext cx="82296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+mn-lt"/>
              </a:rPr>
              <a:t>Как называется искусство </a:t>
            </a:r>
            <a:r>
              <a:rPr lang="ru-RU" sz="5400" dirty="0">
                <a:latin typeface="+mn-lt"/>
              </a:rPr>
              <a:t>составления цветочных </a:t>
            </a:r>
            <a:r>
              <a:rPr lang="ru-RU" sz="5400" dirty="0" smtClean="0">
                <a:latin typeface="+mn-lt"/>
              </a:rPr>
              <a:t>композиций?</a:t>
            </a:r>
            <a:r>
              <a:rPr lang="ru-RU" sz="5400" b="1" dirty="0">
                <a:latin typeface="Franklin Gothic Medium" pitchFamily="34" charset="0"/>
              </a:rPr>
              <a:t/>
            </a:r>
            <a:br>
              <a:rPr lang="ru-RU" sz="5400" b="1" dirty="0">
                <a:latin typeface="Franklin Gothic Medium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49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Содержимое 3" descr="Ikebana_Rinp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3645024"/>
            <a:ext cx="3817937" cy="2714625"/>
          </a:xfrm>
        </p:spPr>
      </p:pic>
      <p:pic>
        <p:nvPicPr>
          <p:cNvPr id="48131" name="Содержимое 5" descr="index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645024"/>
            <a:ext cx="4032448" cy="27089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88" y="1214438"/>
            <a:ext cx="8229600" cy="2142554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Икебана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1">
                    <a:alpha val="100000"/>
                  </a:schemeClr>
                </a:solidFill>
                <a:latin typeface="Arial" pitchFamily="34" charset="0"/>
                <a:cs typeface="Arial" pitchFamily="34" charset="0"/>
              </a:rPr>
              <a:t> - традиционное японское искусство аранжировки; создание композиций из срезанных цветов, побегов в специальных сосудах и размещение их в интерьере. В основу </a:t>
            </a:r>
            <a:r>
              <a:rPr lang="ru-RU" sz="2800" dirty="0" err="1" smtClean="0">
                <a:solidFill>
                  <a:schemeClr val="tx1">
                    <a:alpha val="100000"/>
                  </a:schemeClr>
                </a:solidFill>
                <a:latin typeface="Arial" pitchFamily="34" charset="0"/>
                <a:cs typeface="Arial" pitchFamily="34" charset="0"/>
              </a:rPr>
              <a:t>икэбаны</a:t>
            </a:r>
            <a:r>
              <a:rPr lang="ru-RU" sz="2800" dirty="0" smtClean="0">
                <a:solidFill>
                  <a:schemeClr val="tx1">
                    <a:alpha val="100000"/>
                  </a:schemeClr>
                </a:solidFill>
                <a:latin typeface="Arial" pitchFamily="34" charset="0"/>
                <a:cs typeface="Arial" pitchFamily="34" charset="0"/>
              </a:rPr>
              <a:t> положен принцип изысканной простоты, достигаемый выявлением естественной красоты материала</a:t>
            </a:r>
            <a:r>
              <a:rPr lang="ru-RU" sz="2800" dirty="0" smtClean="0">
                <a:solidFill>
                  <a:schemeClr val="tx1">
                    <a:alpha val="100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alpha val="1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9464"/>
            <a:ext cx="8229600" cy="450969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+mn-lt"/>
              </a:rPr>
              <a:t>Как называется красивое </a:t>
            </a:r>
            <a:r>
              <a:rPr lang="ru-RU" sz="5400" dirty="0">
                <a:latin typeface="+mn-lt"/>
              </a:rPr>
              <a:t>письмо кисточкой и </a:t>
            </a:r>
            <a:r>
              <a:rPr lang="ru-RU" sz="5400" dirty="0" smtClean="0">
                <a:latin typeface="+mn-lt"/>
              </a:rPr>
              <a:t>тушью?</a:t>
            </a:r>
            <a:r>
              <a:rPr lang="ru-RU" sz="5400" b="1" dirty="0">
                <a:latin typeface="Franklin Gothic Medium" pitchFamily="34" charset="0"/>
              </a:rPr>
              <a:t/>
            </a:r>
            <a:br>
              <a:rPr lang="ru-RU" sz="5400" b="1" dirty="0">
                <a:latin typeface="Franklin Gothic Medium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174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1067</Words>
  <Application>Microsoft Office PowerPoint</Application>
  <PresentationFormat>Экран (4:3)</PresentationFormat>
  <Paragraphs>141</Paragraphs>
  <Slides>36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Поток</vt:lpstr>
      <vt:lpstr>Документ</vt:lpstr>
      <vt:lpstr>Документ Microsoft Word 97-2003</vt:lpstr>
      <vt:lpstr>Всемирная история                              11 класс   Проблемы развития Японии во второй XX – начале XXI в.</vt:lpstr>
      <vt:lpstr>Презентация PowerPoint</vt:lpstr>
      <vt:lpstr>Презентация PowerPoint</vt:lpstr>
      <vt:lpstr>?</vt:lpstr>
      <vt:lpstr>Как называется национальная одежда в Японии?</vt:lpstr>
      <vt:lpstr>Кимоно - традиционная одежда в Японии. С середины XIX века считается японским «национальным костюмом».   С кимоно связан японский праздник «сити-го-сан».</vt:lpstr>
      <vt:lpstr>Как называется искусство составления цветочных композиций? </vt:lpstr>
      <vt:lpstr>Икебана  - традиционное японское искусство аранжировки; создание композиций из срезанных цветов, побегов в специальных сосудах и размещение их в интерьере. В основу икэбаны положен принцип изысканной простоты, достигаемый выявлением естественной красоты материала.</vt:lpstr>
      <vt:lpstr>Как называется красивое письмо кисточкой и тушью? </vt:lpstr>
      <vt:lpstr>Презентация PowerPoint</vt:lpstr>
      <vt:lpstr>Презентация PowerPoint</vt:lpstr>
      <vt:lpstr>Презентация PowerPoint</vt:lpstr>
      <vt:lpstr>Символ Японии</vt:lpstr>
      <vt:lpstr>Презентация PowerPoint</vt:lpstr>
      <vt:lpstr>ПЛАН</vt:lpstr>
      <vt:lpstr>I. ИЗ ИСТОРИИ ЯПОНИИ</vt:lpstr>
      <vt:lpstr>Презентация PowerPoint</vt:lpstr>
      <vt:lpstr>Государственное устройство:    конституционная монархия </vt:lpstr>
      <vt:lpstr>Презентация PowerPoint</vt:lpstr>
      <vt:lpstr>Презентация PowerPoint</vt:lpstr>
      <vt:lpstr>Презентация PowerPoint</vt:lpstr>
      <vt:lpstr>Презентация PowerPoint</vt:lpstr>
      <vt:lpstr>Японское «экономическое чудо»</vt:lpstr>
      <vt:lpstr>Место Японии в мировой экономике</vt:lpstr>
      <vt:lpstr>Место Японии в мировой экономике</vt:lpstr>
      <vt:lpstr>II. Причины торможения  развития крупной экономической  страны </vt:lpstr>
      <vt:lpstr>«Нефтяной шок» </vt:lpstr>
      <vt:lpstr>Презентация PowerPoint</vt:lpstr>
      <vt:lpstr>III. РЕФОРМЫ</vt:lpstr>
      <vt:lpstr>Лидер Либерально-демократической партии Японии и премьер-министр Японии с 2001 по 2006 Дз. Коидзуми- «Король –Лев»</vt:lpstr>
      <vt:lpstr>Политическая реформа</vt:lpstr>
      <vt:lpstr>Экономическая реформа</vt:lpstr>
      <vt:lpstr>Внутренняя  политика Японии в конце ХХ - нач. XXI в.</vt:lpstr>
      <vt:lpstr>Внешняя политика Японии в конце ХХ - нач. XXI в.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Всемирная история                              11 класс   Проблемы развития Японии во второй XX – начале XXI в.</dc:title>
  <dc:creator>Аксинья Суденко</dc:creator>
  <cp:lastModifiedBy>User</cp:lastModifiedBy>
  <cp:revision>2</cp:revision>
  <dcterms:created xsi:type="dcterms:W3CDTF">2016-12-17T21:23:37Z</dcterms:created>
  <dcterms:modified xsi:type="dcterms:W3CDTF">2016-12-17T21:36:42Z</dcterms:modified>
</cp:coreProperties>
</file>