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5" r:id="rId1"/>
  </p:sldMasterIdLst>
  <p:notesMasterIdLst>
    <p:notesMasterId r:id="rId27"/>
  </p:notesMasterIdLst>
  <p:sldIdLst>
    <p:sldId id="319" r:id="rId2"/>
    <p:sldId id="265" r:id="rId3"/>
    <p:sldId id="335" r:id="rId4"/>
    <p:sldId id="337" r:id="rId5"/>
    <p:sldId id="338" r:id="rId6"/>
    <p:sldId id="339" r:id="rId7"/>
    <p:sldId id="342" r:id="rId8"/>
    <p:sldId id="320" r:id="rId9"/>
    <p:sldId id="322" r:id="rId10"/>
    <p:sldId id="328" r:id="rId11"/>
    <p:sldId id="354" r:id="rId12"/>
    <p:sldId id="380" r:id="rId13"/>
    <p:sldId id="323" r:id="rId14"/>
    <p:sldId id="355" r:id="rId15"/>
    <p:sldId id="377" r:id="rId16"/>
    <p:sldId id="379" r:id="rId17"/>
    <p:sldId id="356" r:id="rId18"/>
    <p:sldId id="358" r:id="rId19"/>
    <p:sldId id="348" r:id="rId20"/>
    <p:sldId id="357" r:id="rId21"/>
    <p:sldId id="359" r:id="rId22"/>
    <p:sldId id="378" r:id="rId23"/>
    <p:sldId id="363" r:id="rId24"/>
    <p:sldId id="333" r:id="rId25"/>
    <p:sldId id="364" r:id="rId2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0707C5"/>
    <a:srgbClr val="0099FF"/>
    <a:srgbClr val="CCFFCC"/>
    <a:srgbClr val="99FF99"/>
    <a:srgbClr val="669900"/>
    <a:srgbClr val="3DA9CF"/>
    <a:srgbClr val="FFFF99"/>
    <a:srgbClr val="FF3300"/>
    <a:srgbClr val="FFFF66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12" autoAdjust="0"/>
    <p:restoredTop sz="89427" autoAdjust="0"/>
  </p:normalViewPr>
  <p:slideViewPr>
    <p:cSldViewPr>
      <p:cViewPr>
        <p:scale>
          <a:sx n="66" d="100"/>
          <a:sy n="66" d="100"/>
        </p:scale>
        <p:origin x="-1368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8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804"/>
    </p:cViewPr>
  </p:sorter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9.xml"/><Relationship Id="rId2" Type="http://schemas.openxmlformats.org/officeDocument/2006/relationships/slide" Target="../slides/slide11.xml"/><Relationship Id="rId1" Type="http://schemas.openxmlformats.org/officeDocument/2006/relationships/slide" Target="../slides/slide13.xml"/><Relationship Id="rId5" Type="http://schemas.openxmlformats.org/officeDocument/2006/relationships/slide" Target="../slides/slide9.xml"/><Relationship Id="rId4" Type="http://schemas.openxmlformats.org/officeDocument/2006/relationships/slide" Target="../slides/slide2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7D759E4-24AC-4FE9-B3ED-33C13C233C07}" type="doc">
      <dgm:prSet loTypeId="urn:microsoft.com/office/officeart/2005/8/layout/orgChart1" loCatId="hierarchy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97DB1A96-86BF-41FB-B698-5DA20D48D1DC}">
      <dgm:prSet phldrT="[Текст]" custT="1"/>
      <dgm:spPr>
        <a:solidFill>
          <a:srgbClr val="00B050"/>
        </a:solidFill>
      </dgm:spPr>
      <dgm:t>
        <a:bodyPr/>
        <a:lstStyle/>
        <a:p>
          <a:r>
            <a:rPr lang="ru-RU" sz="36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З А Д А Ч И</a:t>
          </a:r>
          <a:endParaRPr lang="ru-RU" sz="36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B77420FB-C7F9-487B-9167-4AC878F9847D}" type="parTrans" cxnId="{7EBFECBA-6C06-4129-B230-67B1854C1C7E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0A9C082D-F460-437F-B511-AAF44374CE5F}" type="sibTrans" cxnId="{7EBFECBA-6C06-4129-B230-67B1854C1C7E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0B26ADC0-B8C7-4B42-B6CF-422AB20FF78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solidFill>
          <a:srgbClr val="CCFFCC"/>
        </a:solidFill>
      </dgm:spPr>
      <dgm:t>
        <a:bodyPr anchor="t" anchorCtr="0"/>
        <a:lstStyle/>
        <a:p>
          <a:pPr>
            <a:lnSpc>
              <a:spcPct val="100000"/>
            </a:lnSpc>
            <a:spcAft>
              <a:spcPts val="0"/>
            </a:spcAft>
          </a:pPr>
          <a:r>
            <a:rPr kumimoji="0" lang="ru-RU" sz="1800" b="1" i="0" u="none" strike="noStrike" cap="none" normalizeH="0" baseline="0" dirty="0" smtClean="0">
              <a:ln/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rPr>
            <a:t>Образовательные:</a:t>
          </a:r>
        </a:p>
        <a:p>
          <a:pPr>
            <a:lnSpc>
              <a:spcPct val="100000"/>
            </a:lnSpc>
            <a:spcAft>
              <a:spcPts val="0"/>
            </a:spcAft>
          </a:pPr>
          <a:endParaRPr kumimoji="0" lang="ru-RU" sz="1800" b="1" i="0" u="none" strike="noStrike" cap="none" normalizeH="0" baseline="0" dirty="0" smtClean="0">
            <a:ln/>
            <a:solidFill>
              <a:schemeClr val="tx1"/>
            </a:solidFill>
            <a:effectLst/>
            <a:latin typeface="Times New Roman" pitchFamily="18" charset="0"/>
            <a:ea typeface="Calibri" pitchFamily="34" charset="0"/>
            <a:cs typeface="Times New Roman" pitchFamily="18" charset="0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Совершенствовать навыки в поисково – исследовательской деятельности детей.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Расширять знания детей об истории возникновения родного поселка, его названия</a:t>
          </a: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.</a:t>
          </a:r>
          <a:r>
            <a:rPr kumimoji="0" lang="ru-RU" sz="1800" b="0" i="0" u="none" strike="noStrike" cap="none" normalizeH="0" baseline="0" dirty="0" smtClean="0">
              <a:ln/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rPr>
            <a:t>. </a:t>
          </a:r>
          <a:endParaRPr lang="ru-RU" sz="18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965E08F-A9D1-4402-9080-50F8E80206B7}" type="parTrans" cxnId="{FD923AFB-1C30-4F4A-A0E4-2F2B3636963D}">
      <dgm:prSet/>
      <dgm:spPr/>
      <dgm:t>
        <a:bodyPr/>
        <a:lstStyle/>
        <a:p>
          <a:endParaRPr lang="ru-RU" dirty="0">
            <a:solidFill>
              <a:schemeClr val="tx1"/>
            </a:solidFill>
          </a:endParaRPr>
        </a:p>
      </dgm:t>
    </dgm:pt>
    <dgm:pt modelId="{47F1E144-A6B8-4665-A063-02AD0DA679A4}" type="sibTrans" cxnId="{FD923AFB-1C30-4F4A-A0E4-2F2B3636963D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BC81BE75-2670-4A5A-90E6-88359EFE0175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solidFill>
          <a:srgbClr val="CCFFCC"/>
        </a:solidFill>
      </dgm:spPr>
      <dgm:t>
        <a:bodyPr/>
        <a:lstStyle/>
        <a:p>
          <a:pPr>
            <a:lnSpc>
              <a:spcPct val="90000"/>
            </a:lnSpc>
          </a:pPr>
          <a:endParaRPr kumimoji="0" lang="ru-RU" sz="1800" b="1" i="0" u="none" strike="noStrike" cap="none" normalizeH="0" baseline="0" dirty="0" smtClean="0">
            <a:ln/>
            <a:solidFill>
              <a:schemeClr val="tx1"/>
            </a:solidFill>
            <a:effectLst/>
            <a:latin typeface="Times New Roman" pitchFamily="18" charset="0"/>
            <a:ea typeface="Calibri" pitchFamily="34" charset="0"/>
            <a:cs typeface="Times New Roman" pitchFamily="18" charset="0"/>
          </a:endParaRPr>
        </a:p>
        <a:p>
          <a:pPr>
            <a:lnSpc>
              <a:spcPct val="90000"/>
            </a:lnSpc>
          </a:pPr>
          <a:endParaRPr kumimoji="0" lang="ru-RU" sz="1800" b="1" i="0" u="none" strike="noStrike" cap="none" normalizeH="0" baseline="0" dirty="0" smtClean="0">
            <a:ln/>
            <a:solidFill>
              <a:schemeClr val="tx1"/>
            </a:solidFill>
            <a:effectLst/>
            <a:latin typeface="Times New Roman" pitchFamily="18" charset="0"/>
            <a:ea typeface="Calibri" pitchFamily="34" charset="0"/>
            <a:cs typeface="Times New Roman" pitchFamily="18" charset="0"/>
          </a:endParaRPr>
        </a:p>
        <a:p>
          <a:pPr>
            <a:lnSpc>
              <a:spcPct val="100000"/>
            </a:lnSpc>
          </a:pPr>
          <a:endParaRPr kumimoji="0" lang="ru-RU" sz="1800" b="1" i="0" u="none" strike="noStrike" cap="none" normalizeH="0" baseline="0" dirty="0" smtClean="0">
            <a:ln/>
            <a:solidFill>
              <a:schemeClr val="tx1"/>
            </a:solidFill>
            <a:effectLst/>
            <a:latin typeface="Times New Roman" pitchFamily="18" charset="0"/>
            <a:ea typeface="Calibri" pitchFamily="34" charset="0"/>
            <a:cs typeface="Times New Roman" pitchFamily="18" charset="0"/>
          </a:endParaRPr>
        </a:p>
        <a:p>
          <a:pPr>
            <a:lnSpc>
              <a:spcPct val="100000"/>
            </a:lnSpc>
          </a:pPr>
          <a:r>
            <a:rPr kumimoji="0" lang="ru-RU" sz="1800" b="1" i="0" u="none" strike="noStrike" cap="none" normalizeH="0" baseline="0" dirty="0" smtClean="0">
              <a:ln/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rPr>
            <a:t>Развивающие:</a:t>
          </a:r>
        </a:p>
        <a:p>
          <a:pPr>
            <a:lnSpc>
              <a:spcPct val="100000"/>
            </a:lnSpc>
          </a:pPr>
          <a:r>
            <a:rPr lang="ru-RU" sz="1600" dirty="0" smtClean="0"/>
            <a:t>Развивать художественные и </a:t>
          </a:r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конструктивные способности детей через художественное творчество.</a:t>
          </a:r>
        </a:p>
        <a:p>
          <a:pPr>
            <a:lnSpc>
              <a:spcPct val="100000"/>
            </a:lnSpc>
          </a:pPr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Развивать речь детей, закладывать предпосылки логического мышления через умозаключения и умения делать выводы</a:t>
          </a:r>
          <a:endParaRPr kumimoji="0" lang="ru-RU" sz="1600" b="0" i="0" u="none" strike="noStrike" cap="none" normalizeH="0" baseline="0" dirty="0" smtClean="0">
            <a:ln/>
            <a:solidFill>
              <a:schemeClr val="tx1"/>
            </a:solidFill>
            <a:effectLst/>
            <a:latin typeface="Times New Roman" pitchFamily="18" charset="0"/>
            <a:ea typeface="Calibri" pitchFamily="34" charset="0"/>
            <a:cs typeface="Times New Roman" pitchFamily="18" charset="0"/>
          </a:endParaRPr>
        </a:p>
        <a:p>
          <a:pPr>
            <a:lnSpc>
              <a:spcPct val="90000"/>
            </a:lnSpc>
          </a:pPr>
          <a:endParaRPr kumimoji="0" lang="ru-RU" sz="1800" b="0" i="0" u="none" strike="noStrike" cap="none" normalizeH="0" baseline="0" dirty="0" smtClean="0">
            <a:ln/>
            <a:solidFill>
              <a:schemeClr val="tx1"/>
            </a:solidFill>
            <a:effectLst/>
            <a:latin typeface="Times New Roman" pitchFamily="18" charset="0"/>
            <a:ea typeface="Calibri" pitchFamily="34" charset="0"/>
            <a:cs typeface="Times New Roman" pitchFamily="18" charset="0"/>
          </a:endParaRPr>
        </a:p>
        <a:p>
          <a:pPr>
            <a:lnSpc>
              <a:spcPct val="90000"/>
            </a:lnSpc>
          </a:pPr>
          <a:endParaRPr kumimoji="0" lang="ru-RU" sz="1800" b="0" i="0" u="none" strike="noStrike" cap="none" normalizeH="0" baseline="0" dirty="0" smtClean="0">
            <a:ln/>
            <a:solidFill>
              <a:schemeClr val="tx1"/>
            </a:solidFill>
            <a:effectLst/>
            <a:latin typeface="Times New Roman" pitchFamily="18" charset="0"/>
            <a:ea typeface="Calibri" pitchFamily="34" charset="0"/>
            <a:cs typeface="Times New Roman" pitchFamily="18" charset="0"/>
          </a:endParaRPr>
        </a:p>
        <a:p>
          <a:pPr>
            <a:lnSpc>
              <a:spcPct val="90000"/>
            </a:lnSpc>
          </a:pPr>
          <a:r>
            <a:rPr kumimoji="0" lang="ru-RU" sz="1800" b="0" i="0" u="none" strike="noStrike" cap="none" normalizeH="0" baseline="0" dirty="0" smtClean="0">
              <a:ln/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rPr>
            <a:t> </a:t>
          </a:r>
          <a:endParaRPr lang="ru-RU" sz="1800" dirty="0">
            <a:solidFill>
              <a:schemeClr val="tx1"/>
            </a:solidFill>
          </a:endParaRPr>
        </a:p>
      </dgm:t>
    </dgm:pt>
    <dgm:pt modelId="{338F4791-9ADB-4D5E-A576-B67B149A5EBB}" type="parTrans" cxnId="{F0B47B0E-2C36-4AB3-82D6-ADAB66FF067F}">
      <dgm:prSet/>
      <dgm:spPr/>
      <dgm:t>
        <a:bodyPr/>
        <a:lstStyle/>
        <a:p>
          <a:endParaRPr lang="ru-RU" dirty="0">
            <a:solidFill>
              <a:schemeClr val="tx1"/>
            </a:solidFill>
          </a:endParaRPr>
        </a:p>
      </dgm:t>
    </dgm:pt>
    <dgm:pt modelId="{FC3BD079-013E-44FC-8427-B2E9D29AA57B}" type="sibTrans" cxnId="{F0B47B0E-2C36-4AB3-82D6-ADAB66FF067F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42A9D753-C00B-44E1-A424-E4330CF3993C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solidFill>
          <a:srgbClr val="CCFFCC"/>
        </a:solidFill>
      </dgm:spPr>
      <dgm:t>
        <a:bodyPr/>
        <a:lstStyle/>
        <a:p>
          <a:r>
            <a:rPr kumimoji="0" lang="ru-RU" sz="1800" b="1" i="0" u="none" strike="noStrike" cap="none" normalizeH="0" baseline="0" dirty="0" smtClean="0">
              <a:ln/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rPr>
            <a:t>Воспитательные:</a:t>
          </a:r>
        </a:p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Прививать интерес к своему поселку, к духовно – нравственному наследию прошлого, способствовать зарождению чувства гордости за родной поселок</a:t>
          </a:r>
        </a:p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Воспитание у дошкольников интереса к окружающему миру, эмоциональной отзывчивости на события общественной </a:t>
          </a:r>
          <a:r>
            <a:rPr lang="ru-RU" sz="1800" dirty="0" smtClean="0"/>
            <a:t>жизни </a:t>
          </a:r>
          <a:r>
            <a:rPr kumimoji="0" lang="ru-RU" sz="1800" b="0" i="0" u="none" strike="noStrike" cap="none" normalizeH="0" baseline="0" dirty="0" smtClean="0">
              <a:ln/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rPr>
            <a:t>. </a:t>
          </a:r>
          <a:endParaRPr lang="ru-RU" sz="1800" dirty="0">
            <a:solidFill>
              <a:schemeClr val="tx1"/>
            </a:solidFill>
          </a:endParaRPr>
        </a:p>
      </dgm:t>
    </dgm:pt>
    <dgm:pt modelId="{D8DB5945-EB4C-4F72-B68C-05C7FD4D58D7}" type="parTrans" cxnId="{E578202C-9FCE-48E6-9BA5-439F2A755341}">
      <dgm:prSet/>
      <dgm:spPr/>
      <dgm:t>
        <a:bodyPr/>
        <a:lstStyle/>
        <a:p>
          <a:endParaRPr lang="ru-RU" dirty="0">
            <a:solidFill>
              <a:schemeClr val="tx1"/>
            </a:solidFill>
          </a:endParaRPr>
        </a:p>
      </dgm:t>
    </dgm:pt>
    <dgm:pt modelId="{2C3C4AD6-6856-4C68-9A9B-7842DCE4437D}" type="sibTrans" cxnId="{E578202C-9FCE-48E6-9BA5-439F2A755341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73B71C04-EEC9-4625-9B3A-A8511AE0976B}" type="pres">
      <dgm:prSet presAssocID="{C7D759E4-24AC-4FE9-B3ED-33C13C233C0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1992A6E2-AA74-49D0-92FE-B494AB98EA6D}" type="pres">
      <dgm:prSet presAssocID="{97DB1A96-86BF-41FB-B698-5DA20D48D1DC}" presName="hierRoot1" presStyleCnt="0">
        <dgm:presLayoutVars>
          <dgm:hierBranch val="init"/>
        </dgm:presLayoutVars>
      </dgm:prSet>
      <dgm:spPr/>
    </dgm:pt>
    <dgm:pt modelId="{4668B987-4C71-4152-B7B5-9C53B4A4F754}" type="pres">
      <dgm:prSet presAssocID="{97DB1A96-86BF-41FB-B698-5DA20D48D1DC}" presName="rootComposite1" presStyleCnt="0"/>
      <dgm:spPr/>
    </dgm:pt>
    <dgm:pt modelId="{6E0AC96A-F1D5-488E-849E-9CBD1CFA0959}" type="pres">
      <dgm:prSet presAssocID="{97DB1A96-86BF-41FB-B698-5DA20D48D1DC}" presName="rootText1" presStyleLbl="node0" presStyleIdx="0" presStyleCnt="1" custScaleX="140020" custScaleY="54690" custLinFactNeighborX="-536" custLinFactNeighborY="-5230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5537953-AE93-4956-9D98-A0B972918AF1}" type="pres">
      <dgm:prSet presAssocID="{97DB1A96-86BF-41FB-B698-5DA20D48D1DC}" presName="rootConnector1" presStyleLbl="node1" presStyleIdx="0" presStyleCnt="0"/>
      <dgm:spPr/>
      <dgm:t>
        <a:bodyPr/>
        <a:lstStyle/>
        <a:p>
          <a:endParaRPr lang="ru-RU"/>
        </a:p>
      </dgm:t>
    </dgm:pt>
    <dgm:pt modelId="{3B19B024-D155-492A-A4BF-69779B941594}" type="pres">
      <dgm:prSet presAssocID="{97DB1A96-86BF-41FB-B698-5DA20D48D1DC}" presName="hierChild2" presStyleCnt="0"/>
      <dgm:spPr/>
    </dgm:pt>
    <dgm:pt modelId="{3A33A797-3F9B-4A69-955C-BE9FE8C2485F}" type="pres">
      <dgm:prSet presAssocID="{B965E08F-A9D1-4402-9080-50F8E80206B7}" presName="Name37" presStyleLbl="parChTrans1D2" presStyleIdx="0" presStyleCnt="3"/>
      <dgm:spPr/>
      <dgm:t>
        <a:bodyPr/>
        <a:lstStyle/>
        <a:p>
          <a:endParaRPr lang="ru-RU"/>
        </a:p>
      </dgm:t>
    </dgm:pt>
    <dgm:pt modelId="{B990D319-76DA-42FB-8F63-C75B5B14ACB7}" type="pres">
      <dgm:prSet presAssocID="{0B26ADC0-B8C7-4B42-B6CF-422AB20FF781}" presName="hierRoot2" presStyleCnt="0">
        <dgm:presLayoutVars>
          <dgm:hierBranch val="init"/>
        </dgm:presLayoutVars>
      </dgm:prSet>
      <dgm:spPr/>
    </dgm:pt>
    <dgm:pt modelId="{ABA505D0-0319-45C4-8B6F-7FA51B64F9F6}" type="pres">
      <dgm:prSet presAssocID="{0B26ADC0-B8C7-4B42-B6CF-422AB20FF781}" presName="rootComposite" presStyleCnt="0"/>
      <dgm:spPr/>
    </dgm:pt>
    <dgm:pt modelId="{24BB4F2A-F132-4F56-B5B3-61629F3786A6}" type="pres">
      <dgm:prSet presAssocID="{0B26ADC0-B8C7-4B42-B6CF-422AB20FF781}" presName="rootText" presStyleLbl="node2" presStyleIdx="0" presStyleCnt="3" custScaleX="93281" custScaleY="256896" custLinFactNeighborX="868" custLinFactNeighborY="-1994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584A3AA-56A0-4D54-B750-6FCDE2DD1B97}" type="pres">
      <dgm:prSet presAssocID="{0B26ADC0-B8C7-4B42-B6CF-422AB20FF781}" presName="rootConnector" presStyleLbl="node2" presStyleIdx="0" presStyleCnt="3"/>
      <dgm:spPr/>
      <dgm:t>
        <a:bodyPr/>
        <a:lstStyle/>
        <a:p>
          <a:endParaRPr lang="ru-RU"/>
        </a:p>
      </dgm:t>
    </dgm:pt>
    <dgm:pt modelId="{024EBE01-C892-42F5-B494-841632B495E6}" type="pres">
      <dgm:prSet presAssocID="{0B26ADC0-B8C7-4B42-B6CF-422AB20FF781}" presName="hierChild4" presStyleCnt="0"/>
      <dgm:spPr/>
    </dgm:pt>
    <dgm:pt modelId="{E423762C-5C89-4778-8BBA-C617E0C78556}" type="pres">
      <dgm:prSet presAssocID="{0B26ADC0-B8C7-4B42-B6CF-422AB20FF781}" presName="hierChild5" presStyleCnt="0"/>
      <dgm:spPr/>
    </dgm:pt>
    <dgm:pt modelId="{47686116-296A-4D9E-B2E0-017990BF2DEB}" type="pres">
      <dgm:prSet presAssocID="{338F4791-9ADB-4D5E-A576-B67B149A5EBB}" presName="Name37" presStyleLbl="parChTrans1D2" presStyleIdx="1" presStyleCnt="3"/>
      <dgm:spPr/>
      <dgm:t>
        <a:bodyPr/>
        <a:lstStyle/>
        <a:p>
          <a:endParaRPr lang="ru-RU"/>
        </a:p>
      </dgm:t>
    </dgm:pt>
    <dgm:pt modelId="{C6B5FBBA-1453-4F75-A506-9CF672075B28}" type="pres">
      <dgm:prSet presAssocID="{BC81BE75-2670-4A5A-90E6-88359EFE0175}" presName="hierRoot2" presStyleCnt="0">
        <dgm:presLayoutVars>
          <dgm:hierBranch val="init"/>
        </dgm:presLayoutVars>
      </dgm:prSet>
      <dgm:spPr/>
    </dgm:pt>
    <dgm:pt modelId="{68D0F55B-5BAE-4790-A8D3-BD7BAD7A3088}" type="pres">
      <dgm:prSet presAssocID="{BC81BE75-2670-4A5A-90E6-88359EFE0175}" presName="rootComposite" presStyleCnt="0"/>
      <dgm:spPr/>
    </dgm:pt>
    <dgm:pt modelId="{5B398C58-FAE3-44F3-AFA5-A2EB61F539A2}" type="pres">
      <dgm:prSet presAssocID="{BC81BE75-2670-4A5A-90E6-88359EFE0175}" presName="rootText" presStyleLbl="node2" presStyleIdx="1" presStyleCnt="3" custScaleX="101153" custScaleY="251565" custLinFactNeighborX="-195" custLinFactNeighborY="-1994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E9B19C8-2806-450D-B1AE-80FD8DDF0143}" type="pres">
      <dgm:prSet presAssocID="{BC81BE75-2670-4A5A-90E6-88359EFE0175}" presName="rootConnector" presStyleLbl="node2" presStyleIdx="1" presStyleCnt="3"/>
      <dgm:spPr/>
      <dgm:t>
        <a:bodyPr/>
        <a:lstStyle/>
        <a:p>
          <a:endParaRPr lang="ru-RU"/>
        </a:p>
      </dgm:t>
    </dgm:pt>
    <dgm:pt modelId="{D27FF074-BC03-4148-ACF7-6E321A4287FB}" type="pres">
      <dgm:prSet presAssocID="{BC81BE75-2670-4A5A-90E6-88359EFE0175}" presName="hierChild4" presStyleCnt="0"/>
      <dgm:spPr/>
    </dgm:pt>
    <dgm:pt modelId="{9408ED7C-4BE6-4989-8B2F-054333080B31}" type="pres">
      <dgm:prSet presAssocID="{BC81BE75-2670-4A5A-90E6-88359EFE0175}" presName="hierChild5" presStyleCnt="0"/>
      <dgm:spPr/>
    </dgm:pt>
    <dgm:pt modelId="{BDE176EF-33C0-4C06-B289-579902F3DCCF}" type="pres">
      <dgm:prSet presAssocID="{D8DB5945-EB4C-4F72-B68C-05C7FD4D58D7}" presName="Name37" presStyleLbl="parChTrans1D2" presStyleIdx="2" presStyleCnt="3"/>
      <dgm:spPr/>
      <dgm:t>
        <a:bodyPr/>
        <a:lstStyle/>
        <a:p>
          <a:endParaRPr lang="ru-RU"/>
        </a:p>
      </dgm:t>
    </dgm:pt>
    <dgm:pt modelId="{A1DB0446-584E-4193-BF87-35636BA137A6}" type="pres">
      <dgm:prSet presAssocID="{42A9D753-C00B-44E1-A424-E4330CF3993C}" presName="hierRoot2" presStyleCnt="0">
        <dgm:presLayoutVars>
          <dgm:hierBranch val="init"/>
        </dgm:presLayoutVars>
      </dgm:prSet>
      <dgm:spPr/>
    </dgm:pt>
    <dgm:pt modelId="{CB45CE93-EB67-48DF-8DAB-414CA51D4B48}" type="pres">
      <dgm:prSet presAssocID="{42A9D753-C00B-44E1-A424-E4330CF3993C}" presName="rootComposite" presStyleCnt="0"/>
      <dgm:spPr/>
    </dgm:pt>
    <dgm:pt modelId="{A304807D-0131-4C78-B659-1B4B27AF91E5}" type="pres">
      <dgm:prSet presAssocID="{42A9D753-C00B-44E1-A424-E4330CF3993C}" presName="rootText" presStyleLbl="node2" presStyleIdx="2" presStyleCnt="3" custScaleX="117521" custScaleY="262181" custLinFactNeighborX="225" custLinFactNeighborY="-2225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C30F9FE-EFD3-4EE4-9307-F42CAD2543EF}" type="pres">
      <dgm:prSet presAssocID="{42A9D753-C00B-44E1-A424-E4330CF3993C}" presName="rootConnector" presStyleLbl="node2" presStyleIdx="2" presStyleCnt="3"/>
      <dgm:spPr/>
      <dgm:t>
        <a:bodyPr/>
        <a:lstStyle/>
        <a:p>
          <a:endParaRPr lang="ru-RU"/>
        </a:p>
      </dgm:t>
    </dgm:pt>
    <dgm:pt modelId="{94958005-478F-4A3D-A0DB-033CB6EEE5A1}" type="pres">
      <dgm:prSet presAssocID="{42A9D753-C00B-44E1-A424-E4330CF3993C}" presName="hierChild4" presStyleCnt="0"/>
      <dgm:spPr/>
    </dgm:pt>
    <dgm:pt modelId="{164C7C19-8EB2-4176-B9C1-83B9CA16F032}" type="pres">
      <dgm:prSet presAssocID="{42A9D753-C00B-44E1-A424-E4330CF3993C}" presName="hierChild5" presStyleCnt="0"/>
      <dgm:spPr/>
    </dgm:pt>
    <dgm:pt modelId="{15052A08-51F3-4DE9-9F4A-DCE91C489AD6}" type="pres">
      <dgm:prSet presAssocID="{97DB1A96-86BF-41FB-B698-5DA20D48D1DC}" presName="hierChild3" presStyleCnt="0"/>
      <dgm:spPr/>
    </dgm:pt>
  </dgm:ptLst>
  <dgm:cxnLst>
    <dgm:cxn modelId="{FAE64C4F-58D2-46FA-95EC-41671CCD205D}" type="presOf" srcId="{97DB1A96-86BF-41FB-B698-5DA20D48D1DC}" destId="{55537953-AE93-4956-9D98-A0B972918AF1}" srcOrd="1" destOrd="0" presId="urn:microsoft.com/office/officeart/2005/8/layout/orgChart1"/>
    <dgm:cxn modelId="{F0B47B0E-2C36-4AB3-82D6-ADAB66FF067F}" srcId="{97DB1A96-86BF-41FB-B698-5DA20D48D1DC}" destId="{BC81BE75-2670-4A5A-90E6-88359EFE0175}" srcOrd="1" destOrd="0" parTransId="{338F4791-9ADB-4D5E-A576-B67B149A5EBB}" sibTransId="{FC3BD079-013E-44FC-8427-B2E9D29AA57B}"/>
    <dgm:cxn modelId="{A56EE702-3563-4DE7-AABC-D0553BE2312D}" type="presOf" srcId="{0B26ADC0-B8C7-4B42-B6CF-422AB20FF781}" destId="{4584A3AA-56A0-4D54-B750-6FCDE2DD1B97}" srcOrd="1" destOrd="0" presId="urn:microsoft.com/office/officeart/2005/8/layout/orgChart1"/>
    <dgm:cxn modelId="{FD923AFB-1C30-4F4A-A0E4-2F2B3636963D}" srcId="{97DB1A96-86BF-41FB-B698-5DA20D48D1DC}" destId="{0B26ADC0-B8C7-4B42-B6CF-422AB20FF781}" srcOrd="0" destOrd="0" parTransId="{B965E08F-A9D1-4402-9080-50F8E80206B7}" sibTransId="{47F1E144-A6B8-4665-A063-02AD0DA679A4}"/>
    <dgm:cxn modelId="{D153BA48-7F2E-475E-AD70-488D709414FC}" type="presOf" srcId="{BC81BE75-2670-4A5A-90E6-88359EFE0175}" destId="{5B398C58-FAE3-44F3-AFA5-A2EB61F539A2}" srcOrd="0" destOrd="0" presId="urn:microsoft.com/office/officeart/2005/8/layout/orgChart1"/>
    <dgm:cxn modelId="{8AE43414-8858-43A2-93B9-B7E294098C9F}" type="presOf" srcId="{B965E08F-A9D1-4402-9080-50F8E80206B7}" destId="{3A33A797-3F9B-4A69-955C-BE9FE8C2485F}" srcOrd="0" destOrd="0" presId="urn:microsoft.com/office/officeart/2005/8/layout/orgChart1"/>
    <dgm:cxn modelId="{7EBFECBA-6C06-4129-B230-67B1854C1C7E}" srcId="{C7D759E4-24AC-4FE9-B3ED-33C13C233C07}" destId="{97DB1A96-86BF-41FB-B698-5DA20D48D1DC}" srcOrd="0" destOrd="0" parTransId="{B77420FB-C7F9-487B-9167-4AC878F9847D}" sibTransId="{0A9C082D-F460-437F-B511-AAF44374CE5F}"/>
    <dgm:cxn modelId="{0B126589-B01F-48F2-9FEA-3F7D0861B922}" type="presOf" srcId="{C7D759E4-24AC-4FE9-B3ED-33C13C233C07}" destId="{73B71C04-EEC9-4625-9B3A-A8511AE0976B}" srcOrd="0" destOrd="0" presId="urn:microsoft.com/office/officeart/2005/8/layout/orgChart1"/>
    <dgm:cxn modelId="{EA3C3C50-B0EB-4D43-8927-7CE2DD4DC0FF}" type="presOf" srcId="{0B26ADC0-B8C7-4B42-B6CF-422AB20FF781}" destId="{24BB4F2A-F132-4F56-B5B3-61629F3786A6}" srcOrd="0" destOrd="0" presId="urn:microsoft.com/office/officeart/2005/8/layout/orgChart1"/>
    <dgm:cxn modelId="{F48C12B3-5375-48CA-949C-59497D6B0677}" type="presOf" srcId="{97DB1A96-86BF-41FB-B698-5DA20D48D1DC}" destId="{6E0AC96A-F1D5-488E-849E-9CBD1CFA0959}" srcOrd="0" destOrd="0" presId="urn:microsoft.com/office/officeart/2005/8/layout/orgChart1"/>
    <dgm:cxn modelId="{28AD063A-A6D3-414A-BE42-C3F40C023B09}" type="presOf" srcId="{BC81BE75-2670-4A5A-90E6-88359EFE0175}" destId="{5E9B19C8-2806-450D-B1AE-80FD8DDF0143}" srcOrd="1" destOrd="0" presId="urn:microsoft.com/office/officeart/2005/8/layout/orgChart1"/>
    <dgm:cxn modelId="{4457C055-98DD-4FF1-BD70-15922B51CA56}" type="presOf" srcId="{338F4791-9ADB-4D5E-A576-B67B149A5EBB}" destId="{47686116-296A-4D9E-B2E0-017990BF2DEB}" srcOrd="0" destOrd="0" presId="urn:microsoft.com/office/officeart/2005/8/layout/orgChart1"/>
    <dgm:cxn modelId="{24D2AC3F-C742-4704-9F91-69D52E0F6597}" type="presOf" srcId="{D8DB5945-EB4C-4F72-B68C-05C7FD4D58D7}" destId="{BDE176EF-33C0-4C06-B289-579902F3DCCF}" srcOrd="0" destOrd="0" presId="urn:microsoft.com/office/officeart/2005/8/layout/orgChart1"/>
    <dgm:cxn modelId="{FA1E6E5B-1283-443E-A0C7-5978E6CEBD7C}" type="presOf" srcId="{42A9D753-C00B-44E1-A424-E4330CF3993C}" destId="{A304807D-0131-4C78-B659-1B4B27AF91E5}" srcOrd="0" destOrd="0" presId="urn:microsoft.com/office/officeart/2005/8/layout/orgChart1"/>
    <dgm:cxn modelId="{A88915D1-CE15-4F93-9E2A-BFF53FB81880}" type="presOf" srcId="{42A9D753-C00B-44E1-A424-E4330CF3993C}" destId="{7C30F9FE-EFD3-4EE4-9307-F42CAD2543EF}" srcOrd="1" destOrd="0" presId="urn:microsoft.com/office/officeart/2005/8/layout/orgChart1"/>
    <dgm:cxn modelId="{E578202C-9FCE-48E6-9BA5-439F2A755341}" srcId="{97DB1A96-86BF-41FB-B698-5DA20D48D1DC}" destId="{42A9D753-C00B-44E1-A424-E4330CF3993C}" srcOrd="2" destOrd="0" parTransId="{D8DB5945-EB4C-4F72-B68C-05C7FD4D58D7}" sibTransId="{2C3C4AD6-6856-4C68-9A9B-7842DCE4437D}"/>
    <dgm:cxn modelId="{D39DC717-7B26-4425-AEF7-54A37968217D}" type="presParOf" srcId="{73B71C04-EEC9-4625-9B3A-A8511AE0976B}" destId="{1992A6E2-AA74-49D0-92FE-B494AB98EA6D}" srcOrd="0" destOrd="0" presId="urn:microsoft.com/office/officeart/2005/8/layout/orgChart1"/>
    <dgm:cxn modelId="{B0D6C729-7A39-469B-BFAF-8BBD1929ECB4}" type="presParOf" srcId="{1992A6E2-AA74-49D0-92FE-B494AB98EA6D}" destId="{4668B987-4C71-4152-B7B5-9C53B4A4F754}" srcOrd="0" destOrd="0" presId="urn:microsoft.com/office/officeart/2005/8/layout/orgChart1"/>
    <dgm:cxn modelId="{13BAFDD4-C3B7-4715-81C2-44A183F818BB}" type="presParOf" srcId="{4668B987-4C71-4152-B7B5-9C53B4A4F754}" destId="{6E0AC96A-F1D5-488E-849E-9CBD1CFA0959}" srcOrd="0" destOrd="0" presId="urn:microsoft.com/office/officeart/2005/8/layout/orgChart1"/>
    <dgm:cxn modelId="{C6DD7CDE-EE15-46AB-8CC9-BF196562A226}" type="presParOf" srcId="{4668B987-4C71-4152-B7B5-9C53B4A4F754}" destId="{55537953-AE93-4956-9D98-A0B972918AF1}" srcOrd="1" destOrd="0" presId="urn:microsoft.com/office/officeart/2005/8/layout/orgChart1"/>
    <dgm:cxn modelId="{B368B56C-780E-4488-B5D5-B809CF678DB2}" type="presParOf" srcId="{1992A6E2-AA74-49D0-92FE-B494AB98EA6D}" destId="{3B19B024-D155-492A-A4BF-69779B941594}" srcOrd="1" destOrd="0" presId="urn:microsoft.com/office/officeart/2005/8/layout/orgChart1"/>
    <dgm:cxn modelId="{3AC533E1-C417-4F5B-8DF1-E27B120CACD1}" type="presParOf" srcId="{3B19B024-D155-492A-A4BF-69779B941594}" destId="{3A33A797-3F9B-4A69-955C-BE9FE8C2485F}" srcOrd="0" destOrd="0" presId="urn:microsoft.com/office/officeart/2005/8/layout/orgChart1"/>
    <dgm:cxn modelId="{85D74B2C-4A7C-4E33-81C3-7286DAFAF220}" type="presParOf" srcId="{3B19B024-D155-492A-A4BF-69779B941594}" destId="{B990D319-76DA-42FB-8F63-C75B5B14ACB7}" srcOrd="1" destOrd="0" presId="urn:microsoft.com/office/officeart/2005/8/layout/orgChart1"/>
    <dgm:cxn modelId="{B5EDFA2E-1287-40CE-B156-5F9C50963085}" type="presParOf" srcId="{B990D319-76DA-42FB-8F63-C75B5B14ACB7}" destId="{ABA505D0-0319-45C4-8B6F-7FA51B64F9F6}" srcOrd="0" destOrd="0" presId="urn:microsoft.com/office/officeart/2005/8/layout/orgChart1"/>
    <dgm:cxn modelId="{7F398643-560B-4727-82BD-6043CF506463}" type="presParOf" srcId="{ABA505D0-0319-45C4-8B6F-7FA51B64F9F6}" destId="{24BB4F2A-F132-4F56-B5B3-61629F3786A6}" srcOrd="0" destOrd="0" presId="urn:microsoft.com/office/officeart/2005/8/layout/orgChart1"/>
    <dgm:cxn modelId="{5FA5E4DD-9FB9-4A84-85A2-BE46C2A7DE5B}" type="presParOf" srcId="{ABA505D0-0319-45C4-8B6F-7FA51B64F9F6}" destId="{4584A3AA-56A0-4D54-B750-6FCDE2DD1B97}" srcOrd="1" destOrd="0" presId="urn:microsoft.com/office/officeart/2005/8/layout/orgChart1"/>
    <dgm:cxn modelId="{DD2B1C42-19AF-4670-836C-D18921D33CFA}" type="presParOf" srcId="{B990D319-76DA-42FB-8F63-C75B5B14ACB7}" destId="{024EBE01-C892-42F5-B494-841632B495E6}" srcOrd="1" destOrd="0" presId="urn:microsoft.com/office/officeart/2005/8/layout/orgChart1"/>
    <dgm:cxn modelId="{DD56E74A-3DEA-40C0-8362-05B9EF0E0722}" type="presParOf" srcId="{B990D319-76DA-42FB-8F63-C75B5B14ACB7}" destId="{E423762C-5C89-4778-8BBA-C617E0C78556}" srcOrd="2" destOrd="0" presId="urn:microsoft.com/office/officeart/2005/8/layout/orgChart1"/>
    <dgm:cxn modelId="{4AB777AC-50AA-4CBC-991F-1FE834D9B4C7}" type="presParOf" srcId="{3B19B024-D155-492A-A4BF-69779B941594}" destId="{47686116-296A-4D9E-B2E0-017990BF2DEB}" srcOrd="2" destOrd="0" presId="urn:microsoft.com/office/officeart/2005/8/layout/orgChart1"/>
    <dgm:cxn modelId="{AD1D8CB8-6EDA-42D6-B649-D6C0BE80D291}" type="presParOf" srcId="{3B19B024-D155-492A-A4BF-69779B941594}" destId="{C6B5FBBA-1453-4F75-A506-9CF672075B28}" srcOrd="3" destOrd="0" presId="urn:microsoft.com/office/officeart/2005/8/layout/orgChart1"/>
    <dgm:cxn modelId="{89691DE5-3184-4884-A4FF-1122419D1243}" type="presParOf" srcId="{C6B5FBBA-1453-4F75-A506-9CF672075B28}" destId="{68D0F55B-5BAE-4790-A8D3-BD7BAD7A3088}" srcOrd="0" destOrd="0" presId="urn:microsoft.com/office/officeart/2005/8/layout/orgChart1"/>
    <dgm:cxn modelId="{F1BDFB8D-487F-4156-9684-1FAF7E461EF3}" type="presParOf" srcId="{68D0F55B-5BAE-4790-A8D3-BD7BAD7A3088}" destId="{5B398C58-FAE3-44F3-AFA5-A2EB61F539A2}" srcOrd="0" destOrd="0" presId="urn:microsoft.com/office/officeart/2005/8/layout/orgChart1"/>
    <dgm:cxn modelId="{7BA6E8C1-3C68-47F7-A45C-B60D970A281E}" type="presParOf" srcId="{68D0F55B-5BAE-4790-A8D3-BD7BAD7A3088}" destId="{5E9B19C8-2806-450D-B1AE-80FD8DDF0143}" srcOrd="1" destOrd="0" presId="urn:microsoft.com/office/officeart/2005/8/layout/orgChart1"/>
    <dgm:cxn modelId="{8254BD4E-9BCE-4CD2-B61D-BC3B352779F0}" type="presParOf" srcId="{C6B5FBBA-1453-4F75-A506-9CF672075B28}" destId="{D27FF074-BC03-4148-ACF7-6E321A4287FB}" srcOrd="1" destOrd="0" presId="urn:microsoft.com/office/officeart/2005/8/layout/orgChart1"/>
    <dgm:cxn modelId="{93643B9F-B47A-4642-8E60-F36F1CC2E695}" type="presParOf" srcId="{C6B5FBBA-1453-4F75-A506-9CF672075B28}" destId="{9408ED7C-4BE6-4989-8B2F-054333080B31}" srcOrd="2" destOrd="0" presId="urn:microsoft.com/office/officeart/2005/8/layout/orgChart1"/>
    <dgm:cxn modelId="{CD71316B-90BD-42E1-A3B5-A3F123DC230B}" type="presParOf" srcId="{3B19B024-D155-492A-A4BF-69779B941594}" destId="{BDE176EF-33C0-4C06-B289-579902F3DCCF}" srcOrd="4" destOrd="0" presId="urn:microsoft.com/office/officeart/2005/8/layout/orgChart1"/>
    <dgm:cxn modelId="{ABA460FE-7751-4EA6-A7AD-7EA305FFF0BD}" type="presParOf" srcId="{3B19B024-D155-492A-A4BF-69779B941594}" destId="{A1DB0446-584E-4193-BF87-35636BA137A6}" srcOrd="5" destOrd="0" presId="urn:microsoft.com/office/officeart/2005/8/layout/orgChart1"/>
    <dgm:cxn modelId="{12E27060-38D8-473B-BFB4-6FB1BF12FDA2}" type="presParOf" srcId="{A1DB0446-584E-4193-BF87-35636BA137A6}" destId="{CB45CE93-EB67-48DF-8DAB-414CA51D4B48}" srcOrd="0" destOrd="0" presId="urn:microsoft.com/office/officeart/2005/8/layout/orgChart1"/>
    <dgm:cxn modelId="{4399AAF5-9C8A-4C50-A996-64B9EE44C33C}" type="presParOf" srcId="{CB45CE93-EB67-48DF-8DAB-414CA51D4B48}" destId="{A304807D-0131-4C78-B659-1B4B27AF91E5}" srcOrd="0" destOrd="0" presId="urn:microsoft.com/office/officeart/2005/8/layout/orgChart1"/>
    <dgm:cxn modelId="{0D6BB9C5-2F19-48A1-BBB0-42234922F6AD}" type="presParOf" srcId="{CB45CE93-EB67-48DF-8DAB-414CA51D4B48}" destId="{7C30F9FE-EFD3-4EE4-9307-F42CAD2543EF}" srcOrd="1" destOrd="0" presId="urn:microsoft.com/office/officeart/2005/8/layout/orgChart1"/>
    <dgm:cxn modelId="{FC7F831D-E22C-4AAF-8CE7-F073A3533E8F}" type="presParOf" srcId="{A1DB0446-584E-4193-BF87-35636BA137A6}" destId="{94958005-478F-4A3D-A0DB-033CB6EEE5A1}" srcOrd="1" destOrd="0" presId="urn:microsoft.com/office/officeart/2005/8/layout/orgChart1"/>
    <dgm:cxn modelId="{F7670AD3-9094-43C2-A2A1-EC94464927DA}" type="presParOf" srcId="{A1DB0446-584E-4193-BF87-35636BA137A6}" destId="{164C7C19-8EB2-4176-B9C1-83B9CA16F032}" srcOrd="2" destOrd="0" presId="urn:microsoft.com/office/officeart/2005/8/layout/orgChart1"/>
    <dgm:cxn modelId="{77F38ADD-52BC-41BF-9DB1-814444C92264}" type="presParOf" srcId="{1992A6E2-AA74-49D0-92FE-B494AB98EA6D}" destId="{15052A08-51F3-4DE9-9F4A-DCE91C489AD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4F79AB0-9F09-4153-AB9B-13DC4FE21F38}" type="doc">
      <dgm:prSet loTypeId="urn:microsoft.com/office/officeart/2005/8/layout/chevron2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7D898B20-60ED-4CA8-9AD8-401AD7C73030}">
      <dgm:prSet phldrT="[Текст]" custT="1"/>
      <dgm:spPr/>
      <dgm:t>
        <a:bodyPr/>
        <a:lstStyle/>
        <a:p>
          <a:pPr algn="ctr"/>
          <a:r>
            <a:rPr lang="ru-RU" sz="3200" b="1" dirty="0" smtClean="0">
              <a:latin typeface="Times New Roman" pitchFamily="18" charset="0"/>
              <a:cs typeface="Times New Roman" pitchFamily="18" charset="0"/>
            </a:rPr>
            <a:t>1</a:t>
          </a:r>
          <a:endParaRPr lang="ru-RU" sz="3200" b="1" dirty="0">
            <a:latin typeface="Times New Roman" pitchFamily="18" charset="0"/>
            <a:cs typeface="Times New Roman" pitchFamily="18" charset="0"/>
          </a:endParaRPr>
        </a:p>
      </dgm:t>
    </dgm:pt>
    <dgm:pt modelId="{42684073-078B-45F9-AD02-E00F2E133C3E}" type="parTrans" cxnId="{65836E21-7D04-4432-BC30-5FDB0891C766}">
      <dgm:prSet/>
      <dgm:spPr/>
      <dgm:t>
        <a:bodyPr/>
        <a:lstStyle/>
        <a:p>
          <a:pPr algn="ctr"/>
          <a:endParaRPr lang="ru-RU" sz="3200" b="1">
            <a:latin typeface="Times New Roman" pitchFamily="18" charset="0"/>
            <a:cs typeface="Times New Roman" pitchFamily="18" charset="0"/>
          </a:endParaRPr>
        </a:p>
      </dgm:t>
    </dgm:pt>
    <dgm:pt modelId="{A4A437B0-C754-4C7C-9239-944335572AFE}" type="sibTrans" cxnId="{65836E21-7D04-4432-BC30-5FDB0891C766}">
      <dgm:prSet/>
      <dgm:spPr/>
      <dgm:t>
        <a:bodyPr/>
        <a:lstStyle/>
        <a:p>
          <a:pPr algn="ctr"/>
          <a:endParaRPr lang="ru-RU" sz="3200" b="1">
            <a:latin typeface="Times New Roman" pitchFamily="18" charset="0"/>
            <a:cs typeface="Times New Roman" pitchFamily="18" charset="0"/>
          </a:endParaRPr>
        </a:p>
      </dgm:t>
    </dgm:pt>
    <dgm:pt modelId="{ABA0C6C8-9505-4DAB-A39A-A5210CC52381}">
      <dgm:prSet phldrT="[Текст]" custT="1"/>
      <dgm:spPr/>
      <dgm:t>
        <a:bodyPr/>
        <a:lstStyle/>
        <a:p>
          <a:pPr algn="ctr"/>
          <a:r>
            <a:rPr lang="ru-RU" sz="3200" b="1" dirty="0" smtClean="0">
              <a:latin typeface="Times New Roman" pitchFamily="18" charset="0"/>
              <a:cs typeface="Times New Roman" pitchFamily="18" charset="0"/>
            </a:rPr>
            <a:t>2</a:t>
          </a:r>
          <a:endParaRPr lang="ru-RU" sz="3200" b="1" dirty="0">
            <a:latin typeface="Times New Roman" pitchFamily="18" charset="0"/>
            <a:cs typeface="Times New Roman" pitchFamily="18" charset="0"/>
          </a:endParaRPr>
        </a:p>
      </dgm:t>
    </dgm:pt>
    <dgm:pt modelId="{B34F7F23-C5F3-4AB0-937F-B262EDF64E36}" type="parTrans" cxnId="{DD603273-F6B2-4FFA-B7E4-B9887B0BF060}">
      <dgm:prSet/>
      <dgm:spPr/>
      <dgm:t>
        <a:bodyPr/>
        <a:lstStyle/>
        <a:p>
          <a:pPr algn="ctr"/>
          <a:endParaRPr lang="ru-RU" sz="3200" b="1">
            <a:latin typeface="Times New Roman" pitchFamily="18" charset="0"/>
            <a:cs typeface="Times New Roman" pitchFamily="18" charset="0"/>
          </a:endParaRPr>
        </a:p>
      </dgm:t>
    </dgm:pt>
    <dgm:pt modelId="{D77D304B-889E-4C3C-9212-C880FF2F5892}" type="sibTrans" cxnId="{DD603273-F6B2-4FFA-B7E4-B9887B0BF060}">
      <dgm:prSet/>
      <dgm:spPr/>
      <dgm:t>
        <a:bodyPr/>
        <a:lstStyle/>
        <a:p>
          <a:pPr algn="ctr"/>
          <a:endParaRPr lang="ru-RU" sz="3200" b="1">
            <a:latin typeface="Times New Roman" pitchFamily="18" charset="0"/>
            <a:cs typeface="Times New Roman" pitchFamily="18" charset="0"/>
          </a:endParaRPr>
        </a:p>
      </dgm:t>
    </dgm:pt>
    <dgm:pt modelId="{DEDBBB7D-8F6C-4EA7-B485-F68DE716D486}">
      <dgm:prSet custT="1"/>
      <dgm:spPr/>
      <dgm:t>
        <a:bodyPr/>
        <a:lstStyle/>
        <a:p>
          <a:pPr algn="l"/>
          <a:r>
            <a:rPr lang="ru-RU" sz="3200" b="1" dirty="0" smtClean="0">
              <a:latin typeface="Times New Roman" pitchFamily="18" charset="0"/>
              <a:cs typeface="Times New Roman" pitchFamily="18" charset="0"/>
              <a:hlinkClick xmlns:r="http://schemas.openxmlformats.org/officeDocument/2006/relationships" r:id="rId1" action="ppaction://hlinksldjump"/>
            </a:rPr>
            <a:t>Основной этап</a:t>
          </a:r>
          <a:endParaRPr lang="ru-RU" sz="3200" b="1" dirty="0">
            <a:latin typeface="Times New Roman" pitchFamily="18" charset="0"/>
            <a:cs typeface="Times New Roman" pitchFamily="18" charset="0"/>
          </a:endParaRPr>
        </a:p>
      </dgm:t>
    </dgm:pt>
    <dgm:pt modelId="{9B6017EF-2E7F-45B1-8110-1A881544D515}" type="parTrans" cxnId="{A0DDF848-96BC-4610-A4CE-0E4023DBC4C0}">
      <dgm:prSet/>
      <dgm:spPr/>
      <dgm:t>
        <a:bodyPr/>
        <a:lstStyle/>
        <a:p>
          <a:pPr algn="ctr"/>
          <a:endParaRPr lang="ru-RU" sz="3200" b="1">
            <a:latin typeface="Times New Roman" pitchFamily="18" charset="0"/>
            <a:cs typeface="Times New Roman" pitchFamily="18" charset="0"/>
          </a:endParaRPr>
        </a:p>
      </dgm:t>
    </dgm:pt>
    <dgm:pt modelId="{A71E7B25-6E1C-4094-8E16-7721D4020EA8}" type="sibTrans" cxnId="{A0DDF848-96BC-4610-A4CE-0E4023DBC4C0}">
      <dgm:prSet/>
      <dgm:spPr/>
      <dgm:t>
        <a:bodyPr/>
        <a:lstStyle/>
        <a:p>
          <a:pPr algn="ctr"/>
          <a:endParaRPr lang="ru-RU" sz="3200" b="1">
            <a:latin typeface="Times New Roman" pitchFamily="18" charset="0"/>
            <a:cs typeface="Times New Roman" pitchFamily="18" charset="0"/>
          </a:endParaRPr>
        </a:p>
      </dgm:t>
    </dgm:pt>
    <dgm:pt modelId="{6BA19222-83F6-432B-8B0B-717AF637161E}">
      <dgm:prSet phldrT="[Текст]" custT="1"/>
      <dgm:spPr/>
      <dgm:t>
        <a:bodyPr/>
        <a:lstStyle/>
        <a:p>
          <a:pPr algn="ctr"/>
          <a:endParaRPr lang="ru-RU" sz="3200" b="1" dirty="0">
            <a:latin typeface="Times New Roman" pitchFamily="18" charset="0"/>
            <a:cs typeface="Times New Roman" pitchFamily="18" charset="0"/>
          </a:endParaRPr>
        </a:p>
      </dgm:t>
    </dgm:pt>
    <dgm:pt modelId="{E0DD7032-471F-479A-AE08-2B8A03A67448}" type="parTrans" cxnId="{8B3E3CE5-ECF1-4B10-B6D7-A753E3C36067}">
      <dgm:prSet/>
      <dgm:spPr/>
      <dgm:t>
        <a:bodyPr/>
        <a:lstStyle/>
        <a:p>
          <a:pPr algn="ctr"/>
          <a:endParaRPr lang="ru-RU" sz="3200" b="1">
            <a:latin typeface="Times New Roman" pitchFamily="18" charset="0"/>
            <a:cs typeface="Times New Roman" pitchFamily="18" charset="0"/>
          </a:endParaRPr>
        </a:p>
      </dgm:t>
    </dgm:pt>
    <dgm:pt modelId="{F821121C-E38D-4EC3-8ADC-82047DCB6313}" type="sibTrans" cxnId="{8B3E3CE5-ECF1-4B10-B6D7-A753E3C36067}">
      <dgm:prSet/>
      <dgm:spPr/>
      <dgm:t>
        <a:bodyPr/>
        <a:lstStyle/>
        <a:p>
          <a:pPr algn="ctr"/>
          <a:endParaRPr lang="ru-RU" sz="3200" b="1">
            <a:latin typeface="Times New Roman" pitchFamily="18" charset="0"/>
            <a:cs typeface="Times New Roman" pitchFamily="18" charset="0"/>
          </a:endParaRPr>
        </a:p>
      </dgm:t>
    </dgm:pt>
    <dgm:pt modelId="{571BADE1-F363-47A0-9F4A-BA5B606C200E}">
      <dgm:prSet custT="1"/>
      <dgm:spPr/>
      <dgm:t>
        <a:bodyPr/>
        <a:lstStyle/>
        <a:p>
          <a:pPr algn="ctr"/>
          <a:r>
            <a:rPr lang="ru-RU" sz="3200" b="1" dirty="0" smtClean="0">
              <a:latin typeface="Times New Roman" pitchFamily="18" charset="0"/>
              <a:cs typeface="Times New Roman" pitchFamily="18" charset="0"/>
              <a:hlinkClick xmlns:r="http://schemas.openxmlformats.org/officeDocument/2006/relationships" r:id="rId2" action="ppaction://hlinksldjump"/>
            </a:rPr>
            <a:t>Задания</a:t>
          </a:r>
          <a:endParaRPr lang="ru-RU" sz="3200" b="1" dirty="0">
            <a:latin typeface="Times New Roman" pitchFamily="18" charset="0"/>
            <a:cs typeface="Times New Roman" pitchFamily="18" charset="0"/>
          </a:endParaRPr>
        </a:p>
      </dgm:t>
    </dgm:pt>
    <dgm:pt modelId="{98851BFE-F2D1-4B8E-93EB-E7C241DC52B7}" type="parTrans" cxnId="{96F2B2E7-1473-4C03-81B4-0CC95D6BE11C}">
      <dgm:prSet/>
      <dgm:spPr/>
      <dgm:t>
        <a:bodyPr/>
        <a:lstStyle/>
        <a:p>
          <a:pPr algn="ctr"/>
          <a:endParaRPr lang="ru-RU" sz="3200" b="1">
            <a:latin typeface="Times New Roman" pitchFamily="18" charset="0"/>
            <a:cs typeface="Times New Roman" pitchFamily="18" charset="0"/>
          </a:endParaRPr>
        </a:p>
      </dgm:t>
    </dgm:pt>
    <dgm:pt modelId="{B1411737-3048-4013-AE86-EAC59A3E9144}" type="sibTrans" cxnId="{96F2B2E7-1473-4C03-81B4-0CC95D6BE11C}">
      <dgm:prSet/>
      <dgm:spPr/>
      <dgm:t>
        <a:bodyPr/>
        <a:lstStyle/>
        <a:p>
          <a:pPr algn="ctr"/>
          <a:endParaRPr lang="ru-RU" sz="3200" b="1">
            <a:latin typeface="Times New Roman" pitchFamily="18" charset="0"/>
            <a:cs typeface="Times New Roman" pitchFamily="18" charset="0"/>
          </a:endParaRPr>
        </a:p>
      </dgm:t>
    </dgm:pt>
    <dgm:pt modelId="{9B98978F-C120-415E-86A7-1A74E7D4F6E0}">
      <dgm:prSet custT="1"/>
      <dgm:spPr/>
      <dgm:t>
        <a:bodyPr/>
        <a:lstStyle/>
        <a:p>
          <a:pPr algn="ctr"/>
          <a:endParaRPr lang="ru-RU" sz="3200" b="1" dirty="0">
            <a:latin typeface="Times New Roman" pitchFamily="18" charset="0"/>
            <a:cs typeface="Times New Roman" pitchFamily="18" charset="0"/>
          </a:endParaRPr>
        </a:p>
      </dgm:t>
    </dgm:pt>
    <dgm:pt modelId="{B798C4D6-0EAF-42DC-9FFC-4ED88054077B}" type="parTrans" cxnId="{BCFB662C-298A-45B2-81C6-46199A463342}">
      <dgm:prSet/>
      <dgm:spPr/>
      <dgm:t>
        <a:bodyPr/>
        <a:lstStyle/>
        <a:p>
          <a:pPr algn="ctr"/>
          <a:endParaRPr lang="ru-RU" sz="3200" b="1">
            <a:latin typeface="Times New Roman" pitchFamily="18" charset="0"/>
            <a:cs typeface="Times New Roman" pitchFamily="18" charset="0"/>
          </a:endParaRPr>
        </a:p>
      </dgm:t>
    </dgm:pt>
    <dgm:pt modelId="{FC765377-9644-4A6E-95E4-30A584292C3B}" type="sibTrans" cxnId="{BCFB662C-298A-45B2-81C6-46199A463342}">
      <dgm:prSet/>
      <dgm:spPr/>
      <dgm:t>
        <a:bodyPr/>
        <a:lstStyle/>
        <a:p>
          <a:pPr algn="ctr"/>
          <a:endParaRPr lang="ru-RU" sz="3200" b="1">
            <a:latin typeface="Times New Roman" pitchFamily="18" charset="0"/>
            <a:cs typeface="Times New Roman" pitchFamily="18" charset="0"/>
          </a:endParaRPr>
        </a:p>
      </dgm:t>
    </dgm:pt>
    <dgm:pt modelId="{F91E098A-6DFC-4383-BA2D-ED4697B2A53F}">
      <dgm:prSet custT="1"/>
      <dgm:spPr/>
      <dgm:t>
        <a:bodyPr/>
        <a:lstStyle/>
        <a:p>
          <a:pPr algn="ctr"/>
          <a:r>
            <a:rPr lang="ru-RU" sz="3200" b="1" dirty="0" smtClean="0">
              <a:latin typeface="Times New Roman" pitchFamily="18" charset="0"/>
              <a:cs typeface="Times New Roman" pitchFamily="18" charset="0"/>
            </a:rPr>
            <a:t>3</a:t>
          </a:r>
          <a:endParaRPr lang="ru-RU" sz="3200" b="1" dirty="0">
            <a:latin typeface="Times New Roman" pitchFamily="18" charset="0"/>
            <a:cs typeface="Times New Roman" pitchFamily="18" charset="0"/>
          </a:endParaRPr>
        </a:p>
      </dgm:t>
    </dgm:pt>
    <dgm:pt modelId="{07A7DBFF-FC2F-42CA-A0DB-4F4646F2A943}" type="parTrans" cxnId="{07A017B6-73BC-4959-B715-F1B8BB2D4272}">
      <dgm:prSet/>
      <dgm:spPr/>
      <dgm:t>
        <a:bodyPr/>
        <a:lstStyle/>
        <a:p>
          <a:pPr algn="ctr"/>
          <a:endParaRPr lang="ru-RU" sz="3200" b="1">
            <a:latin typeface="Times New Roman" pitchFamily="18" charset="0"/>
            <a:cs typeface="Times New Roman" pitchFamily="18" charset="0"/>
          </a:endParaRPr>
        </a:p>
      </dgm:t>
    </dgm:pt>
    <dgm:pt modelId="{9C7A561E-06C5-4A0B-9032-FE0D2F53353C}" type="sibTrans" cxnId="{07A017B6-73BC-4959-B715-F1B8BB2D4272}">
      <dgm:prSet/>
      <dgm:spPr/>
      <dgm:t>
        <a:bodyPr/>
        <a:lstStyle/>
        <a:p>
          <a:pPr algn="ctr"/>
          <a:endParaRPr lang="ru-RU" sz="3200" b="1">
            <a:latin typeface="Times New Roman" pitchFamily="18" charset="0"/>
            <a:cs typeface="Times New Roman" pitchFamily="18" charset="0"/>
          </a:endParaRPr>
        </a:p>
      </dgm:t>
    </dgm:pt>
    <dgm:pt modelId="{B34B11CA-F9E7-4A20-BFA2-924E556E2974}">
      <dgm:prSet custT="1"/>
      <dgm:spPr/>
      <dgm:t>
        <a:bodyPr/>
        <a:lstStyle/>
        <a:p>
          <a:pPr algn="ctr"/>
          <a:r>
            <a:rPr lang="ru-RU" sz="3200" b="1" dirty="0" smtClean="0">
              <a:latin typeface="Times New Roman" pitchFamily="18" charset="0"/>
              <a:cs typeface="Times New Roman" pitchFamily="18" charset="0"/>
              <a:hlinkClick xmlns:r="http://schemas.openxmlformats.org/officeDocument/2006/relationships" r:id="rId3" action="ppaction://hlinksldjump"/>
            </a:rPr>
            <a:t> Физкультминутка</a:t>
          </a:r>
          <a:endParaRPr lang="ru-RU" sz="3200" b="1" dirty="0">
            <a:latin typeface="Times New Roman" pitchFamily="18" charset="0"/>
            <a:cs typeface="Times New Roman" pitchFamily="18" charset="0"/>
          </a:endParaRPr>
        </a:p>
      </dgm:t>
    </dgm:pt>
    <dgm:pt modelId="{4A4EE5D3-81D3-481B-900C-BB6B33FA19F8}" type="parTrans" cxnId="{0969A845-48AC-4C76-B0B7-116F06D189D9}">
      <dgm:prSet/>
      <dgm:spPr/>
      <dgm:t>
        <a:bodyPr/>
        <a:lstStyle/>
        <a:p>
          <a:pPr algn="ctr"/>
          <a:endParaRPr lang="ru-RU" sz="3200" b="1">
            <a:latin typeface="Times New Roman" pitchFamily="18" charset="0"/>
            <a:cs typeface="Times New Roman" pitchFamily="18" charset="0"/>
          </a:endParaRPr>
        </a:p>
      </dgm:t>
    </dgm:pt>
    <dgm:pt modelId="{6F848771-6CD2-4DEA-B7EC-D0EA1424DA6D}" type="sibTrans" cxnId="{0969A845-48AC-4C76-B0B7-116F06D189D9}">
      <dgm:prSet/>
      <dgm:spPr/>
      <dgm:t>
        <a:bodyPr/>
        <a:lstStyle/>
        <a:p>
          <a:pPr algn="ctr"/>
          <a:endParaRPr lang="ru-RU" sz="3200" b="1">
            <a:latin typeface="Times New Roman" pitchFamily="18" charset="0"/>
            <a:cs typeface="Times New Roman" pitchFamily="18" charset="0"/>
          </a:endParaRPr>
        </a:p>
      </dgm:t>
    </dgm:pt>
    <dgm:pt modelId="{3F62906F-A131-4E56-B223-0B6412761897}">
      <dgm:prSet custT="1"/>
      <dgm:spPr/>
      <dgm:t>
        <a:bodyPr/>
        <a:lstStyle/>
        <a:p>
          <a:pPr algn="l"/>
          <a:r>
            <a:rPr lang="ru-RU" sz="3200" b="1" dirty="0" smtClean="0">
              <a:solidFill>
                <a:srgbClr val="0099FF"/>
              </a:solidFill>
              <a:latin typeface="Times New Roman" pitchFamily="18" charset="0"/>
              <a:cs typeface="Times New Roman" pitchFamily="18" charset="0"/>
              <a:hlinkClick xmlns:r="http://schemas.openxmlformats.org/officeDocument/2006/relationships" r:id="rId4" action="ppaction://hlinksldjump"/>
            </a:rPr>
            <a:t>Заключительный</a:t>
          </a:r>
          <a:r>
            <a:rPr lang="ru-RU" sz="3200" b="1" dirty="0" smtClean="0">
              <a:latin typeface="Times New Roman" pitchFamily="18" charset="0"/>
              <a:cs typeface="Times New Roman" pitchFamily="18" charset="0"/>
              <a:hlinkClick xmlns:r="http://schemas.openxmlformats.org/officeDocument/2006/relationships" r:id="rId4" action="ppaction://hlinksldjump"/>
            </a:rPr>
            <a:t> этап</a:t>
          </a:r>
          <a:endParaRPr lang="ru-RU" sz="3200" b="1" dirty="0">
            <a:latin typeface="Times New Roman" pitchFamily="18" charset="0"/>
            <a:cs typeface="Times New Roman" pitchFamily="18" charset="0"/>
          </a:endParaRPr>
        </a:p>
      </dgm:t>
    </dgm:pt>
    <dgm:pt modelId="{F485E50B-3727-45D1-A26A-1C4738BC148E}" type="parTrans" cxnId="{60287EA4-F72B-4ABE-9870-5813860EFED1}">
      <dgm:prSet/>
      <dgm:spPr/>
      <dgm:t>
        <a:bodyPr/>
        <a:lstStyle/>
        <a:p>
          <a:pPr algn="ctr"/>
          <a:endParaRPr lang="ru-RU" sz="3200" b="1">
            <a:latin typeface="Times New Roman" pitchFamily="18" charset="0"/>
            <a:cs typeface="Times New Roman" pitchFamily="18" charset="0"/>
          </a:endParaRPr>
        </a:p>
      </dgm:t>
    </dgm:pt>
    <dgm:pt modelId="{6FB4F286-8D62-42D7-887F-B51E061BDEB4}" type="sibTrans" cxnId="{60287EA4-F72B-4ABE-9870-5813860EFED1}">
      <dgm:prSet/>
      <dgm:spPr/>
      <dgm:t>
        <a:bodyPr/>
        <a:lstStyle/>
        <a:p>
          <a:pPr algn="ctr"/>
          <a:endParaRPr lang="ru-RU" sz="3200" b="1">
            <a:latin typeface="Times New Roman" pitchFamily="18" charset="0"/>
            <a:cs typeface="Times New Roman" pitchFamily="18" charset="0"/>
          </a:endParaRPr>
        </a:p>
      </dgm:t>
    </dgm:pt>
    <dgm:pt modelId="{1CE9A103-48F4-4FA9-AE20-581BA883C236}">
      <dgm:prSet phldrT="[Текст]" custT="1"/>
      <dgm:spPr/>
      <dgm:t>
        <a:bodyPr/>
        <a:lstStyle/>
        <a:p>
          <a:pPr algn="l"/>
          <a:r>
            <a:rPr lang="ru-RU" sz="3200" b="1" dirty="0" smtClean="0">
              <a:latin typeface="Times New Roman" pitchFamily="18" charset="0"/>
              <a:cs typeface="Times New Roman" pitchFamily="18" charset="0"/>
              <a:hlinkClick xmlns:r="http://schemas.openxmlformats.org/officeDocument/2006/relationships" r:id="rId5" action="ppaction://hlinksldjump"/>
            </a:rPr>
            <a:t>Организационный этап</a:t>
          </a:r>
          <a:endParaRPr lang="ru-RU" sz="3200" b="1" dirty="0">
            <a:latin typeface="Times New Roman" pitchFamily="18" charset="0"/>
            <a:cs typeface="Times New Roman" pitchFamily="18" charset="0"/>
          </a:endParaRPr>
        </a:p>
      </dgm:t>
    </dgm:pt>
    <dgm:pt modelId="{7E96880F-A9DA-4A7B-A71B-F44F25B1E1E6}" type="sibTrans" cxnId="{A915AEF0-A417-4FA5-A9DD-CF39082FE250}">
      <dgm:prSet/>
      <dgm:spPr/>
      <dgm:t>
        <a:bodyPr/>
        <a:lstStyle/>
        <a:p>
          <a:pPr algn="ctr"/>
          <a:endParaRPr lang="ru-RU" sz="3200" b="1">
            <a:latin typeface="Times New Roman" pitchFamily="18" charset="0"/>
            <a:cs typeface="Times New Roman" pitchFamily="18" charset="0"/>
          </a:endParaRPr>
        </a:p>
      </dgm:t>
    </dgm:pt>
    <dgm:pt modelId="{0C610D0B-1533-480D-B3BC-F1369430E3FC}" type="parTrans" cxnId="{A915AEF0-A417-4FA5-A9DD-CF39082FE250}">
      <dgm:prSet/>
      <dgm:spPr/>
      <dgm:t>
        <a:bodyPr/>
        <a:lstStyle/>
        <a:p>
          <a:pPr algn="ctr"/>
          <a:endParaRPr lang="ru-RU" sz="3200" b="1">
            <a:latin typeface="Times New Roman" pitchFamily="18" charset="0"/>
            <a:cs typeface="Times New Roman" pitchFamily="18" charset="0"/>
          </a:endParaRPr>
        </a:p>
      </dgm:t>
    </dgm:pt>
    <dgm:pt modelId="{679C4CB1-642E-45D7-865E-75E110FE2B51}">
      <dgm:prSet phldrT="[Текст]"/>
      <dgm:spPr>
        <a:solidFill>
          <a:srgbClr val="FFCC00"/>
        </a:solidFill>
      </dgm:spPr>
      <dgm:t>
        <a:bodyPr/>
        <a:lstStyle/>
        <a:p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60BB49FA-49E6-40A2-83ED-1A5332CA8904}" type="parTrans" cxnId="{49900A16-1F65-4525-AA4E-751484BE1D95}">
      <dgm:prSet/>
      <dgm:spPr/>
      <dgm:t>
        <a:bodyPr/>
        <a:lstStyle/>
        <a:p>
          <a:endParaRPr lang="ru-RU"/>
        </a:p>
      </dgm:t>
    </dgm:pt>
    <dgm:pt modelId="{7E52027F-A401-420B-853E-EB54EA1FBCC4}" type="sibTrans" cxnId="{49900A16-1F65-4525-AA4E-751484BE1D95}">
      <dgm:prSet/>
      <dgm:spPr/>
      <dgm:t>
        <a:bodyPr/>
        <a:lstStyle/>
        <a:p>
          <a:endParaRPr lang="ru-RU"/>
        </a:p>
      </dgm:t>
    </dgm:pt>
    <dgm:pt modelId="{38D04C37-201D-4DDB-8AD6-533B852BD5A0}">
      <dgm:prSet custT="1"/>
      <dgm:spPr/>
      <dgm:t>
        <a:bodyPr/>
        <a:lstStyle/>
        <a:p>
          <a:pPr algn="ctr"/>
          <a:r>
            <a:rPr lang="ru-RU" sz="3200" b="1" u="sng" dirty="0" smtClean="0">
              <a:solidFill>
                <a:srgbClr val="0707C5"/>
              </a:solidFill>
              <a:latin typeface="Times New Roman" pitchFamily="18" charset="0"/>
              <a:cs typeface="Times New Roman" pitchFamily="18" charset="0"/>
              <a:hlinkClick xmlns:r="http://schemas.openxmlformats.org/officeDocument/2006/relationships" r:id="rId4" action="ppaction://hlinksldjump"/>
            </a:rPr>
            <a:t>Рефлексия</a:t>
          </a:r>
          <a:r>
            <a:rPr lang="ru-RU" sz="3200" b="1" u="sng" dirty="0" smtClean="0">
              <a:solidFill>
                <a:srgbClr val="0707C5"/>
              </a:solidFill>
              <a:latin typeface="Times New Roman" pitchFamily="18" charset="0"/>
              <a:cs typeface="Times New Roman" pitchFamily="18" charset="0"/>
            </a:rPr>
            <a:t> </a:t>
          </a:r>
          <a:endParaRPr lang="ru-RU" sz="3200" b="1" u="sng" dirty="0">
            <a:solidFill>
              <a:srgbClr val="0707C5"/>
            </a:solidFill>
            <a:latin typeface="Times New Roman" pitchFamily="18" charset="0"/>
            <a:cs typeface="Times New Roman" pitchFamily="18" charset="0"/>
          </a:endParaRPr>
        </a:p>
      </dgm:t>
    </dgm:pt>
    <dgm:pt modelId="{E103043C-9F81-481F-81A8-9664E95E9D09}" type="parTrans" cxnId="{98ED9CBB-B3DA-4C3F-A44E-AFC19780E402}">
      <dgm:prSet/>
      <dgm:spPr/>
      <dgm:t>
        <a:bodyPr/>
        <a:lstStyle/>
        <a:p>
          <a:endParaRPr lang="ru-RU"/>
        </a:p>
      </dgm:t>
    </dgm:pt>
    <dgm:pt modelId="{9EA9F05C-01D4-4DC0-8D51-0B07A47A5A31}" type="sibTrans" cxnId="{98ED9CBB-B3DA-4C3F-A44E-AFC19780E402}">
      <dgm:prSet/>
      <dgm:spPr/>
      <dgm:t>
        <a:bodyPr/>
        <a:lstStyle/>
        <a:p>
          <a:endParaRPr lang="ru-RU"/>
        </a:p>
      </dgm:t>
    </dgm:pt>
    <dgm:pt modelId="{9119695B-1D05-424A-90B2-4BC66B7535A2}" type="pres">
      <dgm:prSet presAssocID="{44F79AB0-9F09-4153-AB9B-13DC4FE21F38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565775F-938F-4AB8-9B72-8888640D364F}" type="pres">
      <dgm:prSet presAssocID="{7D898B20-60ED-4CA8-9AD8-401AD7C73030}" presName="composite" presStyleCnt="0"/>
      <dgm:spPr/>
    </dgm:pt>
    <dgm:pt modelId="{637D3A7F-BD0F-474E-B290-6A70EB6791BA}" type="pres">
      <dgm:prSet presAssocID="{7D898B20-60ED-4CA8-9AD8-401AD7C73030}" presName="parentText" presStyleLbl="align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DD12D4-401C-46BF-A316-5626D0F50A88}" type="pres">
      <dgm:prSet presAssocID="{7D898B20-60ED-4CA8-9AD8-401AD7C73030}" presName="descendantText" presStyleLbl="alignAcc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7881AF-1567-459A-968F-E3D22D6BC339}" type="pres">
      <dgm:prSet presAssocID="{A4A437B0-C754-4C7C-9239-944335572AFE}" presName="sp" presStyleCnt="0"/>
      <dgm:spPr/>
    </dgm:pt>
    <dgm:pt modelId="{87F00A7A-F8B6-4C7D-ABE6-349368D3BB0A}" type="pres">
      <dgm:prSet presAssocID="{ABA0C6C8-9505-4DAB-A39A-A5210CC52381}" presName="composite" presStyleCnt="0"/>
      <dgm:spPr/>
    </dgm:pt>
    <dgm:pt modelId="{7DF11A80-C949-4AB0-A508-19909E1F1455}" type="pres">
      <dgm:prSet presAssocID="{ABA0C6C8-9505-4DAB-A39A-A5210CC52381}" presName="parentText" presStyleLbl="align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094A49-D2AE-4003-829B-AF081146EF6D}" type="pres">
      <dgm:prSet presAssocID="{ABA0C6C8-9505-4DAB-A39A-A5210CC52381}" presName="descendantText" presStyleLbl="alignAcc1" presStyleIdx="1" presStyleCnt="6" custScaleY="1335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83D319-65C4-4DA9-8121-3B04D2B64F55}" type="pres">
      <dgm:prSet presAssocID="{D77D304B-889E-4C3C-9212-C880FF2F5892}" presName="sp" presStyleCnt="0"/>
      <dgm:spPr/>
    </dgm:pt>
    <dgm:pt modelId="{BCDC0274-AB91-4BAD-9321-44B7B0723CF2}" type="pres">
      <dgm:prSet presAssocID="{6BA19222-83F6-432B-8B0B-717AF637161E}" presName="composite" presStyleCnt="0"/>
      <dgm:spPr/>
    </dgm:pt>
    <dgm:pt modelId="{B17CDDA0-7AF0-4357-9EAD-098DA61B73D0}" type="pres">
      <dgm:prSet presAssocID="{6BA19222-83F6-432B-8B0B-717AF637161E}" presName="parentText" presStyleLbl="align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1ED781-4A7A-467A-8636-07EDF657BF73}" type="pres">
      <dgm:prSet presAssocID="{6BA19222-83F6-432B-8B0B-717AF637161E}" presName="descendantText" presStyleLbl="alignAcc1" presStyleIdx="2" presStyleCnt="6" custScaleY="1082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401B69-03C4-46B2-9EC8-FCAACF841983}" type="pres">
      <dgm:prSet presAssocID="{F821121C-E38D-4EC3-8ADC-82047DCB6313}" presName="sp" presStyleCnt="0"/>
      <dgm:spPr/>
    </dgm:pt>
    <dgm:pt modelId="{FC3BA04A-2194-4D2E-9E85-2D6381AD23DC}" type="pres">
      <dgm:prSet presAssocID="{9B98978F-C120-415E-86A7-1A74E7D4F6E0}" presName="composite" presStyleCnt="0"/>
      <dgm:spPr/>
    </dgm:pt>
    <dgm:pt modelId="{617C6182-1556-403B-A3DF-6CB0F54836A1}" type="pres">
      <dgm:prSet presAssocID="{9B98978F-C120-415E-86A7-1A74E7D4F6E0}" presName="parentText" presStyleLbl="align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51C333-4FEE-4C20-B369-BAD111069FE1}" type="pres">
      <dgm:prSet presAssocID="{9B98978F-C120-415E-86A7-1A74E7D4F6E0}" presName="descendantText" presStyleLbl="alignAcc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DF9305-6A97-48B3-B5D4-89AA068404BA}" type="pres">
      <dgm:prSet presAssocID="{FC765377-9644-4A6E-95E4-30A584292C3B}" presName="sp" presStyleCnt="0"/>
      <dgm:spPr/>
    </dgm:pt>
    <dgm:pt modelId="{59A3AD34-8D3B-4EA8-B468-3A2C59B4244A}" type="pres">
      <dgm:prSet presAssocID="{F91E098A-6DFC-4383-BA2D-ED4697B2A53F}" presName="composite" presStyleCnt="0"/>
      <dgm:spPr/>
    </dgm:pt>
    <dgm:pt modelId="{74FA1C7D-AD7E-49C5-A4EA-331333E088E8}" type="pres">
      <dgm:prSet presAssocID="{F91E098A-6DFC-4383-BA2D-ED4697B2A53F}" presName="parentText" presStyleLbl="align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12DFBB-8309-4CFD-8291-541A3BBD2193}" type="pres">
      <dgm:prSet presAssocID="{F91E098A-6DFC-4383-BA2D-ED4697B2A53F}" presName="descendantText" presStyleLbl="alignAcc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D778A1-BD7A-4017-939D-263ADB181A6A}" type="pres">
      <dgm:prSet presAssocID="{9C7A561E-06C5-4A0B-9032-FE0D2F53353C}" presName="sp" presStyleCnt="0"/>
      <dgm:spPr/>
    </dgm:pt>
    <dgm:pt modelId="{7E42D787-E041-43BB-924C-330C2A9C75EB}" type="pres">
      <dgm:prSet presAssocID="{679C4CB1-642E-45D7-865E-75E110FE2B51}" presName="composite" presStyleCnt="0"/>
      <dgm:spPr/>
    </dgm:pt>
    <dgm:pt modelId="{4B15548F-E58C-4964-B1CC-F11B159F15C5}" type="pres">
      <dgm:prSet presAssocID="{679C4CB1-642E-45D7-865E-75E110FE2B51}" presName="parentText" presStyleLbl="align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812875-296A-4321-B87E-06D21C6D3443}" type="pres">
      <dgm:prSet presAssocID="{679C4CB1-642E-45D7-865E-75E110FE2B51}" presName="descendantText" presStyleLbl="alignAcc1" presStyleIdx="5" presStyleCnt="6" custScaleX="99028" custScaleY="111174" custLinFactNeighborX="-243" custLinFactNeighborY="172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8ED9CBB-B3DA-4C3F-A44E-AFC19780E402}" srcId="{679C4CB1-642E-45D7-865E-75E110FE2B51}" destId="{38D04C37-201D-4DDB-8AD6-533B852BD5A0}" srcOrd="0" destOrd="0" parTransId="{E103043C-9F81-481F-81A8-9664E95E9D09}" sibTransId="{9EA9F05C-01D4-4DC0-8D51-0B07A47A5A31}"/>
    <dgm:cxn modelId="{8B3E3CE5-ECF1-4B10-B6D7-A753E3C36067}" srcId="{44F79AB0-9F09-4153-AB9B-13DC4FE21F38}" destId="{6BA19222-83F6-432B-8B0B-717AF637161E}" srcOrd="2" destOrd="0" parTransId="{E0DD7032-471F-479A-AE08-2B8A03A67448}" sibTransId="{F821121C-E38D-4EC3-8ADC-82047DCB6313}"/>
    <dgm:cxn modelId="{E1588E34-A23C-42D5-B38A-E07672240DC2}" type="presOf" srcId="{679C4CB1-642E-45D7-865E-75E110FE2B51}" destId="{4B15548F-E58C-4964-B1CC-F11B159F15C5}" srcOrd="0" destOrd="0" presId="urn:microsoft.com/office/officeart/2005/8/layout/chevron2"/>
    <dgm:cxn modelId="{B9CF404D-036B-4023-9A0F-A3C3462F85DE}" type="presOf" srcId="{F91E098A-6DFC-4383-BA2D-ED4697B2A53F}" destId="{74FA1C7D-AD7E-49C5-A4EA-331333E088E8}" srcOrd="0" destOrd="0" presId="urn:microsoft.com/office/officeart/2005/8/layout/chevron2"/>
    <dgm:cxn modelId="{6F8175B7-A4B9-4B65-A16C-B13FAB833CA0}" type="presOf" srcId="{6BA19222-83F6-432B-8B0B-717AF637161E}" destId="{B17CDDA0-7AF0-4357-9EAD-098DA61B73D0}" srcOrd="0" destOrd="0" presId="urn:microsoft.com/office/officeart/2005/8/layout/chevron2"/>
    <dgm:cxn modelId="{6B196BEB-9636-4B3A-908B-A3EE265C1302}" type="presOf" srcId="{ABA0C6C8-9505-4DAB-A39A-A5210CC52381}" destId="{7DF11A80-C949-4AB0-A508-19909E1F1455}" srcOrd="0" destOrd="0" presId="urn:microsoft.com/office/officeart/2005/8/layout/chevron2"/>
    <dgm:cxn modelId="{0969A845-48AC-4C76-B0B7-116F06D189D9}" srcId="{9B98978F-C120-415E-86A7-1A74E7D4F6E0}" destId="{B34B11CA-F9E7-4A20-BFA2-924E556E2974}" srcOrd="0" destOrd="0" parTransId="{4A4EE5D3-81D3-481B-900C-BB6B33FA19F8}" sibTransId="{6F848771-6CD2-4DEA-B7EC-D0EA1424DA6D}"/>
    <dgm:cxn modelId="{49900A16-1F65-4525-AA4E-751484BE1D95}" srcId="{44F79AB0-9F09-4153-AB9B-13DC4FE21F38}" destId="{679C4CB1-642E-45D7-865E-75E110FE2B51}" srcOrd="5" destOrd="0" parTransId="{60BB49FA-49E6-40A2-83ED-1A5332CA8904}" sibTransId="{7E52027F-A401-420B-853E-EB54EA1FBCC4}"/>
    <dgm:cxn modelId="{24E389D7-B9F2-4DCC-90D9-FF4A95A0FAEC}" type="presOf" srcId="{B34B11CA-F9E7-4A20-BFA2-924E556E2974}" destId="{0351C333-4FEE-4C20-B369-BAD111069FE1}" srcOrd="0" destOrd="0" presId="urn:microsoft.com/office/officeart/2005/8/layout/chevron2"/>
    <dgm:cxn modelId="{A0DDF848-96BC-4610-A4CE-0E4023DBC4C0}" srcId="{ABA0C6C8-9505-4DAB-A39A-A5210CC52381}" destId="{DEDBBB7D-8F6C-4EA7-B485-F68DE716D486}" srcOrd="0" destOrd="0" parTransId="{9B6017EF-2E7F-45B1-8110-1A881544D515}" sibTransId="{A71E7B25-6E1C-4094-8E16-7721D4020EA8}"/>
    <dgm:cxn modelId="{BCFB662C-298A-45B2-81C6-46199A463342}" srcId="{44F79AB0-9F09-4153-AB9B-13DC4FE21F38}" destId="{9B98978F-C120-415E-86A7-1A74E7D4F6E0}" srcOrd="3" destOrd="0" parTransId="{B798C4D6-0EAF-42DC-9FFC-4ED88054077B}" sibTransId="{FC765377-9644-4A6E-95E4-30A584292C3B}"/>
    <dgm:cxn modelId="{B7BE85A5-4A66-45AC-ADBC-F0EDB547EB7D}" type="presOf" srcId="{3F62906F-A131-4E56-B223-0B6412761897}" destId="{8D12DFBB-8309-4CFD-8291-541A3BBD2193}" srcOrd="0" destOrd="0" presId="urn:microsoft.com/office/officeart/2005/8/layout/chevron2"/>
    <dgm:cxn modelId="{51E73009-2597-4B0D-9E6B-C317E41D087F}" type="presOf" srcId="{9B98978F-C120-415E-86A7-1A74E7D4F6E0}" destId="{617C6182-1556-403B-A3DF-6CB0F54836A1}" srcOrd="0" destOrd="0" presId="urn:microsoft.com/office/officeart/2005/8/layout/chevron2"/>
    <dgm:cxn modelId="{F35066CE-5080-4953-BC7C-06A04F8D169D}" type="presOf" srcId="{DEDBBB7D-8F6C-4EA7-B485-F68DE716D486}" destId="{49094A49-D2AE-4003-829B-AF081146EF6D}" srcOrd="0" destOrd="0" presId="urn:microsoft.com/office/officeart/2005/8/layout/chevron2"/>
    <dgm:cxn modelId="{D30A7064-9E9A-46E9-A20B-F1B352654725}" type="presOf" srcId="{571BADE1-F363-47A0-9F4A-BA5B606C200E}" destId="{E21ED781-4A7A-467A-8636-07EDF657BF73}" srcOrd="0" destOrd="0" presId="urn:microsoft.com/office/officeart/2005/8/layout/chevron2"/>
    <dgm:cxn modelId="{60287EA4-F72B-4ABE-9870-5813860EFED1}" srcId="{F91E098A-6DFC-4383-BA2D-ED4697B2A53F}" destId="{3F62906F-A131-4E56-B223-0B6412761897}" srcOrd="0" destOrd="0" parTransId="{F485E50B-3727-45D1-A26A-1C4738BC148E}" sibTransId="{6FB4F286-8D62-42D7-887F-B51E061BDEB4}"/>
    <dgm:cxn modelId="{3BC9323B-CD4A-4581-A655-5F69012E38C3}" type="presOf" srcId="{7D898B20-60ED-4CA8-9AD8-401AD7C73030}" destId="{637D3A7F-BD0F-474E-B290-6A70EB6791BA}" srcOrd="0" destOrd="0" presId="urn:microsoft.com/office/officeart/2005/8/layout/chevron2"/>
    <dgm:cxn modelId="{A915AEF0-A417-4FA5-A9DD-CF39082FE250}" srcId="{7D898B20-60ED-4CA8-9AD8-401AD7C73030}" destId="{1CE9A103-48F4-4FA9-AE20-581BA883C236}" srcOrd="0" destOrd="0" parTransId="{0C610D0B-1533-480D-B3BC-F1369430E3FC}" sibTransId="{7E96880F-A9DA-4A7B-A71B-F44F25B1E1E6}"/>
    <dgm:cxn modelId="{7969A157-0FD3-4C4C-AFFD-69816D703354}" type="presOf" srcId="{1CE9A103-48F4-4FA9-AE20-581BA883C236}" destId="{6EDD12D4-401C-46BF-A316-5626D0F50A88}" srcOrd="0" destOrd="0" presId="urn:microsoft.com/office/officeart/2005/8/layout/chevron2"/>
    <dgm:cxn modelId="{07A017B6-73BC-4959-B715-F1B8BB2D4272}" srcId="{44F79AB0-9F09-4153-AB9B-13DC4FE21F38}" destId="{F91E098A-6DFC-4383-BA2D-ED4697B2A53F}" srcOrd="4" destOrd="0" parTransId="{07A7DBFF-FC2F-42CA-A0DB-4F4646F2A943}" sibTransId="{9C7A561E-06C5-4A0B-9032-FE0D2F53353C}"/>
    <dgm:cxn modelId="{DD603273-F6B2-4FFA-B7E4-B9887B0BF060}" srcId="{44F79AB0-9F09-4153-AB9B-13DC4FE21F38}" destId="{ABA0C6C8-9505-4DAB-A39A-A5210CC52381}" srcOrd="1" destOrd="0" parTransId="{B34F7F23-C5F3-4AB0-937F-B262EDF64E36}" sibTransId="{D77D304B-889E-4C3C-9212-C880FF2F5892}"/>
    <dgm:cxn modelId="{5E308599-FC00-4D4B-B068-153AC1FBFE3A}" type="presOf" srcId="{38D04C37-201D-4DDB-8AD6-533B852BD5A0}" destId="{74812875-296A-4321-B87E-06D21C6D3443}" srcOrd="0" destOrd="0" presId="urn:microsoft.com/office/officeart/2005/8/layout/chevron2"/>
    <dgm:cxn modelId="{504FC7C7-C0CD-44E8-9180-811B87D650C0}" type="presOf" srcId="{44F79AB0-9F09-4153-AB9B-13DC4FE21F38}" destId="{9119695B-1D05-424A-90B2-4BC66B7535A2}" srcOrd="0" destOrd="0" presId="urn:microsoft.com/office/officeart/2005/8/layout/chevron2"/>
    <dgm:cxn modelId="{65836E21-7D04-4432-BC30-5FDB0891C766}" srcId="{44F79AB0-9F09-4153-AB9B-13DC4FE21F38}" destId="{7D898B20-60ED-4CA8-9AD8-401AD7C73030}" srcOrd="0" destOrd="0" parTransId="{42684073-078B-45F9-AD02-E00F2E133C3E}" sibTransId="{A4A437B0-C754-4C7C-9239-944335572AFE}"/>
    <dgm:cxn modelId="{96F2B2E7-1473-4C03-81B4-0CC95D6BE11C}" srcId="{6BA19222-83F6-432B-8B0B-717AF637161E}" destId="{571BADE1-F363-47A0-9F4A-BA5B606C200E}" srcOrd="0" destOrd="0" parTransId="{98851BFE-F2D1-4B8E-93EB-E7C241DC52B7}" sibTransId="{B1411737-3048-4013-AE86-EAC59A3E9144}"/>
    <dgm:cxn modelId="{3DF14871-DFB0-457B-AFAB-48E12537C884}" type="presParOf" srcId="{9119695B-1D05-424A-90B2-4BC66B7535A2}" destId="{6565775F-938F-4AB8-9B72-8888640D364F}" srcOrd="0" destOrd="0" presId="urn:microsoft.com/office/officeart/2005/8/layout/chevron2"/>
    <dgm:cxn modelId="{ECEDB142-19F4-46E1-BF40-5F0B6AC80A2D}" type="presParOf" srcId="{6565775F-938F-4AB8-9B72-8888640D364F}" destId="{637D3A7F-BD0F-474E-B290-6A70EB6791BA}" srcOrd="0" destOrd="0" presId="urn:microsoft.com/office/officeart/2005/8/layout/chevron2"/>
    <dgm:cxn modelId="{A6101C98-4583-4155-B9F2-2D53428DD7A2}" type="presParOf" srcId="{6565775F-938F-4AB8-9B72-8888640D364F}" destId="{6EDD12D4-401C-46BF-A316-5626D0F50A88}" srcOrd="1" destOrd="0" presId="urn:microsoft.com/office/officeart/2005/8/layout/chevron2"/>
    <dgm:cxn modelId="{2B4271E2-2615-48F4-8169-E4AE88FD6100}" type="presParOf" srcId="{9119695B-1D05-424A-90B2-4BC66B7535A2}" destId="{877881AF-1567-459A-968F-E3D22D6BC339}" srcOrd="1" destOrd="0" presId="urn:microsoft.com/office/officeart/2005/8/layout/chevron2"/>
    <dgm:cxn modelId="{311A864A-0F02-406A-BA96-0402C9A2A195}" type="presParOf" srcId="{9119695B-1D05-424A-90B2-4BC66B7535A2}" destId="{87F00A7A-F8B6-4C7D-ABE6-349368D3BB0A}" srcOrd="2" destOrd="0" presId="urn:microsoft.com/office/officeart/2005/8/layout/chevron2"/>
    <dgm:cxn modelId="{2C9C5C0B-9985-4360-BDD2-BEEC5886465E}" type="presParOf" srcId="{87F00A7A-F8B6-4C7D-ABE6-349368D3BB0A}" destId="{7DF11A80-C949-4AB0-A508-19909E1F1455}" srcOrd="0" destOrd="0" presId="urn:microsoft.com/office/officeart/2005/8/layout/chevron2"/>
    <dgm:cxn modelId="{7CAFC0DB-767C-4624-81B2-A31AC199FE4F}" type="presParOf" srcId="{87F00A7A-F8B6-4C7D-ABE6-349368D3BB0A}" destId="{49094A49-D2AE-4003-829B-AF081146EF6D}" srcOrd="1" destOrd="0" presId="urn:microsoft.com/office/officeart/2005/8/layout/chevron2"/>
    <dgm:cxn modelId="{24C123FA-029F-4467-BB6C-0ABEA117DF93}" type="presParOf" srcId="{9119695B-1D05-424A-90B2-4BC66B7535A2}" destId="{9583D319-65C4-4DA9-8121-3B04D2B64F55}" srcOrd="3" destOrd="0" presId="urn:microsoft.com/office/officeart/2005/8/layout/chevron2"/>
    <dgm:cxn modelId="{FE5EE335-ED8A-4C7A-85F4-29005350A73F}" type="presParOf" srcId="{9119695B-1D05-424A-90B2-4BC66B7535A2}" destId="{BCDC0274-AB91-4BAD-9321-44B7B0723CF2}" srcOrd="4" destOrd="0" presId="urn:microsoft.com/office/officeart/2005/8/layout/chevron2"/>
    <dgm:cxn modelId="{11C3472F-85D8-409A-898B-FD53D8483FEB}" type="presParOf" srcId="{BCDC0274-AB91-4BAD-9321-44B7B0723CF2}" destId="{B17CDDA0-7AF0-4357-9EAD-098DA61B73D0}" srcOrd="0" destOrd="0" presId="urn:microsoft.com/office/officeart/2005/8/layout/chevron2"/>
    <dgm:cxn modelId="{968688C6-1D8E-462C-905A-3B89CF72BF97}" type="presParOf" srcId="{BCDC0274-AB91-4BAD-9321-44B7B0723CF2}" destId="{E21ED781-4A7A-467A-8636-07EDF657BF73}" srcOrd="1" destOrd="0" presId="urn:microsoft.com/office/officeart/2005/8/layout/chevron2"/>
    <dgm:cxn modelId="{13BF6FA3-0C13-4AD1-B544-CED84A9C5E2D}" type="presParOf" srcId="{9119695B-1D05-424A-90B2-4BC66B7535A2}" destId="{72401B69-03C4-46B2-9EC8-FCAACF841983}" srcOrd="5" destOrd="0" presId="urn:microsoft.com/office/officeart/2005/8/layout/chevron2"/>
    <dgm:cxn modelId="{84A2A2C6-4735-4CE8-B49D-0DC2CC414770}" type="presParOf" srcId="{9119695B-1D05-424A-90B2-4BC66B7535A2}" destId="{FC3BA04A-2194-4D2E-9E85-2D6381AD23DC}" srcOrd="6" destOrd="0" presId="urn:microsoft.com/office/officeart/2005/8/layout/chevron2"/>
    <dgm:cxn modelId="{59154F16-8226-4AD4-AA0B-54E35B7A19A2}" type="presParOf" srcId="{FC3BA04A-2194-4D2E-9E85-2D6381AD23DC}" destId="{617C6182-1556-403B-A3DF-6CB0F54836A1}" srcOrd="0" destOrd="0" presId="urn:microsoft.com/office/officeart/2005/8/layout/chevron2"/>
    <dgm:cxn modelId="{B5CF779D-42DD-484E-8FD4-159813A7500D}" type="presParOf" srcId="{FC3BA04A-2194-4D2E-9E85-2D6381AD23DC}" destId="{0351C333-4FEE-4C20-B369-BAD111069FE1}" srcOrd="1" destOrd="0" presId="urn:microsoft.com/office/officeart/2005/8/layout/chevron2"/>
    <dgm:cxn modelId="{8E77E201-7555-42D7-B5A3-BBCA467F2AD4}" type="presParOf" srcId="{9119695B-1D05-424A-90B2-4BC66B7535A2}" destId="{3FDF9305-6A97-48B3-B5D4-89AA068404BA}" srcOrd="7" destOrd="0" presId="urn:microsoft.com/office/officeart/2005/8/layout/chevron2"/>
    <dgm:cxn modelId="{32CDB176-1E69-4EED-989F-E801CE3E0D3E}" type="presParOf" srcId="{9119695B-1D05-424A-90B2-4BC66B7535A2}" destId="{59A3AD34-8D3B-4EA8-B468-3A2C59B4244A}" srcOrd="8" destOrd="0" presId="urn:microsoft.com/office/officeart/2005/8/layout/chevron2"/>
    <dgm:cxn modelId="{5E625B45-1A6F-4AFB-8098-87EDA195B4B2}" type="presParOf" srcId="{59A3AD34-8D3B-4EA8-B468-3A2C59B4244A}" destId="{74FA1C7D-AD7E-49C5-A4EA-331333E088E8}" srcOrd="0" destOrd="0" presId="urn:microsoft.com/office/officeart/2005/8/layout/chevron2"/>
    <dgm:cxn modelId="{DDC5E246-F304-4D98-B620-4BFB1078C1E2}" type="presParOf" srcId="{59A3AD34-8D3B-4EA8-B468-3A2C59B4244A}" destId="{8D12DFBB-8309-4CFD-8291-541A3BBD2193}" srcOrd="1" destOrd="0" presId="urn:microsoft.com/office/officeart/2005/8/layout/chevron2"/>
    <dgm:cxn modelId="{7297AA34-4A19-426A-930F-C34A12DACFEB}" type="presParOf" srcId="{9119695B-1D05-424A-90B2-4BC66B7535A2}" destId="{29D778A1-BD7A-4017-939D-263ADB181A6A}" srcOrd="9" destOrd="0" presId="urn:microsoft.com/office/officeart/2005/8/layout/chevron2"/>
    <dgm:cxn modelId="{8D9F4249-2244-4358-8096-D7AC27495F71}" type="presParOf" srcId="{9119695B-1D05-424A-90B2-4BC66B7535A2}" destId="{7E42D787-E041-43BB-924C-330C2A9C75EB}" srcOrd="10" destOrd="0" presId="urn:microsoft.com/office/officeart/2005/8/layout/chevron2"/>
    <dgm:cxn modelId="{996199CC-154A-4D36-A898-8B373019E785}" type="presParOf" srcId="{7E42D787-E041-43BB-924C-330C2A9C75EB}" destId="{4B15548F-E58C-4964-B1CC-F11B159F15C5}" srcOrd="0" destOrd="0" presId="urn:microsoft.com/office/officeart/2005/8/layout/chevron2"/>
    <dgm:cxn modelId="{E67F2625-36EF-4484-BE1D-768001A65DEF}" type="presParOf" srcId="{7E42D787-E041-43BB-924C-330C2A9C75EB}" destId="{74812875-296A-4321-B87E-06D21C6D344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DE176EF-33C0-4C06-B289-579902F3DCCF}">
      <dsp:nvSpPr>
        <dsp:cNvPr id="0" name=""/>
        <dsp:cNvSpPr/>
      </dsp:nvSpPr>
      <dsp:spPr>
        <a:xfrm>
          <a:off x="4313697" y="667983"/>
          <a:ext cx="2904483" cy="4121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5643"/>
              </a:lnTo>
              <a:lnTo>
                <a:pt x="2904483" y="155643"/>
              </a:lnTo>
              <a:lnTo>
                <a:pt x="2904483" y="412137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686116-296A-4D9E-B2E0-017990BF2DEB}">
      <dsp:nvSpPr>
        <dsp:cNvPr id="0" name=""/>
        <dsp:cNvSpPr/>
      </dsp:nvSpPr>
      <dsp:spPr>
        <a:xfrm>
          <a:off x="4025959" y="667983"/>
          <a:ext cx="287737" cy="440364"/>
        </a:xfrm>
        <a:custGeom>
          <a:avLst/>
          <a:gdLst/>
          <a:ahLst/>
          <a:cxnLst/>
          <a:rect l="0" t="0" r="0" b="0"/>
          <a:pathLst>
            <a:path>
              <a:moveTo>
                <a:pt x="287737" y="0"/>
              </a:moveTo>
              <a:lnTo>
                <a:pt x="287737" y="183870"/>
              </a:lnTo>
              <a:lnTo>
                <a:pt x="0" y="183870"/>
              </a:lnTo>
              <a:lnTo>
                <a:pt x="0" y="440364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33A797-3F9B-4A69-955C-BE9FE8C2485F}">
      <dsp:nvSpPr>
        <dsp:cNvPr id="0" name=""/>
        <dsp:cNvSpPr/>
      </dsp:nvSpPr>
      <dsp:spPr>
        <a:xfrm>
          <a:off x="1164123" y="667983"/>
          <a:ext cx="3149573" cy="440364"/>
        </a:xfrm>
        <a:custGeom>
          <a:avLst/>
          <a:gdLst/>
          <a:ahLst/>
          <a:cxnLst/>
          <a:rect l="0" t="0" r="0" b="0"/>
          <a:pathLst>
            <a:path>
              <a:moveTo>
                <a:pt x="3149573" y="0"/>
              </a:moveTo>
              <a:lnTo>
                <a:pt x="3149573" y="183870"/>
              </a:lnTo>
              <a:lnTo>
                <a:pt x="0" y="183870"/>
              </a:lnTo>
              <a:lnTo>
                <a:pt x="0" y="440364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0AC96A-F1D5-488E-849E-9CBD1CFA0959}">
      <dsp:nvSpPr>
        <dsp:cNvPr id="0" name=""/>
        <dsp:cNvSpPr/>
      </dsp:nvSpPr>
      <dsp:spPr>
        <a:xfrm>
          <a:off x="2603493" y="0"/>
          <a:ext cx="3420406" cy="667983"/>
        </a:xfrm>
        <a:prstGeom prst="rect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З А Д А Ч И</a:t>
          </a:r>
          <a:endParaRPr lang="ru-RU" sz="36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>
        <a:off x="2603493" y="0"/>
        <a:ext cx="3420406" cy="667983"/>
      </dsp:txXfrm>
    </dsp:sp>
    <dsp:sp modelId="{24BB4F2A-F132-4F56-B5B3-61629F3786A6}">
      <dsp:nvSpPr>
        <dsp:cNvPr id="0" name=""/>
        <dsp:cNvSpPr/>
      </dsp:nvSpPr>
      <dsp:spPr>
        <a:xfrm>
          <a:off x="24790" y="1108347"/>
          <a:ext cx="2278666" cy="3137725"/>
        </a:xfrm>
        <a:prstGeom prst="rect">
          <a:avLst/>
        </a:prstGeom>
        <a:solidFill>
          <a:srgbClr val="CCFFCC"/>
        </a:soli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kumimoji="0" lang="ru-RU" sz="1800" b="1" i="0" u="none" strike="noStrike" kern="1200" cap="none" normalizeH="0" baseline="0" dirty="0" smtClean="0">
              <a:ln/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rPr>
            <a:t>Образовательные:</a:t>
          </a:r>
        </a:p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kumimoji="0" lang="ru-RU" sz="1800" b="1" i="0" u="none" strike="noStrike" kern="1200" cap="none" normalizeH="0" baseline="0" dirty="0" smtClean="0">
            <a:ln/>
            <a:solidFill>
              <a:schemeClr val="tx1"/>
            </a:solidFill>
            <a:effectLst/>
            <a:latin typeface="Times New Roman" pitchFamily="18" charset="0"/>
            <a:ea typeface="Calibri" pitchFamily="34" charset="0"/>
            <a:cs typeface="Times New Roman" pitchFamily="18" charset="0"/>
          </a:endParaRPr>
        </a:p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Совершенствовать навыки в поисково – исследовательской деятельности детей.</a:t>
          </a:r>
        </a:p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Расширять знания детей об истории возникновения родного поселка, его названия</a:t>
          </a: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.</a:t>
          </a:r>
          <a:r>
            <a:rPr kumimoji="0" lang="ru-RU" sz="1800" b="0" i="0" u="none" strike="noStrike" kern="1200" cap="none" normalizeH="0" baseline="0" dirty="0" smtClean="0">
              <a:ln/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rPr>
            <a:t>. </a:t>
          </a:r>
          <a:endParaRPr lang="ru-RU" sz="18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4790" y="1108347"/>
        <a:ext cx="2278666" cy="3137725"/>
      </dsp:txXfrm>
    </dsp:sp>
    <dsp:sp modelId="{5B398C58-FAE3-44F3-AFA5-A2EB61F539A2}">
      <dsp:nvSpPr>
        <dsp:cNvPr id="0" name=""/>
        <dsp:cNvSpPr/>
      </dsp:nvSpPr>
      <dsp:spPr>
        <a:xfrm>
          <a:off x="2790477" y="1108347"/>
          <a:ext cx="2470964" cy="3072613"/>
        </a:xfrm>
        <a:prstGeom prst="rect">
          <a:avLst/>
        </a:prstGeom>
        <a:solidFill>
          <a:srgbClr val="CCFFCC"/>
        </a:soli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kumimoji="0" lang="ru-RU" sz="1800" b="1" i="0" u="none" strike="noStrike" kern="1200" cap="none" normalizeH="0" baseline="0" dirty="0" smtClean="0">
            <a:ln/>
            <a:solidFill>
              <a:schemeClr val="tx1"/>
            </a:solidFill>
            <a:effectLst/>
            <a:latin typeface="Times New Roman" pitchFamily="18" charset="0"/>
            <a:ea typeface="Calibri" pitchFamily="34" charset="0"/>
            <a:cs typeface="Times New Roman" pitchFamily="18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kumimoji="0" lang="ru-RU" sz="1800" b="1" i="0" u="none" strike="noStrike" kern="1200" cap="none" normalizeH="0" baseline="0" dirty="0" smtClean="0">
            <a:ln/>
            <a:solidFill>
              <a:schemeClr val="tx1"/>
            </a:solidFill>
            <a:effectLst/>
            <a:latin typeface="Times New Roman" pitchFamily="18" charset="0"/>
            <a:ea typeface="Calibri" pitchFamily="34" charset="0"/>
            <a:cs typeface="Times New Roman" pitchFamily="18" charset="0"/>
          </a:endParaRPr>
        </a:p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kumimoji="0" lang="ru-RU" sz="1800" b="1" i="0" u="none" strike="noStrike" kern="1200" cap="none" normalizeH="0" baseline="0" dirty="0" smtClean="0">
            <a:ln/>
            <a:solidFill>
              <a:schemeClr val="tx1"/>
            </a:solidFill>
            <a:effectLst/>
            <a:latin typeface="Times New Roman" pitchFamily="18" charset="0"/>
            <a:ea typeface="Calibri" pitchFamily="34" charset="0"/>
            <a:cs typeface="Times New Roman" pitchFamily="18" charset="0"/>
          </a:endParaRPr>
        </a:p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1800" b="1" i="0" u="none" strike="noStrike" kern="1200" cap="none" normalizeH="0" baseline="0" dirty="0" smtClean="0">
              <a:ln/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rPr>
            <a:t>Развивающие:</a:t>
          </a:r>
        </a:p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Развивать художественные и </a:t>
          </a: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конструктивные способности детей через художественное творчество.</a:t>
          </a:r>
        </a:p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Развивать речь детей, закладывать предпосылки логического мышления через умозаключения и умения делать выводы</a:t>
          </a:r>
          <a:endParaRPr kumimoji="0" lang="ru-RU" sz="1600" b="0" i="0" u="none" strike="noStrike" kern="1200" cap="none" normalizeH="0" baseline="0" dirty="0" smtClean="0">
            <a:ln/>
            <a:solidFill>
              <a:schemeClr val="tx1"/>
            </a:solidFill>
            <a:effectLst/>
            <a:latin typeface="Times New Roman" pitchFamily="18" charset="0"/>
            <a:ea typeface="Calibri" pitchFamily="34" charset="0"/>
            <a:cs typeface="Times New Roman" pitchFamily="18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kumimoji="0" lang="ru-RU" sz="1800" b="0" i="0" u="none" strike="noStrike" kern="1200" cap="none" normalizeH="0" baseline="0" dirty="0" smtClean="0">
            <a:ln/>
            <a:solidFill>
              <a:schemeClr val="tx1"/>
            </a:solidFill>
            <a:effectLst/>
            <a:latin typeface="Times New Roman" pitchFamily="18" charset="0"/>
            <a:ea typeface="Calibri" pitchFamily="34" charset="0"/>
            <a:cs typeface="Times New Roman" pitchFamily="18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kumimoji="0" lang="ru-RU" sz="1800" b="0" i="0" u="none" strike="noStrike" kern="1200" cap="none" normalizeH="0" baseline="0" dirty="0" smtClean="0">
            <a:ln/>
            <a:solidFill>
              <a:schemeClr val="tx1"/>
            </a:solidFill>
            <a:effectLst/>
            <a:latin typeface="Times New Roman" pitchFamily="18" charset="0"/>
            <a:ea typeface="Calibri" pitchFamily="34" charset="0"/>
            <a:cs typeface="Times New Roman" pitchFamily="18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1800" b="0" i="0" u="none" strike="noStrike" kern="1200" cap="none" normalizeH="0" baseline="0" dirty="0" smtClean="0">
              <a:ln/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rPr>
            <a:t> 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2790477" y="1108347"/>
        <a:ext cx="2470964" cy="3072613"/>
      </dsp:txXfrm>
    </dsp:sp>
    <dsp:sp modelId="{A304807D-0131-4C78-B659-1B4B27AF91E5}">
      <dsp:nvSpPr>
        <dsp:cNvPr id="0" name=""/>
        <dsp:cNvSpPr/>
      </dsp:nvSpPr>
      <dsp:spPr>
        <a:xfrm>
          <a:off x="5782779" y="1080121"/>
          <a:ext cx="2870801" cy="3202276"/>
        </a:xfrm>
        <a:prstGeom prst="rect">
          <a:avLst/>
        </a:prstGeom>
        <a:solidFill>
          <a:srgbClr val="CCFFCC"/>
        </a:soli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1800" b="1" i="0" u="none" strike="noStrike" kern="1200" cap="none" normalizeH="0" baseline="0" dirty="0" smtClean="0">
              <a:ln/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rPr>
            <a:t>Воспитательные: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Прививать интерес к своему поселку, к духовно – нравственному наследию прошлого, способствовать зарождению чувства гордости за родной поселок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Воспитание у дошкольников интереса к окружающему миру, эмоциональной отзывчивости на события общественной </a:t>
          </a:r>
          <a:r>
            <a:rPr lang="ru-RU" sz="1800" kern="1200" dirty="0" smtClean="0"/>
            <a:t>жизни </a:t>
          </a:r>
          <a:r>
            <a:rPr kumimoji="0" lang="ru-RU" sz="1800" b="0" i="0" u="none" strike="noStrike" kern="1200" cap="none" normalizeH="0" baseline="0" dirty="0" smtClean="0">
              <a:ln/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rPr>
            <a:t>. 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5782779" y="1080121"/>
        <a:ext cx="2870801" cy="3202276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37D3A7F-BD0F-474E-B290-6A70EB6791BA}">
      <dsp:nvSpPr>
        <dsp:cNvPr id="0" name=""/>
        <dsp:cNvSpPr/>
      </dsp:nvSpPr>
      <dsp:spPr>
        <a:xfrm rot="5400000">
          <a:off x="-147657" y="169271"/>
          <a:ext cx="984383" cy="689068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latin typeface="Times New Roman" pitchFamily="18" charset="0"/>
              <a:cs typeface="Times New Roman" pitchFamily="18" charset="0"/>
            </a:rPr>
            <a:t>1</a:t>
          </a:r>
          <a:endParaRPr lang="ru-RU" sz="3200" b="1" kern="1200" dirty="0">
            <a:latin typeface="Times New Roman" pitchFamily="18" charset="0"/>
            <a:cs typeface="Times New Roman" pitchFamily="18" charset="0"/>
          </a:endParaRPr>
        </a:p>
      </dsp:txBody>
      <dsp:txXfrm rot="5400000">
        <a:off x="-147657" y="169271"/>
        <a:ext cx="984383" cy="689068"/>
      </dsp:txXfrm>
    </dsp:sp>
    <dsp:sp modelId="{6EDD12D4-401C-46BF-A316-5626D0F50A88}">
      <dsp:nvSpPr>
        <dsp:cNvPr id="0" name=""/>
        <dsp:cNvSpPr/>
      </dsp:nvSpPr>
      <dsp:spPr>
        <a:xfrm rot="5400000">
          <a:off x="3066779" y="-2356096"/>
          <a:ext cx="640185" cy="539560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200" b="1" kern="1200" dirty="0" smtClean="0">
              <a:latin typeface="Times New Roman" pitchFamily="18" charset="0"/>
              <a:cs typeface="Times New Roman" pitchFamily="18" charset="0"/>
              <a:hlinkClick xmlns:r="http://schemas.openxmlformats.org/officeDocument/2006/relationships" r:id="" action="ppaction://hlinksldjump"/>
            </a:rPr>
            <a:t>Организационный этап</a:t>
          </a:r>
          <a:endParaRPr lang="ru-RU" sz="3200" b="1" kern="1200" dirty="0">
            <a:latin typeface="Times New Roman" pitchFamily="18" charset="0"/>
            <a:cs typeface="Times New Roman" pitchFamily="18" charset="0"/>
          </a:endParaRPr>
        </a:p>
      </dsp:txBody>
      <dsp:txXfrm rot="5400000">
        <a:off x="3066779" y="-2356096"/>
        <a:ext cx="640185" cy="5395607"/>
      </dsp:txXfrm>
    </dsp:sp>
    <dsp:sp modelId="{7DF11A80-C949-4AB0-A508-19909E1F1455}">
      <dsp:nvSpPr>
        <dsp:cNvPr id="0" name=""/>
        <dsp:cNvSpPr/>
      </dsp:nvSpPr>
      <dsp:spPr>
        <a:xfrm rot="5400000">
          <a:off x="-147657" y="1167601"/>
          <a:ext cx="984383" cy="689068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latin typeface="Times New Roman" pitchFamily="18" charset="0"/>
              <a:cs typeface="Times New Roman" pitchFamily="18" charset="0"/>
            </a:rPr>
            <a:t>2</a:t>
          </a:r>
          <a:endParaRPr lang="ru-RU" sz="3200" b="1" kern="1200" dirty="0">
            <a:latin typeface="Times New Roman" pitchFamily="18" charset="0"/>
            <a:cs typeface="Times New Roman" pitchFamily="18" charset="0"/>
          </a:endParaRPr>
        </a:p>
      </dsp:txBody>
      <dsp:txXfrm rot="5400000">
        <a:off x="-147657" y="1167601"/>
        <a:ext cx="984383" cy="689068"/>
      </dsp:txXfrm>
    </dsp:sp>
    <dsp:sp modelId="{49094A49-D2AE-4003-829B-AF081146EF6D}">
      <dsp:nvSpPr>
        <dsp:cNvPr id="0" name=""/>
        <dsp:cNvSpPr/>
      </dsp:nvSpPr>
      <dsp:spPr>
        <a:xfrm rot="5400000">
          <a:off x="2959715" y="-1357935"/>
          <a:ext cx="854313" cy="539560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200" b="1" kern="1200" dirty="0" smtClean="0">
              <a:latin typeface="Times New Roman" pitchFamily="18" charset="0"/>
              <a:cs typeface="Times New Roman" pitchFamily="18" charset="0"/>
              <a:hlinkClick xmlns:r="http://schemas.openxmlformats.org/officeDocument/2006/relationships" r:id="" action="ppaction://hlinksldjump"/>
            </a:rPr>
            <a:t>Основной этап</a:t>
          </a:r>
          <a:endParaRPr lang="ru-RU" sz="3200" b="1" kern="1200" dirty="0">
            <a:latin typeface="Times New Roman" pitchFamily="18" charset="0"/>
            <a:cs typeface="Times New Roman" pitchFamily="18" charset="0"/>
          </a:endParaRPr>
        </a:p>
      </dsp:txBody>
      <dsp:txXfrm rot="5400000">
        <a:off x="2959715" y="-1357935"/>
        <a:ext cx="854313" cy="5395607"/>
      </dsp:txXfrm>
    </dsp:sp>
    <dsp:sp modelId="{B17CDDA0-7AF0-4357-9EAD-098DA61B73D0}">
      <dsp:nvSpPr>
        <dsp:cNvPr id="0" name=""/>
        <dsp:cNvSpPr/>
      </dsp:nvSpPr>
      <dsp:spPr>
        <a:xfrm rot="5400000">
          <a:off x="-147657" y="2085248"/>
          <a:ext cx="984383" cy="689068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b="1" kern="1200" dirty="0">
            <a:latin typeface="Times New Roman" pitchFamily="18" charset="0"/>
            <a:cs typeface="Times New Roman" pitchFamily="18" charset="0"/>
          </a:endParaRPr>
        </a:p>
      </dsp:txBody>
      <dsp:txXfrm rot="5400000">
        <a:off x="-147657" y="2085248"/>
        <a:ext cx="984383" cy="689068"/>
      </dsp:txXfrm>
    </dsp:sp>
    <dsp:sp modelId="{E21ED781-4A7A-467A-8636-07EDF657BF73}">
      <dsp:nvSpPr>
        <dsp:cNvPr id="0" name=""/>
        <dsp:cNvSpPr/>
      </dsp:nvSpPr>
      <dsp:spPr>
        <a:xfrm rot="5400000">
          <a:off x="3040397" y="-440288"/>
          <a:ext cx="692950" cy="539560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ctr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200" b="1" kern="1200" dirty="0" smtClean="0">
              <a:latin typeface="Times New Roman" pitchFamily="18" charset="0"/>
              <a:cs typeface="Times New Roman" pitchFamily="18" charset="0"/>
              <a:hlinkClick xmlns:r="http://schemas.openxmlformats.org/officeDocument/2006/relationships" r:id="" action="ppaction://hlinksldjump"/>
            </a:rPr>
            <a:t>Задания</a:t>
          </a:r>
          <a:endParaRPr lang="ru-RU" sz="3200" b="1" kern="1200" dirty="0">
            <a:latin typeface="Times New Roman" pitchFamily="18" charset="0"/>
            <a:cs typeface="Times New Roman" pitchFamily="18" charset="0"/>
          </a:endParaRPr>
        </a:p>
      </dsp:txBody>
      <dsp:txXfrm rot="5400000">
        <a:off x="3040397" y="-440288"/>
        <a:ext cx="692950" cy="5395607"/>
      </dsp:txXfrm>
    </dsp:sp>
    <dsp:sp modelId="{617C6182-1556-403B-A3DF-6CB0F54836A1}">
      <dsp:nvSpPr>
        <dsp:cNvPr id="0" name=""/>
        <dsp:cNvSpPr/>
      </dsp:nvSpPr>
      <dsp:spPr>
        <a:xfrm rot="5400000">
          <a:off x="-147657" y="2976345"/>
          <a:ext cx="984383" cy="689068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b="1" kern="1200" dirty="0">
            <a:latin typeface="Times New Roman" pitchFamily="18" charset="0"/>
            <a:cs typeface="Times New Roman" pitchFamily="18" charset="0"/>
          </a:endParaRPr>
        </a:p>
      </dsp:txBody>
      <dsp:txXfrm rot="5400000">
        <a:off x="-147657" y="2976345"/>
        <a:ext cx="984383" cy="689068"/>
      </dsp:txXfrm>
    </dsp:sp>
    <dsp:sp modelId="{0351C333-4FEE-4C20-B369-BAD111069FE1}">
      <dsp:nvSpPr>
        <dsp:cNvPr id="0" name=""/>
        <dsp:cNvSpPr/>
      </dsp:nvSpPr>
      <dsp:spPr>
        <a:xfrm rot="5400000">
          <a:off x="3066947" y="450808"/>
          <a:ext cx="639849" cy="539560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ctr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200" b="1" kern="1200" dirty="0" smtClean="0">
              <a:latin typeface="Times New Roman" pitchFamily="18" charset="0"/>
              <a:cs typeface="Times New Roman" pitchFamily="18" charset="0"/>
              <a:hlinkClick xmlns:r="http://schemas.openxmlformats.org/officeDocument/2006/relationships" r:id="" action="ppaction://hlinksldjump"/>
            </a:rPr>
            <a:t> Физкультминутка</a:t>
          </a:r>
          <a:endParaRPr lang="ru-RU" sz="3200" b="1" kern="1200" dirty="0">
            <a:latin typeface="Times New Roman" pitchFamily="18" charset="0"/>
            <a:cs typeface="Times New Roman" pitchFamily="18" charset="0"/>
          </a:endParaRPr>
        </a:p>
      </dsp:txBody>
      <dsp:txXfrm rot="5400000">
        <a:off x="3066947" y="450808"/>
        <a:ext cx="639849" cy="5395607"/>
      </dsp:txXfrm>
    </dsp:sp>
    <dsp:sp modelId="{74FA1C7D-AD7E-49C5-A4EA-331333E088E8}">
      <dsp:nvSpPr>
        <dsp:cNvPr id="0" name=""/>
        <dsp:cNvSpPr/>
      </dsp:nvSpPr>
      <dsp:spPr>
        <a:xfrm rot="5400000">
          <a:off x="-147657" y="3867442"/>
          <a:ext cx="984383" cy="689068"/>
        </a:xfrm>
        <a:prstGeom prst="chevron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latin typeface="Times New Roman" pitchFamily="18" charset="0"/>
              <a:cs typeface="Times New Roman" pitchFamily="18" charset="0"/>
            </a:rPr>
            <a:t>3</a:t>
          </a:r>
          <a:endParaRPr lang="ru-RU" sz="3200" b="1" kern="1200" dirty="0">
            <a:latin typeface="Times New Roman" pitchFamily="18" charset="0"/>
            <a:cs typeface="Times New Roman" pitchFamily="18" charset="0"/>
          </a:endParaRPr>
        </a:p>
      </dsp:txBody>
      <dsp:txXfrm rot="5400000">
        <a:off x="-147657" y="3867442"/>
        <a:ext cx="984383" cy="689068"/>
      </dsp:txXfrm>
    </dsp:sp>
    <dsp:sp modelId="{8D12DFBB-8309-4CFD-8291-541A3BBD2193}">
      <dsp:nvSpPr>
        <dsp:cNvPr id="0" name=""/>
        <dsp:cNvSpPr/>
      </dsp:nvSpPr>
      <dsp:spPr>
        <a:xfrm rot="5400000">
          <a:off x="3066947" y="1341905"/>
          <a:ext cx="639849" cy="539560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200" b="1" kern="1200" dirty="0" smtClean="0">
              <a:solidFill>
                <a:srgbClr val="0099FF"/>
              </a:solidFill>
              <a:latin typeface="Times New Roman" pitchFamily="18" charset="0"/>
              <a:cs typeface="Times New Roman" pitchFamily="18" charset="0"/>
              <a:hlinkClick xmlns:r="http://schemas.openxmlformats.org/officeDocument/2006/relationships" r:id="" action="ppaction://hlinksldjump"/>
            </a:rPr>
            <a:t>Заключительный</a:t>
          </a:r>
          <a:r>
            <a:rPr lang="ru-RU" sz="3200" b="1" kern="1200" dirty="0" smtClean="0">
              <a:latin typeface="Times New Roman" pitchFamily="18" charset="0"/>
              <a:cs typeface="Times New Roman" pitchFamily="18" charset="0"/>
              <a:hlinkClick xmlns:r="http://schemas.openxmlformats.org/officeDocument/2006/relationships" r:id="" action="ppaction://hlinksldjump"/>
            </a:rPr>
            <a:t> этап</a:t>
          </a:r>
          <a:endParaRPr lang="ru-RU" sz="3200" b="1" kern="1200" dirty="0">
            <a:latin typeface="Times New Roman" pitchFamily="18" charset="0"/>
            <a:cs typeface="Times New Roman" pitchFamily="18" charset="0"/>
          </a:endParaRPr>
        </a:p>
      </dsp:txBody>
      <dsp:txXfrm rot="5400000">
        <a:off x="3066947" y="1341905"/>
        <a:ext cx="639849" cy="5395607"/>
      </dsp:txXfrm>
    </dsp:sp>
    <dsp:sp modelId="{4B15548F-E58C-4964-B1CC-F11B159F15C5}">
      <dsp:nvSpPr>
        <dsp:cNvPr id="0" name=""/>
        <dsp:cNvSpPr/>
      </dsp:nvSpPr>
      <dsp:spPr>
        <a:xfrm rot="5400000">
          <a:off x="-147657" y="4794287"/>
          <a:ext cx="984383" cy="689068"/>
        </a:xfrm>
        <a:prstGeom prst="chevron">
          <a:avLst/>
        </a:prstGeom>
        <a:solidFill>
          <a:srgbClr val="FFCC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 dirty="0">
            <a:latin typeface="Times New Roman" pitchFamily="18" charset="0"/>
            <a:cs typeface="Times New Roman" pitchFamily="18" charset="0"/>
          </a:endParaRPr>
        </a:p>
      </dsp:txBody>
      <dsp:txXfrm rot="5400000">
        <a:off x="-147657" y="4794287"/>
        <a:ext cx="984383" cy="689068"/>
      </dsp:txXfrm>
    </dsp:sp>
    <dsp:sp modelId="{74812875-296A-4321-B87E-06D21C6D3443}">
      <dsp:nvSpPr>
        <dsp:cNvPr id="0" name=""/>
        <dsp:cNvSpPr/>
      </dsp:nvSpPr>
      <dsp:spPr>
        <a:xfrm rot="5400000">
          <a:off x="3018087" y="2405347"/>
          <a:ext cx="711346" cy="53431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ctr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200" b="1" u="sng" kern="1200" dirty="0" smtClean="0">
              <a:solidFill>
                <a:srgbClr val="0707C5"/>
              </a:solidFill>
              <a:latin typeface="Times New Roman" pitchFamily="18" charset="0"/>
              <a:cs typeface="Times New Roman" pitchFamily="18" charset="0"/>
              <a:hlinkClick xmlns:r="http://schemas.openxmlformats.org/officeDocument/2006/relationships" r:id="" action="ppaction://hlinksldjump"/>
            </a:rPr>
            <a:t>Рефлексия</a:t>
          </a:r>
          <a:r>
            <a:rPr lang="ru-RU" sz="3200" b="1" u="sng" kern="1200" dirty="0" smtClean="0">
              <a:solidFill>
                <a:srgbClr val="0707C5"/>
              </a:solidFill>
              <a:latin typeface="Times New Roman" pitchFamily="18" charset="0"/>
              <a:cs typeface="Times New Roman" pitchFamily="18" charset="0"/>
            </a:rPr>
            <a:t> </a:t>
          </a:r>
          <a:endParaRPr lang="ru-RU" sz="3200" b="1" u="sng" kern="1200" dirty="0">
            <a:solidFill>
              <a:srgbClr val="0707C5"/>
            </a:solidFill>
            <a:latin typeface="Times New Roman" pitchFamily="18" charset="0"/>
            <a:cs typeface="Times New Roman" pitchFamily="18" charset="0"/>
          </a:endParaRPr>
        </a:p>
      </dsp:txBody>
      <dsp:txXfrm rot="5400000">
        <a:off x="3018087" y="2405347"/>
        <a:ext cx="711346" cy="53431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8AB15C87-D83F-4348-849E-EC5E360A94A5}" type="datetimeFigureOut">
              <a:rPr lang="ru-RU"/>
              <a:pPr>
                <a:defRPr/>
              </a:pPr>
              <a:t>18.11.2015</a:t>
            </a:fld>
            <a:endParaRPr lang="ru-RU" dirty="0"/>
          </a:p>
        </p:txBody>
      </p:sp>
      <p:sp>
        <p:nvSpPr>
          <p:cNvPr id="419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75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75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25962F0B-8A61-4A9E-BF6B-D7558B650BC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F40051A-6913-460B-8340-871290A76F28}" type="slidenum">
              <a:rPr lang="ru-RU" smtClean="0">
                <a:latin typeface="Arial" pitchFamily="34" charset="0"/>
              </a:rPr>
              <a:pPr/>
              <a:t>21</a:t>
            </a:fld>
            <a:endParaRPr lang="ru-RU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962F0B-8A61-4A9E-BF6B-D7558B650BC9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  <p:sp>
        <p:nvSpPr>
          <p:cNvPr id="256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0D2CD1A-AF4E-4AC2-BE25-B5DBA0179503}" type="slidenum">
              <a:rPr lang="ru-RU" smtClean="0">
                <a:latin typeface="Arial" pitchFamily="34" charset="0"/>
              </a:rPr>
              <a:pPr/>
              <a:t>7</a:t>
            </a:fld>
            <a:endParaRPr lang="ru-RU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  <p:sp>
        <p:nvSpPr>
          <p:cNvPr id="286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5EB4DC0-815F-430D-A3C5-70714BDA4080}" type="slidenum">
              <a:rPr lang="ru-RU" smtClean="0">
                <a:latin typeface="Arial" pitchFamily="34" charset="0"/>
              </a:rPr>
              <a:pPr/>
              <a:t>14</a:t>
            </a:fld>
            <a:endParaRPr lang="ru-RU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962F0B-8A61-4A9E-BF6B-D7558B650BC9}" type="slidenum">
              <a:rPr lang="ru-RU" smtClean="0"/>
              <a:pPr>
                <a:defRPr/>
              </a:pPr>
              <a:t>15</a:t>
            </a:fld>
            <a:endParaRPr 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  <p:sp>
        <p:nvSpPr>
          <p:cNvPr id="297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B3F06FD-F3C3-456B-8228-6A324D654719}" type="slidenum">
              <a:rPr lang="ru-RU" smtClean="0">
                <a:latin typeface="Arial" pitchFamily="34" charset="0"/>
              </a:rPr>
              <a:pPr/>
              <a:t>17</a:t>
            </a:fld>
            <a:endParaRPr lang="ru-RU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  <p:sp>
        <p:nvSpPr>
          <p:cNvPr id="327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0172D09-69EA-45D7-98A2-F2D40DE79148}" type="slidenum">
              <a:rPr lang="ru-RU" smtClean="0">
                <a:latin typeface="Arial" pitchFamily="34" charset="0"/>
              </a:rPr>
              <a:pPr/>
              <a:t>18</a:t>
            </a:fld>
            <a:endParaRPr lang="ru-RU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375BFA9-5D4B-4D18-B250-A473B3F4A38F}" type="slidenum">
              <a:rPr lang="ru-RU" smtClean="0">
                <a:latin typeface="Arial" pitchFamily="34" charset="0"/>
              </a:rPr>
              <a:pPr/>
              <a:t>19</a:t>
            </a:fld>
            <a:endParaRPr lang="ru-RU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  <p:sp>
        <p:nvSpPr>
          <p:cNvPr id="307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80E31F4-77E8-49CE-856A-DBE09A14A9C1}" type="slidenum">
              <a:rPr lang="ru-RU" smtClean="0">
                <a:latin typeface="Arial" pitchFamily="34" charset="0"/>
              </a:rPr>
              <a:pPr/>
              <a:t>20</a:t>
            </a:fld>
            <a:endParaRPr lang="ru-RU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C7711-C395-437B-8ADA-C0A587F20AEB}" type="datetime1">
              <a:rPr lang="ru-RU" smtClean="0"/>
              <a:pPr/>
              <a:t>18.11.2015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Семинар-практикум для педагогов. Методист: Новоселова Е.П.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AAAF4-71E3-4510-9C94-AC37C4E7AD5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56BA0-93C5-40CA-A0D5-4CB3FED80ABF}" type="datetime1">
              <a:rPr lang="ru-RU" smtClean="0"/>
              <a:pPr/>
              <a:t>18.11.2015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Семинар-практикум для педагогов. Методист: Новоселова Е.П.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AAAF4-71E3-4510-9C94-AC37C4E7AD5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87F1D-CEDE-4B80-BC44-EE4ED9EA1B2E}" type="datetime1">
              <a:rPr lang="ru-RU" smtClean="0"/>
              <a:pPr/>
              <a:t>18.11.2015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Семинар-практикум для педагогов. Методист: Новоселова Е.П.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AAAF4-71E3-4510-9C94-AC37C4E7AD5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31D73-063B-4DD7-9F52-BC5C5262BE10}" type="datetime1">
              <a:rPr lang="ru-RU" smtClean="0"/>
              <a:pPr/>
              <a:t>18.11.2015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Семинар-практикум для педагогов. Методист: Новоселова Е.П.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AAAF4-71E3-4510-9C94-AC37C4E7AD5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86B51-A8CC-4D34-AF70-130D7780EF66}" type="datetime1">
              <a:rPr lang="ru-RU" smtClean="0"/>
              <a:pPr/>
              <a:t>18.11.2015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Семинар-практикум для педагогов. Методист: Новоселова Е.П.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AAAF4-71E3-4510-9C94-AC37C4E7AD5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A4DE2-3163-4004-8996-35CD056253AA}" type="datetime1">
              <a:rPr lang="ru-RU" smtClean="0"/>
              <a:pPr/>
              <a:t>18.11.2015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Семинар-практикум для педагогов. Методист: Новоселова Е.П.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AAAF4-71E3-4510-9C94-AC37C4E7AD5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2E6D6-36D7-4CB7-8481-82997C41A00E}" type="datetime1">
              <a:rPr lang="ru-RU" smtClean="0"/>
              <a:pPr/>
              <a:t>18.11.2015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Семинар-практикум для педагогов. Методист: Новоселова Е.П.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AAAF4-71E3-4510-9C94-AC37C4E7AD5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461EC-323B-470D-81DD-A81AF302F169}" type="datetime1">
              <a:rPr lang="ru-RU" smtClean="0"/>
              <a:pPr/>
              <a:t>18.11.2015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Семинар-практикум для педагогов. Методист: Новоселова Е.П.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AAAF4-71E3-4510-9C94-AC37C4E7AD5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2139E-5A47-4BB3-A260-672E2B548CCC}" type="datetime1">
              <a:rPr lang="ru-RU" smtClean="0"/>
              <a:pPr/>
              <a:t>18.11.2015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Семинар-практикум для педагогов. Методист: Новоселова Е.П.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AAAF4-71E3-4510-9C94-AC37C4E7AD5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82D76-E38C-427C-8AE2-3197B227A8A4}" type="datetime1">
              <a:rPr lang="ru-RU" smtClean="0"/>
              <a:pPr/>
              <a:t>18.11.2015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Семинар-практикум для педагогов. Методист: Новоселова Е.П.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AAAF4-71E3-4510-9C94-AC37C4E7AD5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7AEC5-9090-4F6B-9360-0D66163BBBDD}" type="datetime1">
              <a:rPr lang="ru-RU" smtClean="0"/>
              <a:pPr/>
              <a:t>18.11.2015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Семинар-практикум для педагогов. Методист: Новоселова Е.П.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AAAF4-71E3-4510-9C94-AC37C4E7AD5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E4AF1A-73C1-4341-88E4-FF397D09CB4E}" type="datetime1">
              <a:rPr lang="ru-RU" smtClean="0"/>
              <a:pPr/>
              <a:t>18.11.2015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dirty="0" smtClean="0"/>
              <a:t>Семинар-практикум для педагогов. Методист: Новоселова Е.П.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7AAAF4-71E3-4510-9C94-AC37C4E7AD5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slide" Target="slide24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" Target="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1160748"/>
            <a:ext cx="8460940" cy="5076564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Конкурсный материал 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воспитателя Муниципального автономного дошкольного образовательного учреждения 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«Детский сад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«Берёзка» п. Зеленоборск»</a:t>
            </a:r>
          </a:p>
          <a:p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Олейник Натальи Александровны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1"/>
          <p:cNvSpPr>
            <a:spLocks noChangeArrowheads="1"/>
          </p:cNvSpPr>
          <p:nvPr/>
        </p:nvSpPr>
        <p:spPr bwMode="auto">
          <a:xfrm>
            <a:off x="287524" y="935330"/>
            <a:ext cx="5268530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Цель: 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создание психологического настроя, передача позитивных чувств друг другу.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Times New Roman" pitchFamily="18" charset="0"/>
            </a:endParaRPr>
          </a:p>
          <a:p>
            <a:r>
              <a:rPr lang="ru-RU" sz="1600" b="1" dirty="0" smtClean="0"/>
              <a:t>Д</a:t>
            </a:r>
            <a:r>
              <a:rPr lang="ru-RU" sz="1600" dirty="0" smtClean="0"/>
              <a:t>ети встают в круг, педагог вместе с ними.</a:t>
            </a:r>
          </a:p>
          <a:p>
            <a:r>
              <a:rPr lang="ru-RU" sz="1600" dirty="0" smtClean="0"/>
              <a:t>Воспитатель:  Давайте поздороваемся. Вы знаете, что есть хорошая примета всем с утра дарить приветы. Давайте и мы так сделаем. Солнце красному...</a:t>
            </a:r>
          </a:p>
          <a:p>
            <a:r>
              <a:rPr lang="ru-RU" sz="1600" dirty="0" smtClean="0"/>
              <a:t>Дети: Привет!</a:t>
            </a:r>
          </a:p>
          <a:p>
            <a:r>
              <a:rPr lang="ru-RU" sz="1600" dirty="0" smtClean="0"/>
              <a:t>Воспитатель: Небу ясному...</a:t>
            </a:r>
          </a:p>
          <a:p>
            <a:r>
              <a:rPr lang="ru-RU" sz="1600" dirty="0" smtClean="0"/>
              <a:t>Дети: Привет!</a:t>
            </a:r>
          </a:p>
          <a:p>
            <a:r>
              <a:rPr lang="ru-RU" sz="1600" dirty="0" smtClean="0"/>
              <a:t>Воспитатель: Люди взрослые и малыши...</a:t>
            </a:r>
          </a:p>
          <a:p>
            <a:r>
              <a:rPr lang="ru-RU" sz="1600" dirty="0" smtClean="0"/>
              <a:t>Дети: Вам привет от всей души!</a:t>
            </a:r>
          </a:p>
          <a:p>
            <a:r>
              <a:rPr lang="ru-RU" sz="1600" dirty="0" smtClean="0"/>
              <a:t>Воспитатель:</a:t>
            </a:r>
          </a:p>
          <a:p>
            <a:r>
              <a:rPr lang="ru-RU" sz="1600" dirty="0" smtClean="0"/>
              <a:t>Каждый новый день надо начинать хорошим настроением. А чтобы настроение было хорошим и веселым, давайте встанем в круг, возьмемся за руки, закроем глаза, и передадим, друг другу, частичку тепла и любви, что живет в нашем сердце. Почувствуйте, как по нашим рукам, из ладошки в ладошку, переходит доброта. Пусть она сопровождает вас все занятие. Улыбнемся и пожелаем друг другу доброго утра и радостного настроения.</a:t>
            </a:r>
            <a:endParaRPr lang="ru-RU" sz="1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90440" y="179343"/>
            <a:ext cx="5294384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200" b="1" dirty="0" smtClean="0"/>
              <a:t>Психогимнастика.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200" b="1" dirty="0" smtClean="0"/>
              <a:t>Игра </a:t>
            </a:r>
            <a:r>
              <a:rPr lang="ru-RU" sz="2400" dirty="0" smtClean="0"/>
              <a:t>«Дарю добро»</a:t>
            </a:r>
            <a:endParaRPr lang="ru-RU" sz="2200" dirty="0" smtClean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9" name="Стрелка вправо 8">
            <a:hlinkClick r:id="" action="ppaction://hlinkshowjump?jump=previousslide"/>
          </p:cNvPr>
          <p:cNvSpPr/>
          <p:nvPr/>
        </p:nvSpPr>
        <p:spPr>
          <a:xfrm>
            <a:off x="4139952" y="5877272"/>
            <a:ext cx="1296144" cy="576064"/>
          </a:xfrm>
          <a:prstGeom prst="rightArrow">
            <a:avLst/>
          </a:prstGeom>
          <a:noFill/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Возврат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026" name="Picture 2" descr="H:\родина проект\удив место на земле\DSCN07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4103" y="548680"/>
            <a:ext cx="3371865" cy="2528900"/>
          </a:xfrm>
          <a:prstGeom prst="rect">
            <a:avLst/>
          </a:prstGeom>
          <a:noFill/>
        </p:spPr>
      </p:pic>
      <p:pic>
        <p:nvPicPr>
          <p:cNvPr id="1027" name="Picture 3" descr="H:\родина проект\удив место на земле\DSCN07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44108" y="3501008"/>
            <a:ext cx="3360373" cy="2520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1"/>
          <p:cNvSpPr>
            <a:spLocks noChangeArrowheads="1"/>
          </p:cNvSpPr>
          <p:nvPr/>
        </p:nvSpPr>
        <p:spPr bwMode="auto">
          <a:xfrm>
            <a:off x="287524" y="2039943"/>
            <a:ext cx="5508612" cy="452431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1600" dirty="0" smtClean="0"/>
              <a:t>Воспитатель замечает письмо адресованное детям, сообщает об этом:</a:t>
            </a:r>
          </a:p>
          <a:p>
            <a:r>
              <a:rPr lang="ru-RU" sz="1600" dirty="0" smtClean="0"/>
              <a:t>-Ребята, смотрите письмо, оно адресовано нам с вами. Давайте скорее прочтем. </a:t>
            </a:r>
          </a:p>
          <a:p>
            <a:r>
              <a:rPr lang="ru-RU" sz="1600" dirty="0" smtClean="0"/>
              <a:t>(Вскрывает конверт, в нем лежит старая фотография и пустой лист бумаги. Дети вместе с воспитателем рассматривают фотографию.) Обращают внимание на пустой лист бумаги:</a:t>
            </a:r>
          </a:p>
          <a:p>
            <a:r>
              <a:rPr lang="ru-RU" sz="1600" dirty="0" smtClean="0"/>
              <a:t>- Ребята, странно, но в письме нет, ни одной  строчки, как будто буквы все спрятались. Думаю, что письмо кто-то зашифровал, чтоб никто кроме нас его прочесть не мог. Давайте вспомним, как можно скрыть буквы и как их проявить.</a:t>
            </a:r>
          </a:p>
          <a:p>
            <a:r>
              <a:rPr lang="ru-RU" sz="1600" dirty="0" smtClean="0"/>
              <a:t>Дети: Написать молоком, лимонным соком или воском, а чтобы проявить, нужно нагреть лист, или затонировать.</a:t>
            </a:r>
          </a:p>
          <a:p>
            <a:r>
              <a:rPr lang="ru-RU" sz="1600" dirty="0" smtClean="0"/>
              <a:t>Воспитатель: Молодцы, все правильно. У нас вот здесь есть краски, кисти, давайте затонируем лист.</a:t>
            </a:r>
          </a:p>
          <a:p>
            <a:r>
              <a:rPr lang="ru-RU" sz="1600" dirty="0" smtClean="0"/>
              <a:t>(Деятельность детей под руководством воспитателя)</a:t>
            </a:r>
            <a:endParaRPr lang="ru-RU" sz="1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232756"/>
            <a:ext cx="619268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folHlink"/>
              </a:buClr>
              <a:buSzPct val="90000"/>
            </a:pPr>
            <a:r>
              <a:rPr lang="ru-RU" sz="2400" b="1" dirty="0" smtClean="0"/>
              <a:t>Цель:</a:t>
            </a:r>
            <a:r>
              <a:rPr lang="ru-RU" sz="2400" dirty="0" smtClean="0"/>
              <a:t> </a:t>
            </a:r>
            <a:r>
              <a:rPr lang="ru-RU" sz="2200" dirty="0" smtClean="0"/>
              <a:t>совершенствовать навыки в поисково–исследовательской деятельности детей.</a:t>
            </a:r>
          </a:p>
          <a:p>
            <a:pPr lvl="0">
              <a:buClr>
                <a:schemeClr val="folHlink"/>
              </a:buClr>
              <a:buSzPct val="90000"/>
            </a:pPr>
            <a:r>
              <a:rPr lang="ru-RU" sz="2400" dirty="0" smtClean="0">
                <a:cs typeface="Times New Roman" pitchFamily="18" charset="0"/>
              </a:rPr>
              <a:t>. </a:t>
            </a:r>
          </a:p>
        </p:txBody>
      </p:sp>
      <p:sp>
        <p:nvSpPr>
          <p:cNvPr id="6" name="Стрелка вправо 5">
            <a:hlinkClick r:id="" action="ppaction://hlinkshowjump?jump=nextslide"/>
          </p:cNvPr>
          <p:cNvSpPr/>
          <p:nvPr/>
        </p:nvSpPr>
        <p:spPr>
          <a:xfrm>
            <a:off x="5148064" y="6093296"/>
            <a:ext cx="1296144" cy="576064"/>
          </a:xfrm>
          <a:prstGeom prst="rightArrow">
            <a:avLst/>
          </a:prstGeom>
          <a:noFill/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Далее</a:t>
            </a:r>
            <a:endParaRPr lang="ru-RU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611560" y="296652"/>
            <a:ext cx="908164" cy="1116124"/>
            <a:chOff x="0" y="2372666"/>
            <a:chExt cx="813564" cy="1162234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8" name="Нашивка 7"/>
            <p:cNvSpPr/>
            <p:nvPr/>
          </p:nvSpPr>
          <p:spPr>
            <a:xfrm rot="5400000">
              <a:off x="-174335" y="2547001"/>
              <a:ext cx="1162234" cy="813564"/>
            </a:xfrm>
            <a:prstGeom prst="chevron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accent4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Нашивка 4"/>
            <p:cNvSpPr/>
            <p:nvPr/>
          </p:nvSpPr>
          <p:spPr>
            <a:xfrm>
              <a:off x="0" y="2779448"/>
              <a:ext cx="813564" cy="34867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400" b="1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1475656" y="368660"/>
            <a:ext cx="6912768" cy="908720"/>
            <a:chOff x="813564" y="2244334"/>
            <a:chExt cx="7719383" cy="101211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1" name="Прямоугольник с двумя скругленными соседними углами 10"/>
            <p:cNvSpPr/>
            <p:nvPr/>
          </p:nvSpPr>
          <p:spPr>
            <a:xfrm rot="5400000">
              <a:off x="4167197" y="-1109299"/>
              <a:ext cx="1012117" cy="7719383"/>
            </a:xfrm>
            <a:prstGeom prst="round2SameRect">
              <a:avLst/>
            </a:prstGeom>
            <a:sp3d extrusionH="190500" prstMaterial="dkEdge">
              <a:bevelT w="135400" h="16350" prst="relaxedInset"/>
              <a:contourClr>
                <a:schemeClr val="bg1"/>
              </a:contourClr>
            </a:sp3d>
          </p:spPr>
          <p:style>
            <a:lnRef idx="1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Прямоугольник 11"/>
            <p:cNvSpPr/>
            <p:nvPr/>
          </p:nvSpPr>
          <p:spPr>
            <a:xfrm>
              <a:off x="813565" y="2293740"/>
              <a:ext cx="7669976" cy="9133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0688" tIns="15240" rIns="15240" bIns="15240" numCol="1" spcCol="1270" anchor="ctr" anchorCtr="0">
              <a:noAutofit/>
            </a:bodyPr>
            <a:lstStyle/>
            <a:p>
              <a:pPr marL="261938" lvl="1" algn="ctr" defTabSz="1066800">
                <a:lnSpc>
                  <a:spcPct val="90000"/>
                </a:lnSpc>
                <a:spcAft>
                  <a:spcPct val="15000"/>
                </a:spcAft>
              </a:pPr>
              <a:r>
                <a:rPr lang="ru-RU" sz="2800" b="1" dirty="0" smtClean="0">
                  <a:latin typeface="Times New Roman" pitchFamily="18" charset="0"/>
                  <a:cs typeface="Times New Roman" pitchFamily="18" charset="0"/>
                </a:rPr>
                <a:t>Задание  «Письмо шифровка»,</a:t>
              </a:r>
            </a:p>
            <a:p>
              <a:pPr marL="261938" lvl="1" algn="ctr" defTabSz="1066800">
                <a:lnSpc>
                  <a:spcPct val="90000"/>
                </a:lnSpc>
                <a:spcAft>
                  <a:spcPct val="15000"/>
                </a:spcAft>
              </a:pPr>
              <a:r>
                <a:rPr lang="ru-RU" sz="2800" b="1" dirty="0" smtClean="0">
                  <a:latin typeface="Times New Roman" pitchFamily="18" charset="0"/>
                  <a:cs typeface="Times New Roman" pitchFamily="18" charset="0"/>
                </a:rPr>
                <a:t> игра «Шпионы»</a:t>
              </a:r>
              <a:endParaRPr lang="ru-RU" sz="2800" b="1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/>
          <a:srcRect l="17429" t="3071" r="17542" b="6250"/>
          <a:stretch>
            <a:fillRect/>
          </a:stretch>
        </p:blipFill>
        <p:spPr bwMode="auto">
          <a:xfrm>
            <a:off x="5976156" y="1304764"/>
            <a:ext cx="3167844" cy="2483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rcRect l="17429" t="3563" r="17542" b="12766"/>
          <a:stretch>
            <a:fillRect/>
          </a:stretch>
        </p:blipFill>
        <p:spPr bwMode="auto">
          <a:xfrm>
            <a:off x="5976156" y="3897052"/>
            <a:ext cx="3167844" cy="2291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>
            <a:spLocks noChangeArrowheads="1"/>
          </p:cNvSpPr>
          <p:nvPr/>
        </p:nvSpPr>
        <p:spPr bwMode="auto">
          <a:xfrm>
            <a:off x="0" y="1268469"/>
            <a:ext cx="5184068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ko-KR" sz="2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Batang" pitchFamily="18" charset="-127"/>
                <a:cs typeface="Times New Roman" pitchFamily="18" charset="0"/>
              </a:rPr>
              <a:t>Воспитатель</a:t>
            </a:r>
            <a:r>
              <a:rPr kumimoji="0" lang="ru-RU" altLang="ko-KR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Batang" pitchFamily="18" charset="-127"/>
                <a:cs typeface="Times New Roman" pitchFamily="18" charset="0"/>
              </a:rPr>
              <a:t>: Читает текст письма. </a:t>
            </a:r>
            <a:r>
              <a:rPr kumimoji="0" lang="ru-RU" altLang="ko-KR" sz="22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Batang" pitchFamily="18" charset="-127"/>
                <a:cs typeface="Times New Roman" pitchFamily="18" charset="0"/>
              </a:rPr>
              <a:t>«Здравствуйте дорогие ребята!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ko-KR" sz="22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Batang" pitchFamily="18" charset="-127"/>
                <a:cs typeface="Times New Roman" pitchFamily="18" charset="0"/>
              </a:rPr>
              <a:t>Пишет вам </a:t>
            </a:r>
            <a:r>
              <a:rPr kumimoji="0" lang="ru-RU" altLang="ko-KR" sz="22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ea typeface="Batang" pitchFamily="18" charset="-127"/>
                <a:cs typeface="Times New Roman" pitchFamily="18" charset="0"/>
              </a:rPr>
              <a:t>Бабушка-Загадушка</a:t>
            </a:r>
            <a:r>
              <a:rPr kumimoji="0" lang="ru-RU" altLang="ko-KR" sz="22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Batang" pitchFamily="18" charset="-127"/>
                <a:cs typeface="Times New Roman" pitchFamily="18" charset="0"/>
              </a:rPr>
              <a:t>. Я слышала о вас много хорошего, что вы добрые, отзывчивые, смелые и очень любознательные. Поэтому я решила написать вам письмо и загадать три загадки. Если вы читаете это письмо,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ko-KR" sz="22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Batang" pitchFamily="18" charset="-127"/>
                <a:cs typeface="Times New Roman" pitchFamily="18" charset="0"/>
              </a:rPr>
              <a:t>значит, вы уже разгадали мою первую загадку. 2 загадка- «Что изображено на фотографиях?», 3 загадка- «Где находится удивительное место на земле?»</a:t>
            </a:r>
            <a:endParaRPr kumimoji="0" lang="ru-RU" altLang="ko-KR" sz="22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7983" t="3071" r="17542" b="12274"/>
          <a:stretch>
            <a:fillRect/>
          </a:stretch>
        </p:blipFill>
        <p:spPr bwMode="auto">
          <a:xfrm>
            <a:off x="5004048" y="224644"/>
            <a:ext cx="3923928" cy="2896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 l="19089" t="4547" r="21693" b="12274"/>
          <a:stretch>
            <a:fillRect/>
          </a:stretch>
        </p:blipFill>
        <p:spPr bwMode="auto">
          <a:xfrm>
            <a:off x="5004048" y="3140968"/>
            <a:ext cx="3944036" cy="3114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Группа 6"/>
          <p:cNvGrpSpPr/>
          <p:nvPr/>
        </p:nvGrpSpPr>
        <p:grpSpPr>
          <a:xfrm>
            <a:off x="0" y="224644"/>
            <a:ext cx="813565" cy="1122036"/>
            <a:chOff x="0" y="2372667"/>
            <a:chExt cx="813565" cy="116223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8" name="Нашивка 7"/>
            <p:cNvSpPr/>
            <p:nvPr/>
          </p:nvSpPr>
          <p:spPr>
            <a:xfrm rot="5400000">
              <a:off x="-102327" y="2619011"/>
              <a:ext cx="1162235" cy="669548"/>
            </a:xfrm>
            <a:prstGeom prst="chevron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accent4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Нашивка 4"/>
            <p:cNvSpPr/>
            <p:nvPr/>
          </p:nvSpPr>
          <p:spPr>
            <a:xfrm>
              <a:off x="0" y="2779448"/>
              <a:ext cx="813564" cy="34867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400" b="1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791580" y="188640"/>
            <a:ext cx="3996444" cy="1052736"/>
            <a:chOff x="813564" y="2244334"/>
            <a:chExt cx="7719383" cy="101211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1" name="Прямоугольник с двумя скругленными соседними углами 10"/>
            <p:cNvSpPr/>
            <p:nvPr/>
          </p:nvSpPr>
          <p:spPr>
            <a:xfrm rot="5400000">
              <a:off x="4167197" y="-1109299"/>
              <a:ext cx="1012117" cy="7719383"/>
            </a:xfrm>
            <a:prstGeom prst="round2SameRect">
              <a:avLst/>
            </a:prstGeom>
            <a:sp3d extrusionH="190500" prstMaterial="dkEdge">
              <a:bevelT w="135400" h="16350" prst="relaxedInset"/>
              <a:contourClr>
                <a:schemeClr val="bg1"/>
              </a:contourClr>
            </a:sp3d>
          </p:spPr>
          <p:style>
            <a:lnRef idx="1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Прямоугольник 11"/>
            <p:cNvSpPr/>
            <p:nvPr/>
          </p:nvSpPr>
          <p:spPr>
            <a:xfrm>
              <a:off x="813566" y="2293740"/>
              <a:ext cx="7669976" cy="78134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0688" tIns="15240" rIns="15240" bIns="15240" numCol="1" spcCol="1270" anchor="ctr" anchorCtr="0">
              <a:noAutofit/>
            </a:bodyPr>
            <a:lstStyle/>
            <a:p>
              <a:pPr algn="ctr"/>
              <a:r>
                <a:rPr lang="ru-RU" sz="2800" b="1" dirty="0" smtClean="0">
                  <a:latin typeface="Times New Roman" pitchFamily="18" charset="0"/>
                  <a:cs typeface="Times New Roman" pitchFamily="18" charset="0"/>
                </a:rPr>
                <a:t>Загадки </a:t>
              </a:r>
            </a:p>
            <a:p>
              <a:pPr algn="ctr"/>
              <a:r>
                <a:rPr lang="ru-RU" sz="2800" b="1" dirty="0" err="1" smtClean="0">
                  <a:latin typeface="Times New Roman" pitchFamily="18" charset="0"/>
                  <a:cs typeface="Times New Roman" pitchFamily="18" charset="0"/>
                </a:rPr>
                <a:t>Бабушки-Загадушки</a:t>
              </a:r>
              <a:endParaRPr lang="ru-RU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323528" y="260648"/>
            <a:ext cx="813564" cy="1188132"/>
            <a:chOff x="0" y="1192240"/>
            <a:chExt cx="813564" cy="1162234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5" name="Нашивка 14"/>
            <p:cNvSpPr/>
            <p:nvPr/>
          </p:nvSpPr>
          <p:spPr>
            <a:xfrm rot="5400000">
              <a:off x="-174335" y="1366575"/>
              <a:ext cx="1162234" cy="813564"/>
            </a:xfrm>
            <a:prstGeom prst="chevron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accent3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Нашивка 4"/>
            <p:cNvSpPr/>
            <p:nvPr/>
          </p:nvSpPr>
          <p:spPr>
            <a:xfrm>
              <a:off x="0" y="1599022"/>
              <a:ext cx="813564" cy="34867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b="1" kern="1200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ru-RU" sz="2400" b="1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1115616" y="188640"/>
            <a:ext cx="7812868" cy="1008664"/>
            <a:chOff x="777559" y="1065635"/>
            <a:chExt cx="7812868" cy="1008664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3" name="Прямоугольник с двумя скругленными соседними углами 12"/>
            <p:cNvSpPr/>
            <p:nvPr/>
          </p:nvSpPr>
          <p:spPr>
            <a:xfrm rot="5400000">
              <a:off x="4168923" y="-2289725"/>
              <a:ext cx="1008664" cy="7719383"/>
            </a:xfrm>
            <a:prstGeom prst="round2SameRect">
              <a:avLst/>
            </a:prstGeom>
            <a:sp3d extrusionH="190500" prstMaterial="dkEdge">
              <a:bevelT w="135400" h="16350" prst="relaxedInset"/>
              <a:contourClr>
                <a:schemeClr val="bg1"/>
              </a:contourClr>
            </a:sp3d>
          </p:spPr>
          <p:style>
            <a:lnRef idx="1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Прямоугольник 13"/>
            <p:cNvSpPr/>
            <p:nvPr/>
          </p:nvSpPr>
          <p:spPr>
            <a:xfrm>
              <a:off x="777559" y="1114873"/>
              <a:ext cx="7812868" cy="91018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0688" tIns="15240" rIns="15240" bIns="15240" numCol="1" spcCol="1270" anchor="ctr" anchorCtr="0">
              <a:noAutofit/>
            </a:bodyPr>
            <a:lstStyle/>
            <a:p>
              <a:pPr marL="228600" lvl="1" indent="-228600" defTabSz="1066800">
                <a:lnSpc>
                  <a:spcPct val="90000"/>
                </a:lnSpc>
                <a:spcAft>
                  <a:spcPct val="15000"/>
                </a:spcAft>
              </a:pPr>
              <a:endParaRPr lang="ru-RU" sz="3000" b="1" kern="1200" dirty="0" smtClean="0">
                <a:latin typeface="Times New Roman" pitchFamily="18" charset="0"/>
                <a:cs typeface="Times New Roman" pitchFamily="18" charset="0"/>
              </a:endParaRPr>
            </a:p>
            <a:p>
              <a:pPr marL="0" lvl="1" defTabSz="1066800">
                <a:lnSpc>
                  <a:spcPct val="90000"/>
                </a:lnSpc>
                <a:spcAft>
                  <a:spcPct val="15000"/>
                </a:spcAft>
              </a:pPr>
              <a:r>
                <a:rPr lang="ru-RU" sz="3000" b="1" kern="1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2400" b="1" dirty="0" smtClean="0">
                  <a:latin typeface="Times New Roman" pitchFamily="18" charset="0"/>
                  <a:cs typeface="Times New Roman" pitchFamily="18" charset="0"/>
                </a:rPr>
                <a:t>Основной этап. Совместная и самостоятельная деятельность взрослого и детей (20 минут)</a:t>
              </a:r>
            </a:p>
            <a:p>
              <a:pPr marL="228600" lvl="1" indent="-22860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ru-RU" sz="3000" b="1" kern="1200" dirty="0" smtClean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aphicFrame>
        <p:nvGraphicFramePr>
          <p:cNvPr id="19" name="Таблица 18"/>
          <p:cNvGraphicFramePr>
            <a:graphicFrameLocks noGrp="1"/>
          </p:cNvGraphicFramePr>
          <p:nvPr/>
        </p:nvGraphicFramePr>
        <p:xfrm>
          <a:off x="179512" y="1376772"/>
          <a:ext cx="8784976" cy="5568280"/>
        </p:xfrm>
        <a:graphic>
          <a:graphicData uri="http://schemas.openxmlformats.org/drawingml/2006/table">
            <a:tbl>
              <a:tblPr/>
              <a:tblGrid>
                <a:gridCol w="1175584"/>
                <a:gridCol w="1787692"/>
                <a:gridCol w="2190200"/>
                <a:gridCol w="3631500"/>
              </a:tblGrid>
              <a:tr h="5376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Этапы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Виды детской деятельности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Calibri"/>
                          <a:cs typeface="Times New Roman"/>
                        </a:rPr>
                        <a:t>Формы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работы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Задачи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2643524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latin typeface="Times New Roman"/>
                          <a:ea typeface="Calibri"/>
                          <a:cs typeface="Calibri"/>
                        </a:rPr>
                        <a:t>Совместная </a:t>
                      </a:r>
                      <a:r>
                        <a:rPr lang="ru-RU" sz="1600" b="0" dirty="0">
                          <a:latin typeface="Times New Roman"/>
                          <a:ea typeface="Calibri"/>
                          <a:cs typeface="Calibri"/>
                        </a:rPr>
                        <a:t>деятельность взрослого и детей</a:t>
                      </a:r>
                      <a:endParaRPr lang="ru-RU" sz="1600" b="0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Calibri"/>
                        </a:rPr>
                        <a:t>Познавательно-исследовательская</a:t>
                      </a:r>
                      <a:endParaRPr lang="ru-RU" sz="1600" dirty="0">
                        <a:latin typeface="Calibri"/>
                        <a:ea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Calibri"/>
                        </a:rPr>
                        <a:t>Коммуникативная</a:t>
                      </a:r>
                      <a:endParaRPr lang="ru-RU" sz="1600" dirty="0">
                        <a:latin typeface="Calibri"/>
                        <a:ea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Calibri"/>
                        </a:rPr>
                        <a:t>Игровая</a:t>
                      </a:r>
                      <a:endParaRPr lang="ru-RU" sz="1600" dirty="0">
                        <a:latin typeface="Calibri"/>
                        <a:ea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Calibri"/>
                          <a:cs typeface="Calibri"/>
                        </a:rPr>
                        <a:t>Исследовательская</a:t>
                      </a:r>
                      <a:endParaRPr lang="ru-RU" sz="1600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r>
                        <a:rPr lang="ru-RU" sz="16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Задание  Анализ фотографий</a:t>
                      </a:r>
                      <a:r>
                        <a:rPr lang="ru-RU" sz="1600" b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; </a:t>
                      </a:r>
                      <a:r>
                        <a:rPr lang="ru-RU" sz="1600" b="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ситуативный разговор; </a:t>
                      </a:r>
                      <a:r>
                        <a:rPr lang="ru-RU" sz="1600" b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физминутка</a:t>
                      </a:r>
                      <a:r>
                        <a:rPr lang="ru-RU" sz="1600" b="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; </a:t>
                      </a:r>
                      <a:r>
                        <a:rPr lang="ru-RU" sz="16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Рассказ воспитателя 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«История Зеленоборска»</a:t>
                      </a: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Просмотр фильма «Любимый поселок»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сюрпризный </a:t>
                      </a:r>
                      <a:r>
                        <a:rPr lang="ru-RU" sz="1600" b="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момент: </a:t>
                      </a:r>
                      <a:r>
                        <a:rPr lang="ru-RU" sz="1600" b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книга «Дорогами наших побед»</a:t>
                      </a:r>
                      <a:endParaRPr lang="ru-RU" sz="16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Совершенствовать навыки в поисково – исследовательской деятельности детей.</a:t>
                      </a:r>
                    </a:p>
                    <a:p>
                      <a:pPr lvl="0"/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Расширять знания детей об истории возникновения родного поселка, его названия.</a:t>
                      </a:r>
                    </a:p>
                    <a:p>
                      <a:pPr lvl="0"/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Прививать интерес к своему поселку, к духовно – нравственному наследию прошлого, способствовать зарождению чувства гордости за родной поселок</a:t>
                      </a:r>
                    </a:p>
                    <a:p>
                      <a:pPr lvl="0"/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Воспитание у дошкольников интереса к окружающему миру, эмоциональной отзывчивости на события общественной жизни </a:t>
                      </a:r>
                    </a:p>
                    <a:p>
                      <a:pPr lvl="0"/>
                      <a:endParaRPr lang="ru-RU" sz="16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23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Calibri"/>
                          <a:cs typeface="Calibri"/>
                        </a:rPr>
                        <a:t>Самостоятельная   работа   детей</a:t>
                      </a:r>
                      <a:endParaRPr lang="ru-RU" sz="1600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Calibri"/>
                        </a:rPr>
                        <a:t>Познавательно-исследовательская</a:t>
                      </a:r>
                      <a:endParaRPr lang="ru-RU" sz="1600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Игра «Археологи»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Изготовление</a:t>
                      </a:r>
                      <a:r>
                        <a:rPr lang="ru-RU" sz="1600" b="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продукта детской деятельности – герб п.Зеленоборск</a:t>
                      </a:r>
                      <a:endParaRPr lang="ru-RU" sz="1600" b="0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/>
                          <a:ea typeface="Calibri"/>
                          <a:cs typeface="Calibri"/>
                        </a:rPr>
                        <a:t> 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Развивать художественные и конструктивные способности детей через художественное творчество.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2" name="Стрелка вправо 21">
            <a:hlinkClick r:id="rId2" action="ppaction://hlinksldjump"/>
          </p:cNvPr>
          <p:cNvSpPr/>
          <p:nvPr/>
        </p:nvSpPr>
        <p:spPr>
          <a:xfrm flipH="1">
            <a:off x="1439652" y="5949280"/>
            <a:ext cx="1368152" cy="548680"/>
          </a:xfrm>
          <a:prstGeom prst="rightArrow">
            <a:avLst/>
          </a:prstGeom>
          <a:noFill/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Ход  досуга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Стрелка вправо 20">
            <a:hlinkClick r:id="" action="ppaction://hlinkshowjump?jump=nextslide"/>
          </p:cNvPr>
          <p:cNvSpPr/>
          <p:nvPr/>
        </p:nvSpPr>
        <p:spPr>
          <a:xfrm>
            <a:off x="7884368" y="6057292"/>
            <a:ext cx="1080628" cy="440668"/>
          </a:xfrm>
          <a:prstGeom prst="rightArrow">
            <a:avLst/>
          </a:prstGeom>
          <a:noFill/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Задания</a:t>
            </a:r>
            <a:r>
              <a:rPr lang="ru-RU" dirty="0" smtClean="0"/>
              <a:t> </a:t>
            </a:r>
            <a:endParaRPr lang="ru-RU" dirty="0"/>
          </a:p>
        </p:txBody>
      </p:sp>
      <p:grpSp>
        <p:nvGrpSpPr>
          <p:cNvPr id="17" name="Группа 16"/>
          <p:cNvGrpSpPr/>
          <p:nvPr/>
        </p:nvGrpSpPr>
        <p:grpSpPr>
          <a:xfrm>
            <a:off x="1079612" y="224644"/>
            <a:ext cx="7812868" cy="1008664"/>
            <a:chOff x="777559" y="1065635"/>
            <a:chExt cx="7812868" cy="1008664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8" name="Прямоугольник с двумя скругленными соседними углами 17"/>
            <p:cNvSpPr/>
            <p:nvPr/>
          </p:nvSpPr>
          <p:spPr>
            <a:xfrm rot="5400000">
              <a:off x="4168923" y="-2289725"/>
              <a:ext cx="1008664" cy="7719383"/>
            </a:xfrm>
            <a:prstGeom prst="round2SameRect">
              <a:avLst/>
            </a:prstGeom>
            <a:sp3d extrusionH="190500" prstMaterial="dkEdge">
              <a:bevelT w="135400" h="16350" prst="relaxedInset"/>
              <a:contourClr>
                <a:schemeClr val="bg1"/>
              </a:contourClr>
            </a:sp3d>
          </p:spPr>
          <p:style>
            <a:lnRef idx="1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Прямоугольник 19"/>
            <p:cNvSpPr/>
            <p:nvPr/>
          </p:nvSpPr>
          <p:spPr>
            <a:xfrm>
              <a:off x="777559" y="1114873"/>
              <a:ext cx="7812868" cy="91018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0688" tIns="15240" rIns="15240" bIns="15240" numCol="1" spcCol="1270" anchor="ctr" anchorCtr="0">
              <a:noAutofit/>
            </a:bodyPr>
            <a:lstStyle/>
            <a:p>
              <a:pPr marL="228600" lvl="1" indent="-228600" defTabSz="1066800">
                <a:lnSpc>
                  <a:spcPct val="90000"/>
                </a:lnSpc>
                <a:spcAft>
                  <a:spcPct val="15000"/>
                </a:spcAft>
              </a:pPr>
              <a:endParaRPr lang="ru-RU" sz="3000" b="1" kern="1200" dirty="0" smtClean="0">
                <a:latin typeface="Times New Roman" pitchFamily="18" charset="0"/>
                <a:cs typeface="Times New Roman" pitchFamily="18" charset="0"/>
              </a:endParaRPr>
            </a:p>
            <a:p>
              <a:pPr marL="0" lvl="1" defTabSz="1066800">
                <a:lnSpc>
                  <a:spcPct val="90000"/>
                </a:lnSpc>
                <a:spcAft>
                  <a:spcPct val="15000"/>
                </a:spcAft>
              </a:pPr>
              <a:r>
                <a:rPr lang="ru-RU" sz="3000" b="1" kern="1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2400" b="1" dirty="0" smtClean="0">
                  <a:latin typeface="Times New Roman" pitchFamily="18" charset="0"/>
                  <a:cs typeface="Times New Roman" pitchFamily="18" charset="0"/>
                </a:rPr>
                <a:t>Основной этап. Совместная и самостоятельная деятельность взрослого и детей (20 минут)</a:t>
              </a:r>
            </a:p>
            <a:p>
              <a:pPr marL="228600" lvl="1" indent="-22860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ru-RU" sz="3000" b="1" kern="1200" dirty="0" smtClean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1"/>
          <p:cNvSpPr>
            <a:spLocks noChangeArrowheads="1"/>
          </p:cNvSpPr>
          <p:nvPr/>
        </p:nvSpPr>
        <p:spPr bwMode="auto">
          <a:xfrm>
            <a:off x="179512" y="2050976"/>
            <a:ext cx="6516215" cy="440120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000" b="1" dirty="0" smtClean="0"/>
              <a:t>Воспитатель</a:t>
            </a:r>
            <a:r>
              <a:rPr lang="ru-RU" sz="2000" dirty="0" smtClean="0"/>
              <a:t>: Ребята, давайте рассмотрим </a:t>
            </a:r>
          </a:p>
          <a:p>
            <a:r>
              <a:rPr lang="ru-RU" sz="2000" dirty="0" smtClean="0"/>
              <a:t>фотографии и постараемся отгадать вторую загадку Бабушки-Загадушки.</a:t>
            </a:r>
          </a:p>
          <a:p>
            <a:r>
              <a:rPr lang="ru-RU" sz="2000" dirty="0" smtClean="0"/>
              <a:t>(Дети высказывают свои предположения. </a:t>
            </a:r>
          </a:p>
          <a:p>
            <a:r>
              <a:rPr lang="ru-RU" sz="2000" b="1" dirty="0" smtClean="0"/>
              <a:t>Воспитатель</a:t>
            </a:r>
            <a:r>
              <a:rPr lang="ru-RU" sz="2000" dirty="0" smtClean="0"/>
              <a:t> с помощью наводящих вопросов </a:t>
            </a:r>
          </a:p>
          <a:p>
            <a:r>
              <a:rPr lang="ru-RU" sz="2000" dirty="0" smtClean="0"/>
              <a:t>подводит детей к ответу: «Детский сад «Березка»)</a:t>
            </a:r>
          </a:p>
          <a:p>
            <a:r>
              <a:rPr lang="ru-RU" sz="2000" b="1" dirty="0" smtClean="0"/>
              <a:t>Воспитатель</a:t>
            </a:r>
            <a:r>
              <a:rPr lang="ru-RU" sz="2000" dirty="0" smtClean="0"/>
              <a:t>: «Березка», это ведь наш </a:t>
            </a:r>
          </a:p>
          <a:p>
            <a:r>
              <a:rPr lang="ru-RU" sz="2000" dirty="0" smtClean="0"/>
              <a:t>Зеленоборский детский сад. Что-то я его совсем не </a:t>
            </a:r>
          </a:p>
          <a:p>
            <a:r>
              <a:rPr lang="ru-RU" sz="2000" dirty="0" smtClean="0"/>
              <a:t>узнаю. А вы? </a:t>
            </a:r>
          </a:p>
          <a:p>
            <a:r>
              <a:rPr lang="ru-RU" sz="2000" b="1" dirty="0" smtClean="0"/>
              <a:t>Дети</a:t>
            </a:r>
            <a:r>
              <a:rPr lang="ru-RU" sz="2000" dirty="0" smtClean="0"/>
              <a:t>: Мы тоже не узнаем. Наш сад</a:t>
            </a:r>
          </a:p>
          <a:p>
            <a:r>
              <a:rPr lang="ru-RU" sz="2000" dirty="0" smtClean="0"/>
              <a:t> большой, кирпичный и очень красивый, а это старое деревянное здание.</a:t>
            </a:r>
          </a:p>
          <a:p>
            <a:r>
              <a:rPr lang="ru-RU" sz="2000" b="1" dirty="0" smtClean="0"/>
              <a:t> </a:t>
            </a:r>
            <a:endParaRPr lang="ru-RU" sz="2000" dirty="0" smtClean="0"/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215515" y="188640"/>
            <a:ext cx="901630" cy="1198783"/>
            <a:chOff x="0" y="2372666"/>
            <a:chExt cx="813564" cy="1162234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Нашивка 6"/>
            <p:cNvSpPr/>
            <p:nvPr/>
          </p:nvSpPr>
          <p:spPr>
            <a:xfrm rot="5400000">
              <a:off x="-174335" y="2547001"/>
              <a:ext cx="1162234" cy="813564"/>
            </a:xfrm>
            <a:prstGeom prst="chevron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accent4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Нашивка 4"/>
            <p:cNvSpPr/>
            <p:nvPr/>
          </p:nvSpPr>
          <p:spPr>
            <a:xfrm>
              <a:off x="0" y="2779448"/>
              <a:ext cx="813564" cy="34867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400" b="1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1079612" y="188641"/>
            <a:ext cx="7740860" cy="1044116"/>
            <a:chOff x="813564" y="2244333"/>
            <a:chExt cx="7719383" cy="114366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0" name="Прямоугольник с двумя скругленными соседними углами 9"/>
            <p:cNvSpPr/>
            <p:nvPr/>
          </p:nvSpPr>
          <p:spPr>
            <a:xfrm rot="5400000">
              <a:off x="4167197" y="-1109300"/>
              <a:ext cx="1012117" cy="7719383"/>
            </a:xfrm>
            <a:prstGeom prst="round2SameRect">
              <a:avLst/>
            </a:prstGeom>
            <a:sp3d extrusionH="190500" prstMaterial="dkEdge">
              <a:bevelT w="135400" h="16350" prst="relaxedInset"/>
              <a:contourClr>
                <a:schemeClr val="bg1"/>
              </a:contourClr>
            </a:sp3d>
          </p:spPr>
          <p:style>
            <a:lnRef idx="1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Прямоугольник 10"/>
            <p:cNvSpPr/>
            <p:nvPr/>
          </p:nvSpPr>
          <p:spPr>
            <a:xfrm>
              <a:off x="813565" y="2293740"/>
              <a:ext cx="7669976" cy="109426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0688" tIns="15240" rIns="15240" bIns="15240" numCol="1" spcCol="1270" anchor="ctr" anchorCtr="0">
              <a:noAutofit/>
            </a:bodyPr>
            <a:lstStyle/>
            <a:p>
              <a:pPr marL="261938" lvl="1" algn="ctr" defTabSz="1066800">
                <a:spcAft>
                  <a:spcPts val="0"/>
                </a:spcAft>
              </a:pPr>
              <a:r>
                <a:rPr lang="ru-RU" sz="3200" b="1" dirty="0" smtClean="0">
                  <a:latin typeface="Times New Roman" pitchFamily="18" charset="0"/>
                  <a:cs typeface="Times New Roman" pitchFamily="18" charset="0"/>
                </a:rPr>
                <a:t>Задание:  Анализ фотографий</a:t>
              </a:r>
              <a:endPara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2" name="Прямоугольник 11"/>
          <p:cNvSpPr/>
          <p:nvPr/>
        </p:nvSpPr>
        <p:spPr>
          <a:xfrm>
            <a:off x="0" y="1232756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chemeClr val="folHlink"/>
              </a:buClr>
              <a:buSzPct val="90000"/>
            </a:pPr>
            <a:r>
              <a:rPr lang="ru-RU" sz="2400" b="1" dirty="0" smtClean="0"/>
              <a:t>Цель:</a:t>
            </a:r>
            <a:r>
              <a:rPr lang="ru-RU" sz="2400" dirty="0" smtClean="0"/>
              <a:t> закладывать предпосылки логического мышления через умозаключения и умения делать выводы</a:t>
            </a:r>
            <a:endParaRPr lang="ru-RU" sz="2400" dirty="0" smtClean="0">
              <a:cs typeface="Times New Roman" pitchFamily="18" charset="0"/>
            </a:endParaRPr>
          </a:p>
        </p:txBody>
      </p:sp>
      <p:sp>
        <p:nvSpPr>
          <p:cNvPr id="13" name="Стрелка вправо 12">
            <a:hlinkClick r:id="" action="ppaction://hlinkshowjump?jump=nextslide"/>
          </p:cNvPr>
          <p:cNvSpPr/>
          <p:nvPr/>
        </p:nvSpPr>
        <p:spPr>
          <a:xfrm>
            <a:off x="3923928" y="6057292"/>
            <a:ext cx="1296144" cy="576064"/>
          </a:xfrm>
          <a:prstGeom prst="rightArrow">
            <a:avLst/>
          </a:prstGeom>
          <a:noFill/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Далее</a:t>
            </a:r>
            <a:endParaRPr lang="ru-RU" dirty="0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print"/>
          <a:srcRect l="17983" t="3071" r="17542" b="6250"/>
          <a:stretch>
            <a:fillRect/>
          </a:stretch>
        </p:blipFill>
        <p:spPr bwMode="auto">
          <a:xfrm>
            <a:off x="6156176" y="4005064"/>
            <a:ext cx="2987824" cy="2362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17798" t="3814" r="17351" b="10272"/>
          <a:stretch>
            <a:fillRect/>
          </a:stretch>
        </p:blipFill>
        <p:spPr bwMode="auto">
          <a:xfrm>
            <a:off x="6098661" y="1592796"/>
            <a:ext cx="3045339" cy="2268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79512" y="1340768"/>
            <a:ext cx="8676964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b="1" dirty="0" smtClean="0">
                <a:cs typeface="Times New Roman" pitchFamily="18" charset="0"/>
              </a:rPr>
              <a:t>Воспитатель</a:t>
            </a:r>
            <a:r>
              <a:rPr lang="ru-RU" sz="2400" dirty="0" smtClean="0">
                <a:cs typeface="Times New Roman" pitchFamily="18" charset="0"/>
              </a:rPr>
              <a:t>: Вот смотрю я на эти старые фотографии и думаю, а вы ведь  не знаете ничего о том, как появился наш поселок, как жили взрослые и дети.  Я права?</a:t>
            </a:r>
          </a:p>
          <a:p>
            <a:r>
              <a:rPr lang="ru-RU" sz="2400" b="1" dirty="0" smtClean="0">
                <a:cs typeface="Times New Roman" pitchFamily="18" charset="0"/>
              </a:rPr>
              <a:t>Дети</a:t>
            </a:r>
            <a:r>
              <a:rPr lang="ru-RU" sz="2400" dirty="0" smtClean="0">
                <a:cs typeface="Times New Roman" pitchFamily="18" charset="0"/>
              </a:rPr>
              <a:t>: Да!</a:t>
            </a:r>
          </a:p>
          <a:p>
            <a:r>
              <a:rPr lang="ru-RU" sz="2400" b="1" dirty="0" smtClean="0">
                <a:cs typeface="Times New Roman" pitchFamily="18" charset="0"/>
              </a:rPr>
              <a:t>Воспитател</a:t>
            </a:r>
            <a:r>
              <a:rPr lang="ru-RU" sz="2400" dirty="0" smtClean="0">
                <a:cs typeface="Times New Roman" pitchFamily="18" charset="0"/>
              </a:rPr>
              <a:t>ь: А хотите узнать?</a:t>
            </a:r>
          </a:p>
          <a:p>
            <a:r>
              <a:rPr lang="ru-RU" sz="2400" b="1" dirty="0" smtClean="0">
                <a:cs typeface="Times New Roman" pitchFamily="18" charset="0"/>
              </a:rPr>
              <a:t>Дети</a:t>
            </a:r>
            <a:r>
              <a:rPr lang="ru-RU" sz="2400" dirty="0" smtClean="0">
                <a:cs typeface="Times New Roman" pitchFamily="18" charset="0"/>
              </a:rPr>
              <a:t>: Да!</a:t>
            </a:r>
          </a:p>
          <a:p>
            <a:r>
              <a:rPr lang="ru-RU" sz="2400" b="1" dirty="0" smtClean="0">
                <a:cs typeface="Times New Roman" pitchFamily="18" charset="0"/>
              </a:rPr>
              <a:t>Воспитатель: </a:t>
            </a:r>
            <a:r>
              <a:rPr lang="ru-RU" sz="2400" dirty="0" smtClean="0">
                <a:cs typeface="Times New Roman" pitchFamily="18" charset="0"/>
              </a:rPr>
              <a:t>А мне очень хочется вам об этом рассказать</a:t>
            </a:r>
            <a:r>
              <a:rPr lang="ru-RU" sz="2400" b="1" dirty="0" smtClean="0">
                <a:cs typeface="Times New Roman" pitchFamily="18" charset="0"/>
              </a:rPr>
              <a:t>. </a:t>
            </a:r>
            <a:r>
              <a:rPr lang="ru-RU" sz="2400" dirty="0" smtClean="0">
                <a:cs typeface="Times New Roman" pitchFamily="18" charset="0"/>
              </a:rPr>
              <a:t>Но для этого нам с вами необходимо отправится в путешествие, но не простое, а в путешествие во времени, мы должны попасть в прошлое. На чем же мы отправимся в это путешествие?</a:t>
            </a:r>
          </a:p>
          <a:p>
            <a:r>
              <a:rPr lang="ru-RU" sz="2400" dirty="0" smtClean="0">
                <a:cs typeface="Times New Roman" pitchFamily="18" charset="0"/>
              </a:rPr>
              <a:t>Дети: перечисляют виды транспорта, воспитатель подводит к ответу: «Машина времени».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Times New Roman" pitchFamily="18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1655676" y="260648"/>
            <a:ext cx="813565" cy="1122036"/>
            <a:chOff x="0" y="2372667"/>
            <a:chExt cx="813565" cy="116223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9" name="Нашивка 8"/>
            <p:cNvSpPr/>
            <p:nvPr/>
          </p:nvSpPr>
          <p:spPr>
            <a:xfrm rot="5400000">
              <a:off x="-102327" y="2619011"/>
              <a:ext cx="1162235" cy="669548"/>
            </a:xfrm>
            <a:prstGeom prst="chevron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accent4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Нашивка 4"/>
            <p:cNvSpPr/>
            <p:nvPr/>
          </p:nvSpPr>
          <p:spPr>
            <a:xfrm>
              <a:off x="0" y="2779448"/>
              <a:ext cx="813564" cy="34867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400" b="1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2519772" y="260648"/>
            <a:ext cx="3996444" cy="1052736"/>
            <a:chOff x="813564" y="2244334"/>
            <a:chExt cx="7719383" cy="101211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Прямоугольник с двумя скругленными соседними углами 11"/>
            <p:cNvSpPr/>
            <p:nvPr/>
          </p:nvSpPr>
          <p:spPr>
            <a:xfrm rot="5400000">
              <a:off x="4167197" y="-1109299"/>
              <a:ext cx="1012117" cy="7719383"/>
            </a:xfrm>
            <a:prstGeom prst="round2SameRect">
              <a:avLst/>
            </a:prstGeom>
            <a:sp3d extrusionH="190500" prstMaterial="dkEdge">
              <a:bevelT w="135400" h="16350" prst="relaxedInset"/>
              <a:contourClr>
                <a:schemeClr val="bg1"/>
              </a:contourClr>
            </a:sp3d>
          </p:spPr>
          <p:style>
            <a:lnRef idx="1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Прямоугольник 12"/>
            <p:cNvSpPr/>
            <p:nvPr/>
          </p:nvSpPr>
          <p:spPr>
            <a:xfrm>
              <a:off x="813565" y="2293740"/>
              <a:ext cx="7669976" cy="9133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0688" tIns="15240" rIns="15240" bIns="15240" numCol="1" spcCol="1270" anchor="ctr" anchorCtr="0">
              <a:noAutofit/>
            </a:bodyPr>
            <a:lstStyle/>
            <a:p>
              <a:pPr algn="ctr"/>
              <a:r>
                <a:rPr lang="ru-RU" sz="2800" b="1" dirty="0" smtClean="0">
                  <a:latin typeface="Times New Roman" pitchFamily="18" charset="0"/>
                  <a:cs typeface="Times New Roman" pitchFamily="18" charset="0"/>
                </a:rPr>
                <a:t>Ситуативный разговор</a:t>
              </a:r>
              <a:endParaRPr lang="ru-RU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5" name="Стрелка вправо 14">
            <a:hlinkClick r:id="" action="ppaction://hlinkshowjump?jump=nextslide"/>
          </p:cNvPr>
          <p:cNvSpPr/>
          <p:nvPr/>
        </p:nvSpPr>
        <p:spPr>
          <a:xfrm>
            <a:off x="7668344" y="5877272"/>
            <a:ext cx="1296144" cy="576064"/>
          </a:xfrm>
          <a:prstGeom prst="rightArrow">
            <a:avLst/>
          </a:prstGeom>
          <a:noFill/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Далее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232756"/>
            <a:ext cx="9144000" cy="54006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Воспитатель: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Попасть в прошлое нашего поселка нам поможет машина времени .Зарядить машину-времени помогут ваши знания.  Чтобы машина времени заработала, вы должны ответить на вопросы.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Мы живём в поселке. (Зеленоборск) . –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Жителей поселка называют. (зеленоборцами) 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каком округе находится наш поселок (Ханты-Мансийском или Югре)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какой области мы живем (Тюменской)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Наш детский сад находится на улице. (Южной) 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поселке есть сооружения. (школа, детский сад, магазины,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Аптека, библиотека, памятник, стадион, спорткомплекс и др.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Мы очень любим свой родной. (Поселок Зеленоборск) 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Прошу занять места в машине времени (дети встают в круг)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Воспитатель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: Ребята мы с вами отправляемся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на машине времени в наше путешествие. Руки вверх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подняли, в стороны, опустили. Закрыли глаза, сделали глубокий вдох-выдох. Открыли глаза. Вот мы с  вами перенеслись в далекое прошлое. 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    (СЛАЙД 2)  Ворота с замком</a:t>
            </a:r>
          </a:p>
          <a:p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215515" y="188640"/>
            <a:ext cx="901630" cy="1198783"/>
            <a:chOff x="0" y="2372666"/>
            <a:chExt cx="813564" cy="1162234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" name="Нашивка 4"/>
            <p:cNvSpPr/>
            <p:nvPr/>
          </p:nvSpPr>
          <p:spPr>
            <a:xfrm rot="5400000">
              <a:off x="-174335" y="2547001"/>
              <a:ext cx="1162234" cy="813564"/>
            </a:xfrm>
            <a:prstGeom prst="chevron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accent4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Нашивка 4"/>
            <p:cNvSpPr/>
            <p:nvPr/>
          </p:nvSpPr>
          <p:spPr>
            <a:xfrm>
              <a:off x="0" y="2779448"/>
              <a:ext cx="813564" cy="34867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400" b="1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1079612" y="188641"/>
            <a:ext cx="7740860" cy="1044116"/>
            <a:chOff x="813564" y="2244333"/>
            <a:chExt cx="7719383" cy="114366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9" name="Прямоугольник с двумя скругленными соседними углами 8"/>
            <p:cNvSpPr/>
            <p:nvPr/>
          </p:nvSpPr>
          <p:spPr>
            <a:xfrm rot="5400000">
              <a:off x="4167197" y="-1109300"/>
              <a:ext cx="1012117" cy="7719383"/>
            </a:xfrm>
            <a:prstGeom prst="round2SameRect">
              <a:avLst/>
            </a:prstGeom>
            <a:sp3d extrusionH="190500" prstMaterial="dkEdge">
              <a:bevelT w="135400" h="16350" prst="relaxedInset"/>
              <a:contourClr>
                <a:schemeClr val="bg1"/>
              </a:contourClr>
            </a:sp3d>
          </p:spPr>
          <p:style>
            <a:lnRef idx="1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Прямоугольник 9"/>
            <p:cNvSpPr/>
            <p:nvPr/>
          </p:nvSpPr>
          <p:spPr>
            <a:xfrm>
              <a:off x="813565" y="2293740"/>
              <a:ext cx="7669976" cy="109426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0688" tIns="15240" rIns="15240" bIns="15240" numCol="1" spcCol="1270" anchor="ctr" anchorCtr="0">
              <a:noAutofit/>
            </a:bodyPr>
            <a:lstStyle/>
            <a:p>
              <a:pPr marL="261938" lvl="1" algn="ctr" defTabSz="1066800">
                <a:spcAft>
                  <a:spcPts val="0"/>
                </a:spcAft>
              </a:pPr>
              <a:r>
                <a:rPr lang="ru-RU" sz="3200" b="1" dirty="0" smtClean="0">
                  <a:latin typeface="Times New Roman" pitchFamily="18" charset="0"/>
                  <a:cs typeface="Times New Roman" pitchFamily="18" charset="0"/>
                </a:rPr>
                <a:t>Путешествие на машине времени</a:t>
              </a:r>
              <a:endPara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1" name="Picture 4" descr="Старый телефон с новым корпусом За то время, пока вы на зависть - 21 May 2013 - Blog - Zinit-ed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2924944"/>
            <a:ext cx="3120347" cy="2340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1"/>
          <p:cNvSpPr>
            <a:spLocks noChangeArrowheads="1"/>
          </p:cNvSpPr>
          <p:nvPr/>
        </p:nvSpPr>
        <p:spPr bwMode="auto">
          <a:xfrm>
            <a:off x="179512" y="1778914"/>
            <a:ext cx="5292588" cy="4678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000" b="1" dirty="0" smtClean="0"/>
              <a:t>Воспитатель</a:t>
            </a:r>
            <a:r>
              <a:rPr lang="ru-RU" sz="2000" dirty="0" smtClean="0"/>
              <a:t>: Ну вот! Кто-то запер ворота. Как же нам их открыть?</a:t>
            </a:r>
          </a:p>
          <a:p>
            <a:r>
              <a:rPr lang="ru-RU" sz="2000" b="1" dirty="0" smtClean="0"/>
              <a:t>Дети:</a:t>
            </a:r>
            <a:r>
              <a:rPr lang="ru-RU" sz="2000" dirty="0" smtClean="0"/>
              <a:t> Нужен ключ.</a:t>
            </a:r>
          </a:p>
          <a:p>
            <a:r>
              <a:rPr lang="ru-RU" sz="2000" b="1" dirty="0" smtClean="0"/>
              <a:t>Воспитатель: </a:t>
            </a:r>
            <a:r>
              <a:rPr lang="ru-RU" sz="2000" dirty="0" smtClean="0"/>
              <a:t>Да правильно, а искать, я думаю, его надо вот в этих коробках. Что у нас тут, давайте посмотрим. Это песок. Если трогать </a:t>
            </a:r>
          </a:p>
          <a:p>
            <a:r>
              <a:rPr lang="ru-RU" sz="2000" dirty="0" smtClean="0"/>
              <a:t>его руками, мы испачкаемся, как же быть.</a:t>
            </a:r>
          </a:p>
          <a:p>
            <a:r>
              <a:rPr lang="ru-RU" sz="2000" b="1" dirty="0" smtClean="0"/>
              <a:t>Дети</a:t>
            </a:r>
            <a:r>
              <a:rPr lang="ru-RU" sz="2000" dirty="0" smtClean="0"/>
              <a:t>: Нужно воспользоваться кисточками, как археологи при раскопках.</a:t>
            </a:r>
          </a:p>
          <a:p>
            <a:r>
              <a:rPr lang="ru-RU" sz="2000" b="1" dirty="0" smtClean="0"/>
              <a:t>Воспитатель: </a:t>
            </a:r>
            <a:r>
              <a:rPr lang="ru-RU" sz="2000" dirty="0" smtClean="0"/>
              <a:t>Правильно ребята. Давайте найдем этот ключ.</a:t>
            </a:r>
          </a:p>
          <a:p>
            <a:r>
              <a:rPr lang="ru-RU" sz="2000" dirty="0" smtClean="0"/>
              <a:t>(Дети аккуратно сметают песок и находят 3 ключа, выбирают нужный)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215515" y="1"/>
            <a:ext cx="813565" cy="1122036"/>
            <a:chOff x="0" y="2372667"/>
            <a:chExt cx="813565" cy="116223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8" name="Нашивка 7"/>
            <p:cNvSpPr/>
            <p:nvPr/>
          </p:nvSpPr>
          <p:spPr>
            <a:xfrm rot="5400000">
              <a:off x="-102327" y="2619011"/>
              <a:ext cx="1162235" cy="669548"/>
            </a:xfrm>
            <a:prstGeom prst="chevron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accent4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Нашивка 4"/>
            <p:cNvSpPr/>
            <p:nvPr/>
          </p:nvSpPr>
          <p:spPr>
            <a:xfrm>
              <a:off x="0" y="2779448"/>
              <a:ext cx="813564" cy="34867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400" b="1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1043607" y="87392"/>
            <a:ext cx="4572508" cy="1001347"/>
            <a:chOff x="813563" y="2293740"/>
            <a:chExt cx="8832087" cy="962711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1" name="Прямоугольник с двумя скругленными соседними углами 10"/>
            <p:cNvSpPr/>
            <p:nvPr/>
          </p:nvSpPr>
          <p:spPr>
            <a:xfrm rot="5400000">
              <a:off x="4796922" y="-1592278"/>
              <a:ext cx="865370" cy="8832087"/>
            </a:xfrm>
            <a:prstGeom prst="round2SameRect">
              <a:avLst/>
            </a:prstGeom>
            <a:sp3d extrusionH="190500" prstMaterial="dkEdge">
              <a:bevelT w="135400" h="16350" prst="relaxedInset"/>
              <a:contourClr>
                <a:schemeClr val="bg1"/>
              </a:contourClr>
            </a:sp3d>
          </p:spPr>
          <p:style>
            <a:lnRef idx="1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Прямоугольник 11"/>
            <p:cNvSpPr/>
            <p:nvPr/>
          </p:nvSpPr>
          <p:spPr>
            <a:xfrm>
              <a:off x="813566" y="2293740"/>
              <a:ext cx="8623453" cy="9133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0688" tIns="15240" rIns="15240" bIns="15240" numCol="1" spcCol="1270" anchor="ctr" anchorCtr="0">
              <a:noAutofit/>
            </a:bodyPr>
            <a:lstStyle/>
            <a:p>
              <a:pPr marL="261938" lvl="1" algn="ctr" defTabSz="1066800">
                <a:lnSpc>
                  <a:spcPct val="90000"/>
                </a:lnSpc>
                <a:spcAft>
                  <a:spcPct val="15000"/>
                </a:spcAft>
              </a:pPr>
              <a:r>
                <a:rPr lang="ru-RU" sz="3200" b="1" dirty="0" smtClean="0">
                  <a:latin typeface="Times New Roman" pitchFamily="18" charset="0"/>
                  <a:cs typeface="Times New Roman" pitchFamily="18" charset="0"/>
                </a:rPr>
                <a:t>Игра «Археологи»</a:t>
              </a:r>
              <a:endPara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3" name="Прямоугольник 12"/>
          <p:cNvSpPr/>
          <p:nvPr/>
        </p:nvSpPr>
        <p:spPr>
          <a:xfrm>
            <a:off x="0" y="1124744"/>
            <a:ext cx="70202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 smtClean="0"/>
              <a:t>Цель</a:t>
            </a:r>
            <a:r>
              <a:rPr lang="ru-RU" sz="2400" dirty="0" smtClean="0"/>
              <a:t> </a:t>
            </a:r>
            <a:r>
              <a:rPr lang="ru-RU" sz="2300" dirty="0" smtClean="0"/>
              <a:t>совершенствовать навыки в поисково – исследовательской деятельности детей.</a:t>
            </a:r>
            <a:endParaRPr lang="ru-RU" sz="2300" dirty="0"/>
          </a:p>
        </p:txBody>
      </p:sp>
      <p:sp>
        <p:nvSpPr>
          <p:cNvPr id="14" name="Стрелка вправо 13">
            <a:hlinkClick r:id="" action="ppaction://hlinkshowjump?jump=nextslide"/>
          </p:cNvPr>
          <p:cNvSpPr/>
          <p:nvPr/>
        </p:nvSpPr>
        <p:spPr>
          <a:xfrm>
            <a:off x="3959932" y="5841268"/>
            <a:ext cx="1296144" cy="576064"/>
          </a:xfrm>
          <a:prstGeom prst="rightArrow">
            <a:avLst/>
          </a:prstGeom>
          <a:noFill/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Далее</a:t>
            </a:r>
            <a:endParaRPr lang="ru-RU" dirty="0"/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3" cstate="print"/>
          <a:srcRect l="17706" t="3563" r="17819" b="6250"/>
          <a:stretch>
            <a:fillRect/>
          </a:stretch>
        </p:blipFill>
        <p:spPr bwMode="auto">
          <a:xfrm>
            <a:off x="5472100" y="3256270"/>
            <a:ext cx="3492388" cy="291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 cstate="print"/>
          <a:srcRect l="17901" t="18993" r="25096" b="9149"/>
          <a:stretch>
            <a:fillRect/>
          </a:stretch>
        </p:blipFill>
        <p:spPr bwMode="auto">
          <a:xfrm>
            <a:off x="5580112" y="296652"/>
            <a:ext cx="3403459" cy="2412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215515" y="0"/>
            <a:ext cx="813564" cy="1122035"/>
            <a:chOff x="0" y="2372666"/>
            <a:chExt cx="813564" cy="1162234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8" name="Нашивка 7"/>
            <p:cNvSpPr/>
            <p:nvPr/>
          </p:nvSpPr>
          <p:spPr>
            <a:xfrm rot="5400000">
              <a:off x="-174335" y="2547001"/>
              <a:ext cx="1162234" cy="813564"/>
            </a:xfrm>
            <a:prstGeom prst="chevron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accent4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Нашивка 4"/>
            <p:cNvSpPr/>
            <p:nvPr/>
          </p:nvSpPr>
          <p:spPr>
            <a:xfrm>
              <a:off x="0" y="2779448"/>
              <a:ext cx="813564" cy="34867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400" b="1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1043608" y="36004"/>
            <a:ext cx="3816424" cy="1052736"/>
            <a:chOff x="813564" y="2244334"/>
            <a:chExt cx="7719383" cy="101211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1" name="Прямоугольник с двумя скругленными соседними углами 10"/>
            <p:cNvSpPr/>
            <p:nvPr/>
          </p:nvSpPr>
          <p:spPr>
            <a:xfrm rot="5400000">
              <a:off x="4167197" y="-1109299"/>
              <a:ext cx="1012117" cy="7719383"/>
            </a:xfrm>
            <a:prstGeom prst="round2SameRect">
              <a:avLst/>
            </a:prstGeom>
            <a:sp3d extrusionH="190500" prstMaterial="dkEdge">
              <a:bevelT w="135400" h="16350" prst="relaxedInset"/>
              <a:contourClr>
                <a:schemeClr val="bg1"/>
              </a:contourClr>
            </a:sp3d>
          </p:spPr>
          <p:style>
            <a:lnRef idx="1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Прямоугольник 11"/>
            <p:cNvSpPr/>
            <p:nvPr/>
          </p:nvSpPr>
          <p:spPr>
            <a:xfrm>
              <a:off x="813564" y="2293741"/>
              <a:ext cx="7669975" cy="9133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0688" tIns="15240" rIns="15240" bIns="15240" numCol="1" spcCol="1270" anchor="ctr" anchorCtr="0">
              <a:noAutofit/>
            </a:bodyPr>
            <a:lstStyle/>
            <a:p>
              <a:pPr marL="0" lvl="1" algn="ctr" defTabSz="1066800">
                <a:lnSpc>
                  <a:spcPct val="90000"/>
                </a:lnSpc>
                <a:spcAft>
                  <a:spcPct val="15000"/>
                </a:spcAft>
              </a:pPr>
              <a:r>
                <a:rPr lang="ru-RU" sz="2400" b="1" dirty="0" smtClean="0">
                  <a:latin typeface="Times New Roman" pitchFamily="18" charset="0"/>
                  <a:cs typeface="Times New Roman" pitchFamily="18" charset="0"/>
                </a:rPr>
                <a:t>Рассказ воспитателя «История Зеленоборска»</a:t>
              </a:r>
              <a:r>
                <a:rPr lang="ru-RU" sz="2400" b="1" dirty="0" smtClean="0">
                  <a:solidFill>
                    <a:schemeClr val="tx1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»</a:t>
              </a:r>
              <a:r>
                <a:rPr lang="ru-RU" sz="2400" dirty="0" smtClean="0">
                  <a:solidFill>
                    <a:schemeClr val="tx1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 </a:t>
              </a:r>
            </a:p>
          </p:txBody>
        </p:sp>
      </p:grp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0" y="1196752"/>
            <a:ext cx="5148572" cy="5370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>
              <a:spcBef>
                <a:spcPct val="50000"/>
              </a:spcBef>
            </a:pPr>
            <a:r>
              <a:rPr lang="ru-RU" sz="2000" b="1" dirty="0" smtClean="0"/>
              <a:t>Цель: </a:t>
            </a:r>
            <a:r>
              <a:rPr lang="ru-RU" sz="2000" dirty="0" smtClean="0"/>
              <a:t>Расширять знания детей об истории возникновения родного поселка, его названия. Прививать интерес к своему поселку, к духовно – нравственному наследию прошлого, способствовать зарождению чувства гордости за родной поселок</a:t>
            </a:r>
          </a:p>
          <a:p>
            <a:pPr lvl="0">
              <a:spcBef>
                <a:spcPct val="50000"/>
              </a:spcBef>
            </a:pPr>
            <a:r>
              <a:rPr lang="ru-RU" sz="2000" dirty="0" smtClean="0"/>
              <a:t>Рассказ воспитателя сопровождается презентацией составленной из архивных фотографий поселка</a:t>
            </a:r>
          </a:p>
          <a:p>
            <a:pPr lvl="0">
              <a:spcBef>
                <a:spcPct val="50000"/>
              </a:spcBef>
            </a:pPr>
            <a:r>
              <a:rPr lang="ru-RU" sz="2000" dirty="0" smtClean="0"/>
              <a:t>По окончании рассказа воспитателя, проводится опрос «Что интересного узнали?»</a:t>
            </a:r>
          </a:p>
          <a:p>
            <a:pPr>
              <a:spcBef>
                <a:spcPct val="50000"/>
              </a:spcBef>
            </a:pPr>
            <a:endParaRPr lang="ru-RU" sz="2000" dirty="0" smtClean="0"/>
          </a:p>
          <a:p>
            <a:pPr lvl="0">
              <a:spcBef>
                <a:spcPct val="50000"/>
              </a:spcBef>
            </a:pPr>
            <a:endParaRPr lang="ru-RU" sz="2200" dirty="0" smtClean="0"/>
          </a:p>
        </p:txBody>
      </p:sp>
      <p:sp>
        <p:nvSpPr>
          <p:cNvPr id="14" name="Стрелка вправо 13">
            <a:hlinkClick r:id="" action="ppaction://hlinkshowjump?jump=nextslide"/>
          </p:cNvPr>
          <p:cNvSpPr/>
          <p:nvPr/>
        </p:nvSpPr>
        <p:spPr>
          <a:xfrm>
            <a:off x="1223628" y="5805264"/>
            <a:ext cx="1296144" cy="576064"/>
          </a:xfrm>
          <a:prstGeom prst="rightArrow">
            <a:avLst/>
          </a:prstGeom>
          <a:noFill/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Далее</a:t>
            </a:r>
            <a:endParaRPr lang="ru-RU" dirty="0"/>
          </a:p>
        </p:txBody>
      </p:sp>
      <p:pic>
        <p:nvPicPr>
          <p:cNvPr id="2050" name="Picture 2" descr="H:\родина проект\удив место на земле\DSCN07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96036" y="188640"/>
            <a:ext cx="4043941" cy="3032956"/>
          </a:xfrm>
          <a:prstGeom prst="rect">
            <a:avLst/>
          </a:prstGeom>
          <a:noFill/>
        </p:spPr>
      </p:pic>
      <p:pic>
        <p:nvPicPr>
          <p:cNvPr id="2051" name="Picture 3" descr="H:\родина проект\удив место на земле\DSCN07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3356992"/>
            <a:ext cx="4031940" cy="30239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4"/>
          <p:cNvSpPr txBox="1">
            <a:spLocks noChangeArrowheads="1"/>
          </p:cNvSpPr>
          <p:nvPr/>
        </p:nvSpPr>
        <p:spPr bwMode="auto">
          <a:xfrm>
            <a:off x="323528" y="1196752"/>
            <a:ext cx="882047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ru-RU" sz="2400" b="1" dirty="0" smtClean="0"/>
              <a:t>Цель</a:t>
            </a:r>
            <a:r>
              <a:rPr lang="ru-RU" sz="2400" dirty="0" smtClean="0"/>
              <a:t>: </a:t>
            </a:r>
            <a:r>
              <a:rPr lang="ru-RU" sz="2400" dirty="0"/>
              <a:t>снятие статического напряжения,  снижение утомления, повышение умственной </a:t>
            </a:r>
            <a:r>
              <a:rPr lang="ru-RU" sz="2400" dirty="0" smtClean="0"/>
              <a:t>работоспособности</a:t>
            </a:r>
            <a:endParaRPr lang="ru-RU" sz="2400" dirty="0"/>
          </a:p>
        </p:txBody>
      </p:sp>
      <p:grpSp>
        <p:nvGrpSpPr>
          <p:cNvPr id="13" name="Группа 5"/>
          <p:cNvGrpSpPr/>
          <p:nvPr/>
        </p:nvGrpSpPr>
        <p:grpSpPr>
          <a:xfrm>
            <a:off x="1115616" y="188640"/>
            <a:ext cx="7719383" cy="972108"/>
            <a:chOff x="813563" y="3424760"/>
            <a:chExt cx="7719383" cy="755452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4" name="Прямоугольник с двумя скругленными соседними углами 13"/>
            <p:cNvSpPr/>
            <p:nvPr/>
          </p:nvSpPr>
          <p:spPr>
            <a:xfrm rot="5400000">
              <a:off x="4295529" y="-57206"/>
              <a:ext cx="755452" cy="7719383"/>
            </a:xfrm>
            <a:prstGeom prst="round2SameRect">
              <a:avLst/>
            </a:prstGeom>
            <a:sp3d extrusionH="190500" prstMaterial="dkEdge">
              <a:bevelT w="135400" h="16350" prst="relaxedInset"/>
              <a:contourClr>
                <a:schemeClr val="bg1"/>
              </a:contourClr>
            </a:sp3d>
          </p:spPr>
          <p:style>
            <a:lnRef idx="1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Прямоугольник 14"/>
            <p:cNvSpPr/>
            <p:nvPr/>
          </p:nvSpPr>
          <p:spPr>
            <a:xfrm>
              <a:off x="813564" y="3461637"/>
              <a:ext cx="7682505" cy="68169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0688" tIns="15240" rIns="15240" bIns="15240" numCol="1" spcCol="1270" anchor="ctr" anchorCtr="0">
              <a:noAutofit/>
            </a:bodyPr>
            <a:lstStyle/>
            <a:p>
              <a:pPr marL="228600" lvl="1" indent="-228600" algn="ctr" defTabSz="1066800">
                <a:lnSpc>
                  <a:spcPct val="90000"/>
                </a:lnSpc>
                <a:spcAft>
                  <a:spcPct val="15000"/>
                </a:spcAft>
              </a:pPr>
              <a:r>
                <a:rPr lang="ru-RU" sz="3000" b="1" kern="1200" dirty="0" smtClean="0">
                  <a:latin typeface="Times New Roman" pitchFamily="18" charset="0"/>
                  <a:cs typeface="Times New Roman" pitchFamily="18" charset="0"/>
                </a:rPr>
                <a:t>Физкультминутка</a:t>
              </a:r>
              <a:endParaRPr lang="ru-RU" sz="3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6" name="Стрелка вправо 15">
            <a:hlinkClick r:id="" action="ppaction://hlinkshowjump?jump=nextslide"/>
          </p:cNvPr>
          <p:cNvSpPr/>
          <p:nvPr/>
        </p:nvSpPr>
        <p:spPr>
          <a:xfrm>
            <a:off x="1007604" y="5481228"/>
            <a:ext cx="1296144" cy="576064"/>
          </a:xfrm>
          <a:prstGeom prst="rightArrow">
            <a:avLst/>
          </a:prstGeom>
          <a:noFill/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Далее</a:t>
            </a:r>
            <a:endParaRPr lang="ru-RU" dirty="0"/>
          </a:p>
        </p:txBody>
      </p:sp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215516" y="1871537"/>
            <a:ext cx="6624736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kumimoji="0" lang="ru-RU" altLang="ko-KR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Batang" pitchFamily="18" charset="-127"/>
                <a:cs typeface="Times New Roman" pitchFamily="18" charset="0"/>
              </a:rPr>
              <a:t>Воспитатель:</a:t>
            </a:r>
            <a:r>
              <a:rPr kumimoji="0" lang="ru-RU" altLang="ko-KR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Batang" pitchFamily="18" charset="-127"/>
                <a:cs typeface="Times New Roman" pitchFamily="18" charset="0"/>
              </a:rPr>
              <a:t> </a:t>
            </a:r>
            <a:r>
              <a:rPr kumimoji="0" lang="ru-RU" altLang="ko-KR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Batang" pitchFamily="18" charset="-127"/>
                <a:cs typeface="Times New Roman" pitchFamily="18" charset="0"/>
              </a:rPr>
              <a:t>Пора возвращаться домой. И снова</a:t>
            </a:r>
          </a:p>
          <a:p>
            <a:r>
              <a:rPr kumimoji="0" lang="ru-RU" altLang="ko-KR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Batang" pitchFamily="18" charset="-127"/>
                <a:cs typeface="Times New Roman" pitchFamily="18" charset="0"/>
              </a:rPr>
              <a:t> будем путешествовать на «машине времени» , но теперь</a:t>
            </a:r>
          </a:p>
          <a:p>
            <a:r>
              <a:rPr kumimoji="0" lang="ru-RU" altLang="ko-KR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Batang" pitchFamily="18" charset="-127"/>
                <a:cs typeface="Times New Roman" pitchFamily="18" charset="0"/>
              </a:rPr>
              <a:t> в будущее, то есть из прошлого в наше время</a:t>
            </a:r>
            <a:r>
              <a:rPr lang="ru-RU" altLang="ko-KR" sz="1600" dirty="0" smtClean="0">
                <a:solidFill>
                  <a:srgbClr val="000000"/>
                </a:solidFill>
                <a:ea typeface="Batang" pitchFamily="18" charset="-127"/>
                <a:cs typeface="Times New Roman" pitchFamily="18" charset="0"/>
              </a:rPr>
              <a:t>.</a:t>
            </a:r>
            <a:r>
              <a:rPr kumimoji="0" lang="ru-RU" altLang="ko-KR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Batang" pitchFamily="18" charset="-127"/>
                <a:cs typeface="Times New Roman" pitchFamily="18" charset="0"/>
              </a:rPr>
              <a:t> </a:t>
            </a:r>
          </a:p>
          <a:p>
            <a:r>
              <a:rPr lang="ru-RU" sz="1600" dirty="0" smtClean="0"/>
              <a:t>Прошу занять места </a:t>
            </a:r>
          </a:p>
          <a:p>
            <a:r>
              <a:rPr lang="ru-RU" sz="1600" dirty="0" smtClean="0"/>
              <a:t>в машине времени (дети встают в круг)</a:t>
            </a:r>
          </a:p>
          <a:p>
            <a:r>
              <a:rPr lang="ru-RU" sz="1600" dirty="0" smtClean="0"/>
              <a:t>Я жму на кнопку (звучит музыка из мультфильма </a:t>
            </a:r>
          </a:p>
          <a:p>
            <a:r>
              <a:rPr lang="ru-RU" sz="1600" dirty="0" smtClean="0"/>
              <a:t>«Тайна третьей планеты»)</a:t>
            </a:r>
          </a:p>
          <a:p>
            <a:endParaRPr lang="ru-RU" sz="1600" dirty="0" smtClean="0"/>
          </a:p>
          <a:p>
            <a:endParaRPr lang="ru-RU" sz="1600" dirty="0" smtClean="0"/>
          </a:p>
          <a:p>
            <a:r>
              <a:rPr lang="ru-RU" sz="1600" dirty="0" smtClean="0"/>
              <a:t>Машина-времени быстра         </a:t>
            </a:r>
            <a:r>
              <a:rPr lang="ru-RU" sz="1600" i="1" dirty="0" smtClean="0">
                <a:cs typeface="Times New Roman" pitchFamily="18" charset="0"/>
              </a:rPr>
              <a:t>Руки вверх подняли, в стороны, </a:t>
            </a:r>
            <a:endParaRPr lang="ru-RU" sz="1600" i="1" dirty="0" smtClean="0"/>
          </a:p>
          <a:p>
            <a:r>
              <a:rPr lang="ru-RU" sz="1600" dirty="0" smtClean="0"/>
              <a:t>Несёт нас в будущее она.</a:t>
            </a:r>
            <a:r>
              <a:rPr lang="ru-RU" sz="1600" dirty="0" smtClean="0">
                <a:cs typeface="Times New Roman" pitchFamily="18" charset="0"/>
              </a:rPr>
              <a:t>        </a:t>
            </a:r>
            <a:r>
              <a:rPr lang="ru-RU" sz="1600" i="1" dirty="0" smtClean="0">
                <a:cs typeface="Times New Roman" pitchFamily="18" charset="0"/>
              </a:rPr>
              <a:t>Круговые вращения руками, опустили руки</a:t>
            </a:r>
            <a:endParaRPr lang="ru-RU" sz="1600" i="1" dirty="0" smtClean="0"/>
          </a:p>
          <a:p>
            <a:r>
              <a:rPr lang="ru-RU" sz="1600" dirty="0" smtClean="0"/>
              <a:t>Куда ж так быстро мы летим   </a:t>
            </a:r>
            <a:r>
              <a:rPr lang="ru-RU" sz="1600" i="1" dirty="0" smtClean="0"/>
              <a:t>Бег на месте с закрытыми глазами</a:t>
            </a:r>
          </a:p>
          <a:p>
            <a:r>
              <a:rPr lang="ru-RU" sz="1600" dirty="0" smtClean="0"/>
              <a:t>Откроем глазки поглядим.      </a:t>
            </a:r>
            <a:r>
              <a:rPr lang="ru-RU" sz="1600" i="1" dirty="0" smtClean="0"/>
              <a:t>Останавливаются, открывают глаза</a:t>
            </a:r>
            <a:endParaRPr kumimoji="0" lang="ru-RU" altLang="ko-KR" sz="1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Times New Roman" pitchFamily="18" charset="0"/>
            </a:endParaRPr>
          </a:p>
        </p:txBody>
      </p:sp>
      <p:pic>
        <p:nvPicPr>
          <p:cNvPr id="11268" name="Picture 4" descr="http://arkanbiz.ru/wp-content/uploads/2012/10/istoriya-i-paradoksyi-istori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240" y="4797152"/>
            <a:ext cx="2164390" cy="1463969"/>
          </a:xfrm>
          <a:prstGeom prst="rect">
            <a:avLst/>
          </a:prstGeom>
          <a:noFill/>
        </p:spPr>
      </p:pic>
      <p:grpSp>
        <p:nvGrpSpPr>
          <p:cNvPr id="20" name="Группа 19"/>
          <p:cNvGrpSpPr/>
          <p:nvPr/>
        </p:nvGrpSpPr>
        <p:grpSpPr>
          <a:xfrm>
            <a:off x="251520" y="224644"/>
            <a:ext cx="813564" cy="972108"/>
            <a:chOff x="0" y="2372666"/>
            <a:chExt cx="813564" cy="1162234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1" name="Нашивка 20"/>
            <p:cNvSpPr/>
            <p:nvPr/>
          </p:nvSpPr>
          <p:spPr>
            <a:xfrm rot="5400000">
              <a:off x="-174335" y="2547001"/>
              <a:ext cx="1162234" cy="813564"/>
            </a:xfrm>
            <a:prstGeom prst="chevron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accent4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Нашивка 4"/>
            <p:cNvSpPr/>
            <p:nvPr/>
          </p:nvSpPr>
          <p:spPr>
            <a:xfrm>
              <a:off x="0" y="2779448"/>
              <a:ext cx="813564" cy="34867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400" b="1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4" cstate="print"/>
          <a:srcRect l="17429" t="13407" r="24184" b="6250"/>
          <a:stretch>
            <a:fillRect/>
          </a:stretch>
        </p:blipFill>
        <p:spPr bwMode="auto">
          <a:xfrm>
            <a:off x="5792279" y="1988840"/>
            <a:ext cx="3172209" cy="2431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5"/>
          <p:cNvSpPr txBox="1">
            <a:spLocks noChangeArrowheads="1"/>
          </p:cNvSpPr>
          <p:nvPr/>
        </p:nvSpPr>
        <p:spPr bwMode="auto">
          <a:xfrm>
            <a:off x="467544" y="1376772"/>
            <a:ext cx="8244916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Мультимедийная разработка </a:t>
            </a:r>
          </a:p>
          <a:p>
            <a:pPr algn="ctr"/>
            <a:r>
              <a:rPr lang="ru-RU" sz="2400" dirty="0" smtClean="0"/>
              <a:t>досуга по познавательному развитию раздел </a:t>
            </a:r>
          </a:p>
          <a:p>
            <a:pPr algn="ctr"/>
            <a:r>
              <a:rPr lang="ru-RU" sz="2400" dirty="0" smtClean="0"/>
              <a:t>«Мир природы и мир человека»</a:t>
            </a:r>
          </a:p>
          <a:p>
            <a:pPr algn="ctr"/>
            <a:r>
              <a:rPr lang="ru-RU" sz="2400" dirty="0" smtClean="0"/>
              <a:t>с  детьми подготовительной к школе группы «Улыбка» </a:t>
            </a:r>
          </a:p>
          <a:p>
            <a:pPr algn="ctr"/>
            <a:r>
              <a:rPr lang="ru-RU" sz="2400" dirty="0" smtClean="0"/>
              <a:t>Тема: «Удивительное место на земле» </a:t>
            </a:r>
          </a:p>
          <a:p>
            <a:pPr algn="ctr"/>
            <a:r>
              <a:rPr lang="ru-RU" sz="2400" dirty="0" smtClean="0"/>
              <a:t>(Путешествие в прошлое п.Зеленоборск)</a:t>
            </a:r>
          </a:p>
          <a:p>
            <a:pPr algn="ctr"/>
            <a:endParaRPr lang="ru-RU" sz="2400" dirty="0" smtClean="0"/>
          </a:p>
        </p:txBody>
      </p:sp>
      <p:sp>
        <p:nvSpPr>
          <p:cNvPr id="3075" name="Text Box 6"/>
          <p:cNvSpPr txBox="1">
            <a:spLocks noChangeArrowheads="1"/>
          </p:cNvSpPr>
          <p:nvPr/>
        </p:nvSpPr>
        <p:spPr bwMode="auto">
          <a:xfrm>
            <a:off x="935596" y="188640"/>
            <a:ext cx="752633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/>
              <a:t>Муниципальное </a:t>
            </a:r>
            <a:r>
              <a:rPr lang="ru-RU" sz="1600" b="1" dirty="0" smtClean="0"/>
              <a:t>автономное  </a:t>
            </a:r>
            <a:r>
              <a:rPr lang="ru-RU" sz="1600" b="1" dirty="0"/>
              <a:t>дошкольное образовательное учреждение </a:t>
            </a:r>
            <a:endParaRPr lang="ru-RU" sz="1600" b="1" dirty="0" smtClean="0"/>
          </a:p>
          <a:p>
            <a:pPr algn="ctr"/>
            <a:r>
              <a:rPr lang="ru-RU" sz="1600" b="1" dirty="0" smtClean="0"/>
              <a:t>«Детский </a:t>
            </a:r>
            <a:r>
              <a:rPr lang="ru-RU" sz="1600" b="1" dirty="0"/>
              <a:t>сад</a:t>
            </a:r>
            <a:r>
              <a:rPr lang="en-US" sz="1600" b="1" dirty="0"/>
              <a:t> </a:t>
            </a:r>
            <a:r>
              <a:rPr lang="ru-RU" sz="1600" b="1" dirty="0" smtClean="0"/>
              <a:t>«Берёзка» п. Зеленоборск»</a:t>
            </a:r>
            <a:endParaRPr lang="ru-RU" sz="1600" dirty="0"/>
          </a:p>
        </p:txBody>
      </p:sp>
      <p:sp>
        <p:nvSpPr>
          <p:cNvPr id="3076" name="Text Box 7"/>
          <p:cNvSpPr txBox="1">
            <a:spLocks noChangeArrowheads="1"/>
          </p:cNvSpPr>
          <p:nvPr/>
        </p:nvSpPr>
        <p:spPr bwMode="auto">
          <a:xfrm>
            <a:off x="5724128" y="4041068"/>
            <a:ext cx="320556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 smtClean="0"/>
              <a:t>Воспитатель </a:t>
            </a:r>
            <a:r>
              <a:rPr lang="ru-RU" sz="1600" dirty="0" smtClean="0"/>
              <a:t>подготовительной к школе группы «Улыбка»</a:t>
            </a:r>
          </a:p>
          <a:p>
            <a:r>
              <a:rPr lang="ru-RU" sz="1600" dirty="0" smtClean="0"/>
              <a:t>Олейник Наталья Александровна</a:t>
            </a:r>
            <a:endParaRPr lang="ru-RU" sz="1600" dirty="0"/>
          </a:p>
        </p:txBody>
      </p:sp>
      <p:sp>
        <p:nvSpPr>
          <p:cNvPr id="3077" name="Rectangle 8"/>
          <p:cNvSpPr>
            <a:spLocks noChangeArrowheads="1"/>
          </p:cNvSpPr>
          <p:nvPr/>
        </p:nvSpPr>
        <p:spPr bwMode="auto">
          <a:xfrm>
            <a:off x="2771800" y="5733256"/>
            <a:ext cx="388843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sz="1800" dirty="0" smtClean="0"/>
              <a:t>п. Зеленоборск</a:t>
            </a:r>
          </a:p>
          <a:p>
            <a:pPr algn="ctr">
              <a:spcBef>
                <a:spcPts val="0"/>
              </a:spcBef>
            </a:pPr>
            <a:r>
              <a:rPr lang="ru-RU" sz="1800" dirty="0" smtClean="0"/>
              <a:t> 2015 год</a:t>
            </a:r>
            <a:endParaRPr lang="ru-RU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0" y="1340769"/>
            <a:ext cx="9144000" cy="8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ru-RU" sz="2400" b="1" dirty="0" smtClean="0"/>
              <a:t>Цель: </a:t>
            </a:r>
            <a:r>
              <a:rPr lang="ru-RU" sz="2400" dirty="0" smtClean="0"/>
              <a:t>способствовать зарождению чувства гордости за родной поселок</a:t>
            </a:r>
          </a:p>
          <a:p>
            <a:pPr algn="ctr">
              <a:spcBef>
                <a:spcPct val="50000"/>
              </a:spcBef>
            </a:pPr>
            <a:endParaRPr lang="ru-RU" sz="2400" dirty="0">
              <a:latin typeface="Times New Roman" pitchFamily="18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179512" y="188640"/>
            <a:ext cx="813564" cy="1281476"/>
            <a:chOff x="0" y="2372666"/>
            <a:chExt cx="813564" cy="1162234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8" name="Нашивка 7"/>
            <p:cNvSpPr/>
            <p:nvPr/>
          </p:nvSpPr>
          <p:spPr>
            <a:xfrm rot="5400000">
              <a:off x="-174335" y="2547001"/>
              <a:ext cx="1162234" cy="813564"/>
            </a:xfrm>
            <a:prstGeom prst="chevron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accent4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Нашивка 4"/>
            <p:cNvSpPr/>
            <p:nvPr/>
          </p:nvSpPr>
          <p:spPr>
            <a:xfrm>
              <a:off x="0" y="2779448"/>
              <a:ext cx="813564" cy="34867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400" b="1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1115616" y="188640"/>
            <a:ext cx="7740860" cy="1116124"/>
            <a:chOff x="813564" y="2244334"/>
            <a:chExt cx="7719383" cy="101211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1" name="Прямоугольник с двумя скругленными соседними углами 10"/>
            <p:cNvSpPr/>
            <p:nvPr/>
          </p:nvSpPr>
          <p:spPr>
            <a:xfrm rot="5400000">
              <a:off x="4167197" y="-1109299"/>
              <a:ext cx="1012117" cy="7719383"/>
            </a:xfrm>
            <a:prstGeom prst="round2SameRect">
              <a:avLst/>
            </a:prstGeom>
            <a:sp3d extrusionH="190500" prstMaterial="dkEdge">
              <a:bevelT w="135400" h="16350" prst="relaxedInset"/>
              <a:contourClr>
                <a:schemeClr val="bg1"/>
              </a:contourClr>
            </a:sp3d>
          </p:spPr>
          <p:style>
            <a:lnRef idx="1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Прямоугольник 11"/>
            <p:cNvSpPr/>
            <p:nvPr/>
          </p:nvSpPr>
          <p:spPr>
            <a:xfrm>
              <a:off x="813565" y="2293740"/>
              <a:ext cx="7669976" cy="9133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0688" tIns="15240" rIns="15240" bIns="15240" numCol="1" spcCol="1270" anchor="ctr" anchorCtr="0">
              <a:noAutofit/>
            </a:bodyPr>
            <a:lstStyle/>
            <a:p>
              <a:r>
                <a:rPr lang="ru-RU" sz="2400" b="1" dirty="0" smtClean="0">
                  <a:latin typeface="Times New Roman" pitchFamily="18" charset="0"/>
                  <a:cs typeface="Times New Roman" pitchFamily="18" charset="0"/>
                </a:rPr>
                <a:t>Беседа: «Зеленоборск- удивительное место на земле»</a:t>
              </a:r>
              <a:endParaRPr lang="ru-RU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3" name="Стрелка вправо 12">
            <a:hlinkClick r:id="" action="ppaction://hlinkshowjump?jump=nextslide"/>
          </p:cNvPr>
          <p:cNvSpPr/>
          <p:nvPr/>
        </p:nvSpPr>
        <p:spPr>
          <a:xfrm>
            <a:off x="3923928" y="5733256"/>
            <a:ext cx="1296144" cy="576064"/>
          </a:xfrm>
          <a:prstGeom prst="rightArrow">
            <a:avLst/>
          </a:prstGeom>
          <a:noFill/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Далее</a:t>
            </a:r>
            <a:endParaRPr lang="ru-RU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/>
          <a:srcRect l="24624" t="4547" r="17542" b="12766"/>
          <a:stretch>
            <a:fillRect/>
          </a:stretch>
        </p:blipFill>
        <p:spPr bwMode="auto">
          <a:xfrm>
            <a:off x="5616116" y="3717032"/>
            <a:ext cx="3204356" cy="257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0" y="2199925"/>
            <a:ext cx="8604448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ko-KR" sz="1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Воспитатель</a:t>
            </a:r>
            <a:r>
              <a:rPr kumimoji="0" lang="ru-RU" altLang="ko-KR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: Вот мы и вернулись. А это наш новый и любимый детский сад.</a:t>
            </a:r>
            <a:endParaRPr kumimoji="0" lang="ru-RU" altLang="ko-K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ko-KR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Ребята, а с тех давних пор в нашем поселке что-нибудь изменилось?</a:t>
            </a:r>
            <a:endParaRPr kumimoji="0" lang="ru-RU" altLang="ko-K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ko-KR" sz="1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Дети</a:t>
            </a:r>
            <a:r>
              <a:rPr kumimoji="0" lang="ru-RU" altLang="ko-KR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: Да, изменилось. </a:t>
            </a:r>
            <a:r>
              <a:rPr kumimoji="0" lang="ru-RU" altLang="ko-KR" sz="18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(Рассказы детей)</a:t>
            </a:r>
            <a:endParaRPr kumimoji="0" lang="ru-RU" altLang="ko-K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ko-KR" sz="1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Воспитатель</a:t>
            </a:r>
            <a:r>
              <a:rPr kumimoji="0" lang="ru-RU" altLang="ko-KR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: Сейчас наш поселок большой и красивый. Мы с вами его очень любим, правда?   Мы  и стихотворение про </a:t>
            </a:r>
            <a:r>
              <a:rPr kumimoji="0" lang="ru-RU" altLang="ko-KR" sz="1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Зеленоборск</a:t>
            </a:r>
            <a:r>
              <a:rPr kumimoji="0" lang="ru-RU" altLang="ko-KR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 знаем. Давайте прочтем его. </a:t>
            </a:r>
            <a:endParaRPr kumimoji="0" lang="ru-RU" altLang="ko-K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ko-KR" sz="1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9. Чтение стихотворения «</a:t>
            </a:r>
            <a:r>
              <a:rPr kumimoji="0" lang="ru-RU" altLang="ko-KR" sz="1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Зеленоборск</a:t>
            </a:r>
            <a:r>
              <a:rPr kumimoji="0" lang="ru-RU" altLang="ko-KR" sz="1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»</a:t>
            </a:r>
            <a:r>
              <a:rPr kumimoji="0" lang="ru-RU" altLang="ko-KR" sz="1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 (хоровое)</a:t>
            </a:r>
            <a:endParaRPr kumimoji="0" lang="ru-RU" altLang="ko-K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ko-KR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Зеленый бор, зеленый бор, </a:t>
            </a:r>
            <a:endParaRPr kumimoji="0" lang="ru-RU" altLang="ko-K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ko-KR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Родной Зеленоборский! </a:t>
            </a:r>
            <a:endParaRPr kumimoji="0" lang="ru-RU" altLang="ko-K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ko-KR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Стоит стеною с давних пор </a:t>
            </a:r>
            <a:endParaRPr kumimoji="0" lang="ru-RU" altLang="ko-K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ko-KR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В краю земли Югорской.</a:t>
            </a:r>
            <a:endParaRPr lang="ru-RU" altLang="ko-KR" sz="180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ko-KR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Зеленый бор, зеленый бор</a:t>
            </a:r>
            <a:endParaRPr kumimoji="0" lang="ru-RU" altLang="ko-K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ko-KR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единственный на свете!</a:t>
            </a:r>
            <a:endParaRPr kumimoji="0" lang="ru-RU" altLang="ko-K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ko-KR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Пусть наш душевный</a:t>
            </a:r>
            <a:endParaRPr kumimoji="0" lang="ru-RU" altLang="ko-K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ko-KR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разговор продолжат наши дети.</a:t>
            </a:r>
            <a:endParaRPr kumimoji="0" lang="ru-RU" altLang="ko-K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1"/>
          <p:cNvSpPr>
            <a:spLocks noChangeArrowheads="1"/>
          </p:cNvSpPr>
          <p:nvPr/>
        </p:nvSpPr>
        <p:spPr bwMode="auto">
          <a:xfrm>
            <a:off x="179512" y="2096852"/>
            <a:ext cx="5436604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000" b="1" dirty="0" smtClean="0"/>
              <a:t>Воспитатель</a:t>
            </a:r>
            <a:r>
              <a:rPr lang="ru-RU" sz="2000" dirty="0" smtClean="0"/>
              <a:t>: Молодцы! А теперь давайте все посмотрим, как преобразился наш поселок, какой он сейчас. СЛАЙДЫ с 27 по 57  ПОД МУЗЫКУ ( песня про </a:t>
            </a:r>
            <a:r>
              <a:rPr lang="ru-RU" sz="2000" dirty="0" err="1" smtClean="0"/>
              <a:t>Зеленоборск</a:t>
            </a:r>
            <a:r>
              <a:rPr lang="ru-RU" sz="2000" dirty="0" smtClean="0"/>
              <a:t>) </a:t>
            </a:r>
          </a:p>
          <a:p>
            <a:r>
              <a:rPr lang="ru-RU" sz="2000" b="1" dirty="0" smtClean="0"/>
              <a:t>Воспитатель</a:t>
            </a:r>
            <a:r>
              <a:rPr lang="ru-RU" sz="2000" dirty="0" smtClean="0"/>
              <a:t>: Как думаете, ребята,  что же это за удивительное место на земле, о котором нас спрашивала Бабушка-Загадушка?</a:t>
            </a:r>
          </a:p>
          <a:p>
            <a:r>
              <a:rPr lang="ru-RU" sz="2000" b="1" dirty="0" smtClean="0"/>
              <a:t>Дети:</a:t>
            </a:r>
            <a:r>
              <a:rPr lang="ru-RU" sz="2000" dirty="0" smtClean="0"/>
              <a:t> Это наша малая Родина – Зеленоборск.</a:t>
            </a:r>
          </a:p>
          <a:p>
            <a:r>
              <a:rPr lang="ru-RU" sz="2000" b="1" dirty="0" smtClean="0"/>
              <a:t>Воспитатель</a:t>
            </a:r>
            <a:r>
              <a:rPr lang="ru-RU" sz="2000" dirty="0" smtClean="0"/>
              <a:t>: Да, ребята, действительно, Зеленоборск это удивительное место на земле, ведь здесь живут удивительные люди, которые, несмотря на трудности, возвели такую красоту.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Times New Roman" pitchFamily="18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359531" y="188640"/>
            <a:ext cx="813564" cy="1083661"/>
            <a:chOff x="0" y="2372666"/>
            <a:chExt cx="813564" cy="1162234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4" name="Нашивка 3"/>
            <p:cNvSpPr/>
            <p:nvPr/>
          </p:nvSpPr>
          <p:spPr>
            <a:xfrm rot="5400000">
              <a:off x="-174335" y="2547001"/>
              <a:ext cx="1162234" cy="813564"/>
            </a:xfrm>
            <a:prstGeom prst="chevron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accent4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Нашивка 4"/>
            <p:cNvSpPr/>
            <p:nvPr/>
          </p:nvSpPr>
          <p:spPr>
            <a:xfrm>
              <a:off x="0" y="2779448"/>
              <a:ext cx="813564" cy="34867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400" b="1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1187624" y="224644"/>
            <a:ext cx="7668852" cy="1016732"/>
            <a:chOff x="813564" y="2244334"/>
            <a:chExt cx="7719383" cy="101211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Прямоугольник с двумя скругленными соседними углами 6"/>
            <p:cNvSpPr/>
            <p:nvPr/>
          </p:nvSpPr>
          <p:spPr>
            <a:xfrm rot="5400000">
              <a:off x="4167197" y="-1109299"/>
              <a:ext cx="1012117" cy="7719383"/>
            </a:xfrm>
            <a:prstGeom prst="round2SameRect">
              <a:avLst/>
            </a:prstGeom>
            <a:sp3d extrusionH="190500" prstMaterial="dkEdge">
              <a:bevelT w="135400" h="16350" prst="relaxedInset"/>
              <a:contourClr>
                <a:schemeClr val="bg1"/>
              </a:contourClr>
            </a:sp3d>
          </p:spPr>
          <p:style>
            <a:lnRef idx="1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Прямоугольник 7"/>
            <p:cNvSpPr/>
            <p:nvPr/>
          </p:nvSpPr>
          <p:spPr>
            <a:xfrm>
              <a:off x="813565" y="2293740"/>
              <a:ext cx="7669976" cy="9133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0688" tIns="15240" rIns="15240" bIns="15240" numCol="1" spcCol="1270" anchor="ctr" anchorCtr="0">
              <a:noAutofit/>
            </a:bodyPr>
            <a:lstStyle/>
            <a:p>
              <a:pPr marL="0" lvl="1" algn="ctr" defTabSz="1066800">
                <a:lnSpc>
                  <a:spcPct val="90000"/>
                </a:lnSpc>
                <a:spcAft>
                  <a:spcPct val="15000"/>
                </a:spcAft>
              </a:pPr>
              <a:r>
                <a:rPr lang="ru-RU" sz="2800" b="1" dirty="0" smtClean="0">
                  <a:latin typeface="Times New Roman" pitchFamily="18" charset="0"/>
                  <a:cs typeface="Times New Roman" pitchFamily="18" charset="0"/>
                </a:rPr>
                <a:t>Просмотр фильма «Любимый поселок»</a:t>
              </a:r>
              <a:endParaRPr lang="ru-RU" sz="26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endParaRPr>
            </a:p>
          </p:txBody>
        </p:sp>
      </p:grp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287524" y="1268760"/>
            <a:ext cx="8568952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900113" indent="-900113">
              <a:spcBef>
                <a:spcPct val="50000"/>
              </a:spcBef>
            </a:pPr>
            <a:r>
              <a:rPr lang="ru-RU" sz="2400" b="1" dirty="0" smtClean="0"/>
              <a:t>Цель: </a:t>
            </a:r>
            <a:r>
              <a:rPr lang="ru-RU" sz="2400" dirty="0" smtClean="0"/>
              <a:t>способствовать зарождению чувства гордости за родной поселок</a:t>
            </a:r>
          </a:p>
          <a:p>
            <a:pPr marL="900113" lvl="0" indent="-900113">
              <a:spcBef>
                <a:spcPct val="50000"/>
              </a:spcBef>
            </a:pPr>
            <a:endParaRPr lang="ru-RU" sz="2400" dirty="0" smtClean="0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/>
          <a:srcRect l="17624" t="3125" r="17901" b="12594"/>
          <a:stretch>
            <a:fillRect/>
          </a:stretch>
        </p:blipFill>
        <p:spPr bwMode="auto">
          <a:xfrm>
            <a:off x="5868144" y="1700808"/>
            <a:ext cx="2951820" cy="2169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/>
          <a:srcRect l="17624" t="3125" r="18178" b="12594"/>
          <a:stretch>
            <a:fillRect/>
          </a:stretch>
        </p:blipFill>
        <p:spPr bwMode="auto">
          <a:xfrm>
            <a:off x="5904148" y="3969060"/>
            <a:ext cx="2937208" cy="2353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Заголовок 3"/>
          <p:cNvGrpSpPr>
            <a:grpSpLocks noGrp="1"/>
          </p:cNvGrpSpPr>
          <p:nvPr>
            <p:ph type="title"/>
          </p:nvPr>
        </p:nvGrpSpPr>
        <p:grpSpPr>
          <a:xfrm>
            <a:off x="251520" y="260648"/>
            <a:ext cx="946448" cy="1143000"/>
            <a:chOff x="0" y="2372666"/>
            <a:chExt cx="813564" cy="1162234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" name="Нашивка 4"/>
            <p:cNvSpPr/>
            <p:nvPr/>
          </p:nvSpPr>
          <p:spPr>
            <a:xfrm rot="5400000">
              <a:off x="-174335" y="2547001"/>
              <a:ext cx="1162234" cy="813564"/>
            </a:xfrm>
            <a:prstGeom prst="chevron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accent4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Нашивка 4"/>
            <p:cNvSpPr/>
            <p:nvPr/>
          </p:nvSpPr>
          <p:spPr>
            <a:xfrm>
              <a:off x="0" y="2779448"/>
              <a:ext cx="813564" cy="34867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400" b="1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1187624" y="260648"/>
            <a:ext cx="4500500" cy="980728"/>
            <a:chOff x="813564" y="2244334"/>
            <a:chExt cx="7719383" cy="101211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8" name="Прямоугольник с двумя скругленными соседними углами 7"/>
            <p:cNvSpPr/>
            <p:nvPr/>
          </p:nvSpPr>
          <p:spPr>
            <a:xfrm rot="5400000">
              <a:off x="4167197" y="-1109299"/>
              <a:ext cx="1012117" cy="7719383"/>
            </a:xfrm>
            <a:prstGeom prst="round2SameRect">
              <a:avLst/>
            </a:prstGeom>
            <a:sp3d extrusionH="190500" prstMaterial="dkEdge">
              <a:bevelT w="135400" h="16350" prst="relaxedInset"/>
              <a:contourClr>
                <a:schemeClr val="bg1"/>
              </a:contourClr>
            </a:sp3d>
          </p:spPr>
          <p:style>
            <a:lnRef idx="1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Прямоугольник 8"/>
            <p:cNvSpPr/>
            <p:nvPr/>
          </p:nvSpPr>
          <p:spPr>
            <a:xfrm>
              <a:off x="813565" y="2423537"/>
              <a:ext cx="6052285" cy="78350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0688" tIns="15240" rIns="15240" bIns="15240" numCol="1" spcCol="1270" anchor="ctr" anchorCtr="0">
              <a:noAutofit/>
            </a:bodyPr>
            <a:lstStyle/>
            <a:p>
              <a:pPr algn="ctr"/>
              <a:r>
                <a:rPr lang="ru-RU" sz="2800" b="1" dirty="0" smtClean="0">
                  <a:latin typeface="Times New Roman" pitchFamily="18" charset="0"/>
                  <a:cs typeface="Times New Roman" pitchFamily="18" charset="0"/>
                </a:rPr>
                <a:t>Практическая деятельность детей </a:t>
              </a:r>
              <a:endParaRPr lang="ru-RU" sz="2800" dirty="0" smtClean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7345" name="Rectangle 1"/>
          <p:cNvSpPr>
            <a:spLocks noChangeArrowheads="1"/>
          </p:cNvSpPr>
          <p:nvPr/>
        </p:nvSpPr>
        <p:spPr bwMode="auto">
          <a:xfrm>
            <a:off x="287524" y="2204864"/>
            <a:ext cx="4356484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altLang="ko-KR" sz="1800" b="1" dirty="0" smtClean="0">
                <a:solidFill>
                  <a:srgbClr val="000000"/>
                </a:solidFill>
                <a:ea typeface="Batang" pitchFamily="18" charset="-127"/>
                <a:cs typeface="Times New Roman" pitchFamily="18" charset="0"/>
              </a:rPr>
              <a:t>Воспитатель: </a:t>
            </a:r>
            <a:r>
              <a:rPr kumimoji="0" lang="ru-RU" altLang="ko-KR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Batang" pitchFamily="18" charset="-127"/>
                <a:cs typeface="Times New Roman" pitchFamily="18" charset="0"/>
              </a:rPr>
              <a:t>У нас в группе есть уголок символики. В нем размещены флаг и герб России, и Ханты-Мансийского автономного округа, есть герб Советского района. А вот герба Зеленоборска нет, а ведь у нашего поселка он есть. Смотрите. (СЛАЙД 58)</a:t>
            </a:r>
            <a:endParaRPr kumimoji="0" lang="ru-RU" altLang="ko-K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ko-KR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Batang" pitchFamily="18" charset="-127"/>
                <a:cs typeface="Times New Roman" pitchFamily="18" charset="0"/>
              </a:rPr>
              <a:t>Воспитатель: А давайте мы его с вами сами сделаем</a:t>
            </a:r>
            <a:r>
              <a:rPr kumimoji="0" lang="ru-RU" altLang="ko-KR" sz="18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Batang" pitchFamily="18" charset="-127"/>
                <a:cs typeface="Times New Roman" pitchFamily="18" charset="0"/>
              </a:rPr>
              <a:t>.  (приглашает детей к столу, на котором, заготовка герба из картона, гафрированная бумага, клей кисточки, буквы для надписи, трафареты: головы лося, диск, сосновые шишки)</a:t>
            </a:r>
            <a:endParaRPr kumimoji="0" lang="ru-RU" altLang="ko-K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ko-K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7346" name="Picture 2" descr="H:\родина проект\удив место на земле\DSCN07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224644"/>
            <a:ext cx="4031940" cy="3023955"/>
          </a:xfrm>
          <a:prstGeom prst="rect">
            <a:avLst/>
          </a:prstGeom>
          <a:noFill/>
        </p:spPr>
      </p:pic>
      <p:sp>
        <p:nvSpPr>
          <p:cNvPr id="57348" name="Rectangle 4"/>
          <p:cNvSpPr>
            <a:spLocks noChangeArrowheads="1"/>
          </p:cNvSpPr>
          <p:nvPr/>
        </p:nvSpPr>
        <p:spPr bwMode="auto">
          <a:xfrm>
            <a:off x="215516" y="1232756"/>
            <a:ext cx="482453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ru-RU" altLang="ko-K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Цель:</a:t>
            </a:r>
            <a:r>
              <a:rPr kumimoji="0" lang="ru-RU" altLang="ko-KR" sz="20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 </a:t>
            </a:r>
            <a:r>
              <a:rPr kumimoji="0" lang="ru-RU" altLang="ko-K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Развивать художественные и конструктивные способности детей через художественное творчество.</a:t>
            </a:r>
            <a:endParaRPr kumimoji="0" lang="ru-RU" altLang="ko-K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3" cstate="print"/>
          <a:srcRect l="17624" t="3125" r="17624" b="6196"/>
          <a:stretch>
            <a:fillRect/>
          </a:stretch>
        </p:blipFill>
        <p:spPr bwMode="auto">
          <a:xfrm>
            <a:off x="4932040" y="3429000"/>
            <a:ext cx="3870342" cy="3047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4"/>
          <p:cNvGrpSpPr/>
          <p:nvPr/>
        </p:nvGrpSpPr>
        <p:grpSpPr>
          <a:xfrm>
            <a:off x="338057" y="188640"/>
            <a:ext cx="835039" cy="1162234"/>
            <a:chOff x="0" y="4476853"/>
            <a:chExt cx="835039" cy="1162234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" name="Нашивка 5"/>
            <p:cNvSpPr/>
            <p:nvPr/>
          </p:nvSpPr>
          <p:spPr>
            <a:xfrm rot="5400000">
              <a:off x="-174335" y="4651188"/>
              <a:ext cx="1162234" cy="813564"/>
            </a:xfrm>
            <a:prstGeom prst="chevron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accent6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hueOff val="0"/>
                <a:satOff val="0"/>
                <a:lumOff val="0"/>
                <a:alphaOff val="0"/>
              </a:schemeClr>
            </a:fillRef>
            <a:effectRef idx="2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Нашивка 8"/>
            <p:cNvSpPr/>
            <p:nvPr/>
          </p:nvSpPr>
          <p:spPr>
            <a:xfrm>
              <a:off x="21475" y="4944905"/>
              <a:ext cx="813564" cy="34867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kern="1200" dirty="0" smtClean="0">
                  <a:latin typeface="Times New Roman" pitchFamily="18" charset="0"/>
                  <a:cs typeface="Times New Roman" pitchFamily="18" charset="0"/>
                </a:rPr>
                <a:t>3</a:t>
              </a:r>
              <a:endParaRPr lang="ru-RU" sz="2800" b="1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" name="Группа 7"/>
          <p:cNvGrpSpPr/>
          <p:nvPr/>
        </p:nvGrpSpPr>
        <p:grpSpPr>
          <a:xfrm>
            <a:off x="1151620" y="188640"/>
            <a:ext cx="7719383" cy="755452"/>
            <a:chOff x="813563" y="4476853"/>
            <a:chExt cx="7719383" cy="755452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9" name="Прямоугольник с двумя скругленными соседними углами 8"/>
            <p:cNvSpPr/>
            <p:nvPr/>
          </p:nvSpPr>
          <p:spPr>
            <a:xfrm rot="5400000">
              <a:off x="4295529" y="994887"/>
              <a:ext cx="755452" cy="7719383"/>
            </a:xfrm>
            <a:prstGeom prst="round2SameRect">
              <a:avLst/>
            </a:prstGeom>
            <a:sp3d extrusionH="190500" prstMaterial="dkEdge">
              <a:bevelT w="135400" h="16350" prst="relaxedInset"/>
              <a:contourClr>
                <a:schemeClr val="bg1"/>
              </a:contourClr>
            </a:sp3d>
          </p:spPr>
          <p:style>
            <a:lnRef idx="1">
              <a:schemeClr val="accent6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Прямоугольник 9"/>
            <p:cNvSpPr/>
            <p:nvPr/>
          </p:nvSpPr>
          <p:spPr>
            <a:xfrm>
              <a:off x="813564" y="4513730"/>
              <a:ext cx="7682505" cy="68169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0688" tIns="15240" rIns="15240" bIns="15240" numCol="1" spcCol="1270" anchor="ctr" anchorCtr="0">
              <a:noAutofit/>
            </a:bodyPr>
            <a:lstStyle/>
            <a:p>
              <a:pPr marL="228600" lvl="1" indent="-228600" defTabSz="1066800">
                <a:lnSpc>
                  <a:spcPct val="90000"/>
                </a:lnSpc>
                <a:spcAft>
                  <a:spcPct val="15000"/>
                </a:spcAft>
              </a:pPr>
              <a:r>
                <a:rPr lang="ru-RU" sz="3000" b="1" kern="1200" dirty="0" smtClean="0">
                  <a:latin typeface="Times New Roman" pitchFamily="18" charset="0"/>
                  <a:cs typeface="Times New Roman" pitchFamily="18" charset="0"/>
                </a:rPr>
                <a:t>Заключительный </a:t>
              </a:r>
              <a:r>
                <a:rPr lang="ru-RU" sz="3000" b="1" dirty="0" smtClean="0">
                  <a:latin typeface="Times New Roman" pitchFamily="18" charset="0"/>
                  <a:cs typeface="Times New Roman" pitchFamily="18" charset="0"/>
                </a:rPr>
                <a:t>этап (2 минуты)</a:t>
              </a:r>
              <a:endParaRPr lang="ru-RU" sz="3000" b="1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2" name="Прямоугольник 11"/>
          <p:cNvSpPr/>
          <p:nvPr/>
        </p:nvSpPr>
        <p:spPr>
          <a:xfrm>
            <a:off x="899592" y="1016732"/>
            <a:ext cx="795269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chemeClr val="folHlink"/>
              </a:buClr>
              <a:buSzPct val="90000"/>
            </a:pPr>
            <a:r>
              <a:rPr lang="ru-RU" sz="2200" dirty="0" smtClean="0">
                <a:cs typeface="Times New Roman" pitchFamily="18" charset="0"/>
              </a:rPr>
              <a:t>Цель: подведение итогов, оценка деятельности детей, рефлексия</a:t>
            </a:r>
          </a:p>
        </p:txBody>
      </p:sp>
      <p:sp>
        <p:nvSpPr>
          <p:cNvPr id="15" name="Стрелка вправо 14">
            <a:hlinkClick r:id="rId2" action="ppaction://hlinksldjump"/>
          </p:cNvPr>
          <p:cNvSpPr/>
          <p:nvPr/>
        </p:nvSpPr>
        <p:spPr>
          <a:xfrm flipH="1">
            <a:off x="5868144" y="5913276"/>
            <a:ext cx="1404156" cy="620688"/>
          </a:xfrm>
          <a:prstGeom prst="rightArrow">
            <a:avLst/>
          </a:prstGeom>
          <a:noFill/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Ход  досуга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Стрелка вправо 15">
            <a:hlinkClick r:id="rId3" action="ppaction://hlinksldjump"/>
          </p:cNvPr>
          <p:cNvSpPr/>
          <p:nvPr/>
        </p:nvSpPr>
        <p:spPr>
          <a:xfrm>
            <a:off x="7632340" y="5949280"/>
            <a:ext cx="1296144" cy="576064"/>
          </a:xfrm>
          <a:prstGeom prst="rightArrow">
            <a:avLst/>
          </a:prstGeom>
          <a:noFill/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Самоанализ</a:t>
            </a:r>
            <a:endParaRPr lang="ru-RU" dirty="0"/>
          </a:p>
        </p:txBody>
      </p:sp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251520" y="3537012"/>
            <a:ext cx="5076564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1800" b="1" dirty="0" smtClean="0"/>
              <a:t>Сюрпризный момент</a:t>
            </a:r>
            <a:endParaRPr lang="ru-RU" sz="1800" dirty="0" smtClean="0"/>
          </a:p>
          <a:p>
            <a:r>
              <a:rPr lang="ru-RU" sz="1800" b="1" dirty="0" smtClean="0"/>
              <a:t>Воспитатель: </a:t>
            </a:r>
            <a:r>
              <a:rPr lang="ru-RU" sz="1800" dirty="0" smtClean="0"/>
              <a:t>Молодцы ребята. Все загадки разгадали, попутешествовали во времени, много нового узнали. Такой замечательный герб у вас получился. А вам понравилось?</a:t>
            </a:r>
          </a:p>
          <a:p>
            <a:r>
              <a:rPr lang="ru-RU" sz="1800" b="1" dirty="0" smtClean="0"/>
              <a:t>Дети: </a:t>
            </a:r>
            <a:r>
              <a:rPr lang="ru-RU" sz="1800" dirty="0" smtClean="0"/>
              <a:t>Да</a:t>
            </a:r>
          </a:p>
          <a:p>
            <a:r>
              <a:rPr lang="ru-RU" sz="1800" b="1" dirty="0" smtClean="0"/>
              <a:t>Воспитатель:</a:t>
            </a:r>
            <a:r>
              <a:rPr lang="ru-RU" sz="1800" dirty="0" smtClean="0"/>
              <a:t> Мне тоже все понравилось. И мне хочется подарить вам Книгу, она называется «Дорогами наших побед». Из этой книги вы узнаете много нового о Советском районе, о прошлом и о настоящем.</a:t>
            </a:r>
            <a:endParaRPr lang="ru-RU" sz="1800" dirty="0"/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/>
        </p:nvGraphicFramePr>
        <p:xfrm>
          <a:off x="287524" y="1448781"/>
          <a:ext cx="8655109" cy="1921492"/>
        </p:xfrm>
        <a:graphic>
          <a:graphicData uri="http://schemas.openxmlformats.org/drawingml/2006/table">
            <a:tbl>
              <a:tblPr/>
              <a:tblGrid>
                <a:gridCol w="1304935"/>
                <a:gridCol w="2169174"/>
                <a:gridCol w="1955812"/>
                <a:gridCol w="3225188"/>
              </a:tblGrid>
              <a:tr h="6157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Этапы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Виды детской деятельности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latin typeface="Times New Roman"/>
                          <a:ea typeface="Calibri"/>
                          <a:cs typeface="Times New Roman"/>
                        </a:rPr>
                        <a:t>Формы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работы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Задачи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2204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latin typeface="Times New Roman"/>
                          <a:ea typeface="Calibri"/>
                          <a:cs typeface="Times New Roman"/>
                        </a:rPr>
                        <a:t>Рефлексия</a:t>
                      </a:r>
                      <a:endParaRPr lang="ru-RU" sz="20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Коммуникативная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Игровая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Ситуативная </a:t>
                      </a:r>
                      <a:r>
                        <a:rPr lang="ru-RU" sz="2000" dirty="0" smtClean="0">
                          <a:latin typeface="Times New Roman"/>
                          <a:ea typeface="Calibri"/>
                          <a:cs typeface="Times New Roman"/>
                        </a:rPr>
                        <a:t>беседа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Выявить уровень усвоения детьми программного </a:t>
                      </a:r>
                      <a:r>
                        <a:rPr lang="ru-RU" sz="2000" dirty="0" smtClean="0">
                          <a:latin typeface="Times New Roman"/>
                          <a:ea typeface="Calibri"/>
                          <a:cs typeface="Times New Roman"/>
                        </a:rPr>
                        <a:t>материала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4" cstate="print"/>
          <a:srcRect l="17624" t="14563" r="22605" b="6196"/>
          <a:stretch>
            <a:fillRect/>
          </a:stretch>
        </p:blipFill>
        <p:spPr bwMode="auto">
          <a:xfrm>
            <a:off x="5580112" y="3392996"/>
            <a:ext cx="3392810" cy="25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433379"/>
            <a:ext cx="9144000" cy="6494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1600" dirty="0" smtClean="0"/>
              <a:t>Содержание досуга состоит из трех этапов: 1- мотивация, 2- совместная деятельность воспитателя и детей и самостоятельная деятельность детей, 3 – рефлексия.</a:t>
            </a:r>
            <a:r>
              <a:rPr lang="ru-RU" sz="1600" b="1" u="sng" dirty="0" smtClean="0"/>
              <a:t> </a:t>
            </a:r>
            <a:endParaRPr lang="ru-RU" sz="1600" dirty="0" smtClean="0"/>
          </a:p>
          <a:p>
            <a:r>
              <a:rPr lang="ru-RU" sz="1600" b="1" u="sng" dirty="0" smtClean="0"/>
              <a:t>1 этап Мотивационный</a:t>
            </a:r>
            <a:endParaRPr lang="ru-RU" sz="1600" dirty="0" smtClean="0"/>
          </a:p>
          <a:p>
            <a:r>
              <a:rPr lang="ru-RU" sz="1600" b="1" dirty="0" smtClean="0"/>
              <a:t>Дидактическая задача</a:t>
            </a:r>
            <a:r>
              <a:rPr lang="ru-RU" sz="1600" dirty="0" smtClean="0"/>
              <a:t>: Вызвать желание детей участвовать в совместной деятельности. Введение детей в воображаемую ситуацию. Создание благоприятного эмоционального фона..</a:t>
            </a:r>
          </a:p>
          <a:p>
            <a:r>
              <a:rPr lang="ru-RU" sz="1600" b="1" dirty="0" smtClean="0"/>
              <a:t>Методы:</a:t>
            </a:r>
            <a:r>
              <a:rPr lang="ru-RU" sz="1600" dirty="0" smtClean="0"/>
              <a:t> словесно - поисковый (беседа, проблемная ситуация)</a:t>
            </a:r>
          </a:p>
          <a:p>
            <a:r>
              <a:rPr lang="ru-RU" sz="1600" b="1" dirty="0" smtClean="0"/>
              <a:t>Приемы</a:t>
            </a:r>
            <a:r>
              <a:rPr lang="ru-RU" sz="1600" dirty="0" smtClean="0"/>
              <a:t>:  Психологическая гимнастика «Дарю добро», подводящий диалог «Родина большая и малая», проблемная ситуативная беседа «Письмо-шифровка», воображаемое путешествие, письмо от Бабушки-Загадушки помогло ввести детей в воображаемую ситуацию</a:t>
            </a:r>
          </a:p>
          <a:p>
            <a:r>
              <a:rPr lang="ru-RU" sz="1600" b="1" dirty="0" smtClean="0"/>
              <a:t>Решались следующие задачи</a:t>
            </a:r>
            <a:r>
              <a:rPr lang="ru-RU" sz="1600" dirty="0" smtClean="0"/>
              <a:t>: Развивать речь детей, закладывать предпосылки логического мышления через умозаключения и умения делать выводы</a:t>
            </a:r>
          </a:p>
          <a:p>
            <a:r>
              <a:rPr lang="ru-RU" sz="1600" b="1" u="sng" dirty="0" smtClean="0"/>
              <a:t>2 этап Совместная деятельность воспитателя и детей и самостоятельная деятельность детей</a:t>
            </a:r>
            <a:r>
              <a:rPr lang="ru-RU" sz="1600" dirty="0" smtClean="0"/>
              <a:t> Освоение новых представлений, расширение и закрепление имеющихся</a:t>
            </a:r>
          </a:p>
          <a:p>
            <a:r>
              <a:rPr lang="ru-RU" sz="1600" b="1" dirty="0" smtClean="0"/>
              <a:t>Дидактическая задача:</a:t>
            </a:r>
            <a:r>
              <a:rPr lang="ru-RU" sz="1600" dirty="0" smtClean="0"/>
              <a:t> вызвать интерес к предстоящей деятельности.</a:t>
            </a:r>
          </a:p>
          <a:p>
            <a:r>
              <a:rPr lang="ru-RU" sz="1600" b="1" dirty="0" smtClean="0"/>
              <a:t>Форма организации: </a:t>
            </a:r>
            <a:r>
              <a:rPr lang="ru-RU" sz="1600" dirty="0" smtClean="0"/>
              <a:t>фронтальная</a:t>
            </a:r>
            <a:r>
              <a:rPr lang="ru-RU" sz="1600" b="1" dirty="0" smtClean="0"/>
              <a:t> </a:t>
            </a:r>
            <a:endParaRPr lang="ru-RU" sz="1600" dirty="0" smtClean="0"/>
          </a:p>
          <a:p>
            <a:r>
              <a:rPr lang="ru-RU" sz="1600" b="1" dirty="0" smtClean="0"/>
              <a:t>Решались задачи: </a:t>
            </a:r>
            <a:r>
              <a:rPr lang="ru-RU" sz="1600" dirty="0" smtClean="0"/>
              <a:t>Развивать речь детей, закладывать предпосылки логического мышления через умозаключения и умения делать выводы, совершенствовать навыки в поисково – исследовательской деятельности детей. Прививать интерес к своему поселку, к духовно – нравственному наследию прошлого, способствовать зарождению чувства гордости за родной поселок. Воспитание у дошкольников интереса к окружающему миру, эмоциональной отзывчивости на события общественной жизни </a:t>
            </a:r>
            <a:r>
              <a:rPr lang="ru-RU" sz="1600" b="1" dirty="0" smtClean="0"/>
              <a:t> </a:t>
            </a:r>
          </a:p>
          <a:p>
            <a:r>
              <a:rPr lang="ru-RU" sz="1600" b="1" dirty="0" smtClean="0"/>
              <a:t>Приемы</a:t>
            </a:r>
            <a:r>
              <a:rPr lang="ru-RU" sz="1600" dirty="0" smtClean="0"/>
              <a:t>: Ситуативный разговор, игра «Археологи», рассказ воспитателя «История Зеленоборска»,</a:t>
            </a:r>
          </a:p>
          <a:p>
            <a:pPr lvl="0"/>
            <a:r>
              <a:rPr lang="ru-RU" sz="1600" dirty="0" smtClean="0"/>
              <a:t>презентация «История зеленоборска», беседа: «Зеленоборск- удивительное место на земле», </a:t>
            </a:r>
          </a:p>
          <a:p>
            <a:pPr lvl="0"/>
            <a:r>
              <a:rPr lang="ru-RU" sz="1600" dirty="0" smtClean="0"/>
              <a:t>чтение стихотворения «Зеленоборск»</a:t>
            </a:r>
            <a:r>
              <a:rPr lang="ru-RU" sz="1600" i="1" dirty="0" smtClean="0"/>
              <a:t> (хоровое),п</a:t>
            </a:r>
            <a:r>
              <a:rPr lang="ru-RU" sz="1600" dirty="0" smtClean="0"/>
              <a:t>росмотр фильма «Любимый поселок», рассматривание иллюстрации Зеленоборский герб», коллективная аппликация «Герб Зеленоборска»</a:t>
            </a:r>
          </a:p>
          <a:p>
            <a:endParaRPr lang="ru-RU" sz="1600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943708" y="0"/>
            <a:ext cx="5256584" cy="7287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6699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Самоанализ</a:t>
            </a:r>
            <a:endParaRPr lang="ru-RU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6699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948690"/>
            <a:ext cx="914400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u="sng" dirty="0" smtClean="0"/>
              <a:t>3 этап Рефлексия:</a:t>
            </a:r>
            <a:r>
              <a:rPr lang="ru-RU" sz="1800" b="1" dirty="0" smtClean="0"/>
              <a:t> </a:t>
            </a:r>
            <a:endParaRPr lang="ru-RU" sz="1800" dirty="0" smtClean="0"/>
          </a:p>
          <a:p>
            <a:r>
              <a:rPr lang="ru-RU" sz="1800" b="1" dirty="0" smtClean="0"/>
              <a:t>Дидактическая задача</a:t>
            </a:r>
            <a:r>
              <a:rPr lang="ru-RU" sz="1800" dirty="0" smtClean="0"/>
              <a:t>: установить правильность и осознанность в освоении новых представлений, вызвать у детей положительное отношение к результатам своей и совместной деятельности.</a:t>
            </a:r>
          </a:p>
          <a:p>
            <a:r>
              <a:rPr lang="ru-RU" sz="1800" b="1" dirty="0" smtClean="0"/>
              <a:t>Методы</a:t>
            </a:r>
            <a:r>
              <a:rPr lang="ru-RU" sz="1800" dirty="0" smtClean="0"/>
              <a:t>: словесный</a:t>
            </a:r>
          </a:p>
          <a:p>
            <a:r>
              <a:rPr lang="ru-RU" sz="1800" b="1" dirty="0" smtClean="0"/>
              <a:t>Приемы</a:t>
            </a:r>
            <a:r>
              <a:rPr lang="ru-RU" sz="1800" dirty="0" smtClean="0"/>
              <a:t>: Беседа (вопросы к детям), сюрприз</a:t>
            </a:r>
          </a:p>
          <a:p>
            <a:r>
              <a:rPr lang="ru-RU" sz="1800" dirty="0" smtClean="0"/>
              <a:t>На этом этапе дети закрепили полученные представления, отвечая на контрольные вопросы воспитателя. Подарок сюрприз способствовал сохранению положительных эмоций полученных в досуге.</a:t>
            </a:r>
          </a:p>
          <a:p>
            <a:r>
              <a:rPr lang="ru-RU" sz="1800" dirty="0" smtClean="0"/>
              <a:t>В досуге сочетаются принципы научной обоснованности и практической применимости; обеспечивается единство воспитательных, развивающих и обучающих задач</a:t>
            </a:r>
          </a:p>
          <a:p>
            <a:r>
              <a:rPr lang="ru-RU" sz="1800" dirty="0" smtClean="0"/>
              <a:t>Цель досуга достигнута через интеграцию образовательных областей –«Познавательное развитие», «Речевое развитие», «Социально - коммуникативное развитие»,«Художественно - эстетическое развитие». Интеграция образовательных областей осуществлялась на основе задач. Просмотр слайдов способствовал эффективности занятия, повышению познавательной и мыслительной деятельности детей. При проведении досуга менялись виды детской деятельности, что позволило удержать интерес, сохранить здоровье детей, так как постоянно менялось статическое положение тела. </a:t>
            </a:r>
          </a:p>
          <a:p>
            <a:endParaRPr lang="ru-RU" sz="1800" dirty="0"/>
          </a:p>
        </p:txBody>
      </p:sp>
      <p:sp>
        <p:nvSpPr>
          <p:cNvPr id="4" name="Rectangle 6"/>
          <p:cNvSpPr txBox="1">
            <a:spLocks/>
          </p:cNvSpPr>
          <p:nvPr/>
        </p:nvSpPr>
        <p:spPr>
          <a:xfrm>
            <a:off x="3923928" y="5949280"/>
            <a:ext cx="3095550" cy="54006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Спасибо за внимание!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907704" y="224644"/>
            <a:ext cx="5328592" cy="7647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6699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Самоанализ</a:t>
            </a:r>
            <a:endParaRPr lang="ru-RU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6699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63465" y="2132856"/>
          <a:ext cx="8653581" cy="4725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87524" y="158588"/>
            <a:ext cx="8625452" cy="175432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Вид организации досуга: 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развивающий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Образовательная область «Познавательное развитие»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раздел «Мир природы и  мир человека».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Цель: </a:t>
            </a:r>
            <a:r>
              <a:rPr lang="ru-RU" sz="1800" dirty="0" smtClean="0"/>
              <a:t>Формировать нравственно-патриотические чувства, расширять  представления детей об истории поселка, обогащать и углублять знания детей о достопримечательностях родного края.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87525" y="2960948"/>
          <a:ext cx="8604955" cy="3558114"/>
        </p:xfrm>
        <a:graphic>
          <a:graphicData uri="http://schemas.openxmlformats.org/drawingml/2006/table">
            <a:tbl>
              <a:tblPr/>
              <a:tblGrid>
                <a:gridCol w="3139646"/>
                <a:gridCol w="5465309"/>
              </a:tblGrid>
              <a:tr h="27230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b="1" dirty="0">
                          <a:latin typeface="Times New Roman" pitchFamily="18" charset="0"/>
                          <a:cs typeface="Times New Roman" pitchFamily="18" charset="0"/>
                        </a:rPr>
                        <a:t>Виды детской деятельности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b="1" dirty="0">
                          <a:latin typeface="Times New Roman" pitchFamily="18" charset="0"/>
                          <a:cs typeface="Times New Roman" pitchFamily="18" charset="0"/>
                        </a:rPr>
                        <a:t>Формы работы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9903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Batang"/>
                        </a:rPr>
                        <a:t>Познавательно-исследовательская </a:t>
                      </a:r>
                      <a:endParaRPr lang="ru-RU" sz="1600" dirty="0">
                        <a:latin typeface="Times New Roman"/>
                        <a:ea typeface="Batang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Batang"/>
                        </a:rPr>
                        <a:t>Решение проблемных ситуаций:</a:t>
                      </a:r>
                      <a:endParaRPr lang="ru-RU" sz="1600" dirty="0">
                        <a:latin typeface="Times New Roman"/>
                        <a:ea typeface="Batang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Batang"/>
                        </a:rPr>
                        <a:t> выбор транспорта, р</a:t>
                      </a: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Batang"/>
                        </a:rPr>
                        <a:t>асшифровка письма</a:t>
                      </a:r>
                      <a:endParaRPr lang="ru-RU" sz="1600" dirty="0">
                        <a:latin typeface="Times New Roman"/>
                        <a:ea typeface="Batang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Batang"/>
                        </a:rPr>
                        <a:t>Анализ фотографий</a:t>
                      </a:r>
                      <a:r>
                        <a:rPr lang="ru-RU" sz="1600" dirty="0">
                          <a:latin typeface="Times New Roman"/>
                          <a:ea typeface="Batang"/>
                        </a:rPr>
                        <a:t>, 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Batang"/>
                        </a:rPr>
                        <a:t>Просмотр компьютерной презентации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427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Batang"/>
                        </a:rPr>
                        <a:t>Игровая </a:t>
                      </a:r>
                      <a:endParaRPr lang="ru-RU" sz="1600" dirty="0">
                        <a:latin typeface="Times New Roman"/>
                        <a:ea typeface="Batang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Batang"/>
                        </a:rPr>
                        <a:t>Психологическая гимнастика «Дарю добро»,</a:t>
                      </a: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Batang"/>
                        </a:rPr>
                        <a:t>Воображаемое путешествие на машине времени, игра «Археологи», игра «Шпионы»</a:t>
                      </a:r>
                      <a:endParaRPr lang="ru-RU" sz="1600" dirty="0">
                        <a:latin typeface="Times New Roman"/>
                        <a:ea typeface="Batang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46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Batang"/>
                        </a:rPr>
                        <a:t>Коммуникативная</a:t>
                      </a:r>
                      <a:endParaRPr lang="ru-RU" sz="1600" dirty="0">
                        <a:latin typeface="Times New Roman"/>
                        <a:ea typeface="Batang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Batang"/>
                        </a:rPr>
                        <a:t>Беседа, ситуативный разговор, чтение стихотворения, указания, рассказ воспитателя</a:t>
                      </a:r>
                      <a:endParaRPr lang="ru-RU" sz="1600" dirty="0">
                        <a:latin typeface="Times New Roman"/>
                        <a:ea typeface="Batang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95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Batang"/>
                        </a:rPr>
                        <a:t>Продуктивная</a:t>
                      </a:r>
                      <a:endParaRPr lang="ru-RU" sz="1600" dirty="0">
                        <a:latin typeface="Times New Roman"/>
                        <a:ea typeface="Batang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Batang"/>
                        </a:rPr>
                        <a:t>Мастерская по изготовлению продуктов детского творчества «Герб Зеленоборска»</a:t>
                      </a:r>
                      <a:endParaRPr lang="ru-RU" sz="1600" dirty="0">
                        <a:latin typeface="Times New Roman"/>
                        <a:ea typeface="Batang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46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Batang"/>
                        </a:rPr>
                        <a:t>Восприятие художественной литературы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/>
                          <a:ea typeface="Batang"/>
                        </a:rPr>
                        <a:t>чтение стихотворения «Зеленоборск»</a:t>
                      </a:r>
                      <a:endParaRPr lang="ru-RU" sz="1600" dirty="0">
                        <a:latin typeface="Times New Roman"/>
                        <a:ea typeface="Batang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90440" y="179343"/>
            <a:ext cx="8653581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 smtClean="0"/>
              <a:t>Методы:</a:t>
            </a:r>
            <a:endParaRPr lang="ru-RU" sz="1800" dirty="0" smtClean="0"/>
          </a:p>
          <a:p>
            <a:r>
              <a:rPr lang="ru-RU" sz="1600" dirty="0" smtClean="0"/>
              <a:t>Информационно-рецептивный метод- направлен на организацию и обеспечение восприятия дошкольниками информации.</a:t>
            </a:r>
          </a:p>
          <a:p>
            <a:r>
              <a:rPr lang="ru-RU" sz="1600" dirty="0" smtClean="0"/>
              <a:t>Эврестический метод- направлен на операционное или поэтапное обучение элементам и процедурам деятельности.</a:t>
            </a:r>
          </a:p>
          <a:p>
            <a:r>
              <a:rPr lang="ru-RU" sz="1600" dirty="0" smtClean="0"/>
              <a:t>Репродуктивный метод – направлен на закрепление, повторение, углубление знаний, способ оперирования знаниями: усвоение способов деятельности, суть и образец которых уже известен.</a:t>
            </a:r>
          </a:p>
          <a:p>
            <a:r>
              <a:rPr lang="ru-RU" sz="1600" dirty="0" smtClean="0"/>
              <a:t>Исследовательский метод – предполагает самостоятельное решение целостных задач.</a:t>
            </a:r>
          </a:p>
          <a:p>
            <a:r>
              <a:rPr lang="ru-RU" sz="1600" b="1" dirty="0" smtClean="0"/>
              <a:t>Интеграция образовательных областей</a:t>
            </a:r>
            <a:endParaRPr lang="ru-RU" sz="1600" dirty="0" smtClean="0"/>
          </a:p>
          <a:p>
            <a:r>
              <a:rPr lang="ru-RU" sz="1600" dirty="0" smtClean="0"/>
              <a:t>«Познавательное развитие», «Речевое развитие», «Социально - коммуникативное развитие»,«Художественно - эстетическое развитие»</a:t>
            </a:r>
          </a:p>
          <a:p>
            <a:r>
              <a:rPr lang="ru-RU" sz="1600" b="1" dirty="0" smtClean="0"/>
              <a:t> 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179512" y="825098"/>
            <a:ext cx="8665018" cy="486287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Формы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организации детей: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подгрупповая, индивидуальная.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Количество детей: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19 детей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Демонстрационный материал: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ТСО: ноутбук, интерактивная доска, колонки, мышка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Презентация</a:t>
            </a:r>
          </a:p>
          <a:p>
            <a:pPr lvl="0" algn="just" eaLnBrk="0" hangingPunct="0">
              <a:buFontTx/>
              <a:buChar char="•"/>
              <a:tabLst>
                <a:tab pos="45720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400" dirty="0" smtClean="0"/>
              <a:t>Аудиозапись песни «Зеленоборск»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Times New Roman" pitchFamily="18" charset="0"/>
            </a:endParaRPr>
          </a:p>
          <a:p>
            <a:r>
              <a:rPr lang="ru-RU" sz="2400" b="1" dirty="0" smtClean="0"/>
              <a:t>Средства</a:t>
            </a:r>
            <a:r>
              <a:rPr lang="ru-RU" sz="2400" dirty="0" smtClean="0"/>
              <a:t>:</a:t>
            </a:r>
          </a:p>
          <a:p>
            <a:pPr lvl="0"/>
            <a:r>
              <a:rPr lang="ru-RU" sz="2400" dirty="0" smtClean="0"/>
              <a:t>Оборудование для конструирования: Бумажные заготовки для выполнения коллективной работы «герб Зеленоборска», клей, письмо-шифровка, краски, кисти, стакан с водой, старые фотографии, презентация «История Зеленоборска», 3 емкости с песком, 3 ключа. 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87503" y="260648"/>
            <a:ext cx="8556497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tabLst>
                <a:tab pos="457200" algn="l"/>
              </a:tabLst>
            </a:pPr>
            <a:r>
              <a:rPr lang="ru-RU" sz="2000" b="1" dirty="0" smtClean="0">
                <a:ea typeface="Calibri" pitchFamily="34" charset="0"/>
                <a:cs typeface="Times New Roman" pitchFamily="18" charset="0"/>
              </a:rPr>
              <a:t>Предварительная работа: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Чтение художественной литературы: З. Александрова «Родина», А Прокофьев «Родина», С. Есенин «Гой ты, Русь моя родная… » (отрывок);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 экскурсии в библиотеку, пожарную часть¸  Дом культуры «Русь», в Зеленоборскую среднюю школу;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выход на соревнования в спортивный комплекс «Олимп»,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 прогулки по улицам поселка;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слушание песен о Родине, гимна России;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 рассматривание символики России, ХМАО и п. Зеленоборск.</a:t>
            </a:r>
          </a:p>
          <a:p>
            <a:r>
              <a:rPr lang="ru-RU" sz="2000" dirty="0" smtClean="0"/>
              <a:t> </a:t>
            </a:r>
            <a:r>
              <a:rPr lang="ru-RU" sz="2000" b="1" dirty="0" smtClean="0">
                <a:ea typeface="Calibri" pitchFamily="34" charset="0"/>
                <a:cs typeface="Times New Roman" pitchFamily="18" charset="0"/>
              </a:rPr>
              <a:t>Приёмы: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marL="457200" lvl="0" indent="-457200" eaLnBrk="0" hangingPunct="0">
              <a:buFont typeface="+mj-lt"/>
              <a:buAutoNum type="arabicPeriod"/>
              <a:tabLst>
                <a:tab pos="457200" algn="l"/>
              </a:tabLst>
            </a:pPr>
            <a:r>
              <a:rPr lang="ru-RU" sz="2000" dirty="0" smtClean="0">
                <a:ea typeface="Calibri" pitchFamily="34" charset="0"/>
                <a:cs typeface="Times New Roman" pitchFamily="18" charset="0"/>
              </a:rPr>
              <a:t>Организационный момент: психогимнастика</a:t>
            </a:r>
            <a:r>
              <a:rPr lang="ru-RU" sz="2000" b="1" dirty="0" smtClean="0"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dirty="0" smtClean="0"/>
              <a:t>гимнастика «Дарю добро»</a:t>
            </a:r>
          </a:p>
          <a:p>
            <a:pPr marL="457200" lvl="0" indent="-457200" eaLnBrk="0" hangingPunct="0">
              <a:buFont typeface="+mj-lt"/>
              <a:buAutoNum type="arabicPeriod"/>
              <a:tabLst>
                <a:tab pos="457200" algn="l"/>
              </a:tabLst>
            </a:pPr>
            <a:r>
              <a:rPr lang="ru-RU" sz="2000" dirty="0" smtClean="0">
                <a:ea typeface="Calibri" pitchFamily="34" charset="0"/>
                <a:cs typeface="Times New Roman" pitchFamily="18" charset="0"/>
              </a:rPr>
              <a:t>Физминутка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marL="457200" lvl="0" indent="-457200" eaLnBrk="0" hangingPunct="0">
              <a:buFont typeface="+mj-lt"/>
              <a:buAutoNum type="arabicPeriod"/>
              <a:tabLst>
                <a:tab pos="457200" algn="l"/>
              </a:tabLst>
            </a:pPr>
            <a:r>
              <a:rPr lang="ru-RU" sz="2000" dirty="0" smtClean="0">
                <a:ea typeface="Calibri" pitchFamily="34" charset="0"/>
                <a:cs typeface="Times New Roman" pitchFamily="18" charset="0"/>
              </a:rPr>
              <a:t>Игры на развитие познавательного интереса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marL="457200" lvl="0" indent="-457200" eaLnBrk="0" hangingPunct="0">
              <a:buFont typeface="+mj-lt"/>
              <a:buAutoNum type="arabicPeriod"/>
              <a:tabLst>
                <a:tab pos="457200" algn="l"/>
              </a:tabLst>
            </a:pPr>
            <a:r>
              <a:rPr lang="ru-RU" sz="2000" dirty="0" smtClean="0">
                <a:ea typeface="Calibri" pitchFamily="34" charset="0"/>
                <a:cs typeface="Times New Roman" pitchFamily="18" charset="0"/>
              </a:rPr>
              <a:t>Сюрпризный момент</a:t>
            </a:r>
          </a:p>
          <a:p>
            <a:pPr marL="87313" lvl="0" eaLnBrk="0" hangingPunct="0">
              <a:buFont typeface="+mj-lt"/>
              <a:buAutoNum type="arabicPeriod"/>
              <a:tabLst>
                <a:tab pos="457200" algn="l"/>
              </a:tabLst>
            </a:pP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marL="87313" lvl="0" eaLnBrk="0" hangingPunct="0">
              <a:tabLst>
                <a:tab pos="457200" algn="l"/>
              </a:tabLst>
            </a:pPr>
            <a:r>
              <a:rPr lang="ru-RU" sz="2000" b="1" dirty="0" smtClean="0">
                <a:ea typeface="Calibri" pitchFamily="34" charset="0"/>
                <a:cs typeface="Times New Roman" pitchFamily="18" charset="0"/>
              </a:rPr>
              <a:t>Сюрпризный момент: </a:t>
            </a:r>
            <a:r>
              <a:rPr lang="ru-RU" sz="2000" dirty="0" smtClean="0"/>
              <a:t>Дар книги «Дорогами наших побед». 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marL="87313" lvl="0" eaLnBrk="0" hangingPunct="0">
              <a:tabLst>
                <a:tab pos="457200" algn="l"/>
              </a:tabLst>
            </a:pPr>
            <a:r>
              <a:rPr lang="ru-RU" sz="2000" b="1" dirty="0" smtClean="0">
                <a:ea typeface="Calibri" pitchFamily="34" charset="0"/>
                <a:cs typeface="Times New Roman" pitchFamily="18" charset="0"/>
              </a:rPr>
              <a:t>Словарь:</a:t>
            </a:r>
            <a:r>
              <a:rPr lang="ru-RU" sz="2000" dirty="0" smtClean="0">
                <a:ea typeface="Calibri" pitchFamily="34" charset="0"/>
                <a:cs typeface="Times New Roman" pitchFamily="18" charset="0"/>
              </a:rPr>
              <a:t> керосиновая лампа, первопроходцы, барак, бригада, добровольцы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4615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6699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+mn-ea"/>
                <a:cs typeface="Arial" charset="0"/>
              </a:rPr>
              <a:t>Планируемый результат:</a:t>
            </a:r>
            <a:endParaRPr lang="ru-RU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6699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8195" name="Содержимое 2"/>
          <p:cNvSpPr>
            <a:spLocks noGrp="1"/>
          </p:cNvSpPr>
          <p:nvPr>
            <p:ph idx="1"/>
          </p:nvPr>
        </p:nvSpPr>
        <p:spPr>
          <a:xfrm>
            <a:off x="539552" y="1808820"/>
            <a:ext cx="8229600" cy="4525963"/>
          </a:xfrm>
        </p:spPr>
        <p:txBody>
          <a:bodyPr>
            <a:normAutofit/>
          </a:bodyPr>
          <a:lstStyle/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Расширение знаний детей об истории возникновения родного поселка, его названия.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Привитие интереса к своему поселку, к духовно – нравственному наследию прошлого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Способствование зарождению чувства гордости за родной поселок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/>
        </p:nvGraphicFramePr>
        <p:xfrm>
          <a:off x="1403648" y="800708"/>
          <a:ext cx="6084676" cy="56526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416025" y="0"/>
            <a:ext cx="454829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6699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Ход  досуга:</a:t>
            </a:r>
            <a:endParaRPr lang="ru-RU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6699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Стрелка вправо 6">
            <a:hlinkClick r:id="rId7" action="ppaction://hlinksldjump"/>
          </p:cNvPr>
          <p:cNvSpPr/>
          <p:nvPr/>
        </p:nvSpPr>
        <p:spPr>
          <a:xfrm>
            <a:off x="7632340" y="5697252"/>
            <a:ext cx="1332148" cy="620688"/>
          </a:xfrm>
          <a:prstGeom prst="rightArrow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7" action="ppaction://hlinksldjump"/>
              </a:rPr>
              <a:t>Самоанализ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359532" y="512676"/>
            <a:ext cx="813564" cy="1162234"/>
            <a:chOff x="0" y="13540"/>
            <a:chExt cx="813564" cy="1162234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9" name="Нашивка 8"/>
            <p:cNvSpPr/>
            <p:nvPr/>
          </p:nvSpPr>
          <p:spPr>
            <a:xfrm rot="5400000">
              <a:off x="-174335" y="187875"/>
              <a:ext cx="1162234" cy="813564"/>
            </a:xfrm>
            <a:prstGeom prst="chevron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accent2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Нашивка 4"/>
            <p:cNvSpPr/>
            <p:nvPr/>
          </p:nvSpPr>
          <p:spPr>
            <a:xfrm>
              <a:off x="0" y="420322"/>
              <a:ext cx="813564" cy="34867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b="1" kern="1200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ru-RU" sz="2400" b="1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1173095" y="512677"/>
            <a:ext cx="7719383" cy="755452"/>
            <a:chOff x="813563" y="13541"/>
            <a:chExt cx="7719383" cy="755452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Прямоугольник с двумя скругленными соседними углами 6"/>
            <p:cNvSpPr/>
            <p:nvPr/>
          </p:nvSpPr>
          <p:spPr>
            <a:xfrm rot="5400000">
              <a:off x="4295529" y="-3468425"/>
              <a:ext cx="755452" cy="7719383"/>
            </a:xfrm>
            <a:prstGeom prst="round2SameRect">
              <a:avLst/>
            </a:prstGeom>
            <a:sp3d extrusionH="190500" prstMaterial="dkEdge">
              <a:bevelT w="135400" h="16350" prst="relaxedInset"/>
              <a:contourClr>
                <a:schemeClr val="bg1"/>
              </a:contourClr>
            </a:sp3d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Прямоугольник 7"/>
            <p:cNvSpPr/>
            <p:nvPr/>
          </p:nvSpPr>
          <p:spPr>
            <a:xfrm>
              <a:off x="813564" y="50418"/>
              <a:ext cx="7682505" cy="68169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0688" tIns="15240" rIns="15240" bIns="15240" numCol="1" spcCol="1270" anchor="ctr" anchorCtr="0">
              <a:noAutofit/>
            </a:bodyPr>
            <a:lstStyle/>
            <a:p>
              <a:pPr marL="228600" lvl="1" indent="-228600" defTabSz="1066800">
                <a:lnSpc>
                  <a:spcPct val="90000"/>
                </a:lnSpc>
                <a:spcAft>
                  <a:spcPct val="15000"/>
                </a:spcAft>
              </a:pPr>
              <a:r>
                <a:rPr lang="ru-RU" sz="3200" b="1" dirty="0" smtClean="0">
                  <a:latin typeface="Times New Roman" pitchFamily="18" charset="0"/>
                  <a:cs typeface="Times New Roman" pitchFamily="18" charset="0"/>
                </a:rPr>
                <a:t>Мотивация к деятельности</a:t>
              </a:r>
              <a:r>
                <a:rPr lang="ru-RU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3000" b="1" kern="1200" dirty="0" smtClean="0">
                  <a:latin typeface="Times New Roman" pitchFamily="18" charset="0"/>
                  <a:cs typeface="Times New Roman" pitchFamily="18" charset="0"/>
                </a:rPr>
                <a:t>(8 минут)</a:t>
              </a:r>
              <a:endParaRPr lang="ru-RU" sz="3000" b="1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2" name="Прямоугольник 11"/>
          <p:cNvSpPr/>
          <p:nvPr/>
        </p:nvSpPr>
        <p:spPr>
          <a:xfrm>
            <a:off x="791580" y="1556792"/>
            <a:ext cx="83524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chemeClr val="folHlink"/>
              </a:buClr>
              <a:buSzPct val="90000"/>
            </a:pPr>
            <a:r>
              <a:rPr lang="ru-RU" sz="2400" b="1" dirty="0" smtClean="0"/>
              <a:t>Цель:</a:t>
            </a:r>
            <a:r>
              <a:rPr lang="ru-RU" sz="2400" dirty="0" smtClean="0"/>
              <a:t> </a:t>
            </a:r>
            <a:r>
              <a:rPr lang="ru-RU" sz="2400" dirty="0" smtClean="0">
                <a:cs typeface="Times New Roman" pitchFamily="18" charset="0"/>
              </a:rPr>
              <a:t>Создание благоприятной эмоциональной обстановки. </a:t>
            </a:r>
          </a:p>
        </p:txBody>
      </p:sp>
      <p:sp>
        <p:nvSpPr>
          <p:cNvPr id="13" name="Стрелка вправо 12">
            <a:hlinkClick r:id="rId2" action="ppaction://hlinksldjump"/>
          </p:cNvPr>
          <p:cNvSpPr/>
          <p:nvPr/>
        </p:nvSpPr>
        <p:spPr>
          <a:xfrm flipH="1">
            <a:off x="1367644" y="5733256"/>
            <a:ext cx="1404156" cy="620688"/>
          </a:xfrm>
          <a:prstGeom prst="rightArrow">
            <a:avLst/>
          </a:prstGeom>
          <a:noFill/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Ход досуга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трелка вправо 13">
            <a:hlinkClick r:id="" action="ppaction://hlinkshowjump?jump=nextslide"/>
          </p:cNvPr>
          <p:cNvSpPr/>
          <p:nvPr/>
        </p:nvSpPr>
        <p:spPr>
          <a:xfrm>
            <a:off x="7560332" y="5697252"/>
            <a:ext cx="1296144" cy="576064"/>
          </a:xfrm>
          <a:prstGeom prst="rightArrow">
            <a:avLst/>
          </a:prstGeom>
          <a:noFill/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Подробнее</a:t>
            </a:r>
            <a:r>
              <a:rPr lang="ru-RU" dirty="0" smtClean="0"/>
              <a:t> </a:t>
            </a:r>
            <a:endParaRPr lang="ru-RU" dirty="0"/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359532" y="2024844"/>
          <a:ext cx="8604956" cy="3794760"/>
        </p:xfrm>
        <a:graphic>
          <a:graphicData uri="http://schemas.openxmlformats.org/drawingml/2006/table">
            <a:tbl>
              <a:tblPr/>
              <a:tblGrid>
                <a:gridCol w="2114778"/>
                <a:gridCol w="1729462"/>
                <a:gridCol w="1895358"/>
                <a:gridCol w="2865358"/>
              </a:tblGrid>
              <a:tr h="6759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Этапы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Виды детской деятельности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latin typeface="Times New Roman"/>
                          <a:ea typeface="Calibri"/>
                          <a:cs typeface="Times New Roman"/>
                        </a:rPr>
                        <a:t>Формы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работы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Задачи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262914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Times New Roman"/>
                          <a:ea typeface="Calibri"/>
                          <a:cs typeface="Times New Roman"/>
                        </a:rPr>
                        <a:t>Мотивация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Введение в тему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Организационный момент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Постановка цели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80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Times New Roman"/>
                          <a:ea typeface="Calibri"/>
                          <a:cs typeface="Times New Roman"/>
                        </a:rPr>
                        <a:t>Коммуникативная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Игровая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Игра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«Дарю добро»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ситуативный разговор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Беседа «Родина большая и малая»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Задание  «Письмо шифровка», игра «Шпионы»</a:t>
                      </a:r>
                      <a:endParaRPr lang="ru-RU" sz="18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Вызвать желание детей участвовать в совместной деятельности. </a:t>
                      </a:r>
                      <a:endParaRPr lang="ru-RU" sz="180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Times New Roman"/>
                          <a:ea typeface="Calibri"/>
                          <a:cs typeface="Times New Roman"/>
                        </a:rPr>
                        <a:t>Введение </a:t>
                      </a: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детей в воображаемую ситуацию.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Создание благоприятного эмоционального фона.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7535</TotalTime>
  <Words>2425</Words>
  <Application>Microsoft Office PowerPoint</Application>
  <PresentationFormat>Экран (4:3)</PresentationFormat>
  <Paragraphs>329</Paragraphs>
  <Slides>25</Slides>
  <Notes>10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Планируемый результат: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Company>MultiDVD Team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ЛАРИСА</dc:creator>
  <cp:lastModifiedBy>1</cp:lastModifiedBy>
  <cp:revision>363</cp:revision>
  <dcterms:created xsi:type="dcterms:W3CDTF">2011-07-06T07:21:00Z</dcterms:created>
  <dcterms:modified xsi:type="dcterms:W3CDTF">2015-11-18T05:55:45Z</dcterms:modified>
</cp:coreProperties>
</file>