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91908-004E-4636-8CAC-CD10A3488C7D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456A5-7F2D-4123-BBE7-B2FC0C9650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456A5-7F2D-4123-BBE7-B2FC0C9650A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Использование приёмов </a:t>
            </a:r>
            <a:br>
              <a:rPr lang="ru-RU" dirty="0" smtClean="0"/>
            </a:br>
            <a:r>
              <a:rPr lang="ru-RU" dirty="0" smtClean="0"/>
              <a:t>Су </a:t>
            </a:r>
            <a:r>
              <a:rPr lang="ru-RU" dirty="0" err="1" smtClean="0"/>
              <a:t>Джок</a:t>
            </a:r>
            <a:r>
              <a:rPr lang="ru-RU" dirty="0" smtClean="0"/>
              <a:t> терапии в логопедической работе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Су – </a:t>
            </a:r>
            <a:r>
              <a:rPr lang="ru-RU" dirty="0" err="1" smtClean="0"/>
              <a:t>Джок</a:t>
            </a:r>
            <a:r>
              <a:rPr lang="ru-RU" dirty="0" smtClean="0"/>
              <a:t>  в переводе с корейского  означает </a:t>
            </a:r>
          </a:p>
          <a:p>
            <a:r>
              <a:rPr lang="ru-RU" dirty="0" smtClean="0"/>
              <a:t>«Су» – кисть, «</a:t>
            </a:r>
            <a:r>
              <a:rPr lang="ru-RU" dirty="0" err="1" smtClean="0"/>
              <a:t>Джок</a:t>
            </a:r>
            <a:r>
              <a:rPr lang="ru-RU" dirty="0" smtClean="0"/>
              <a:t>»- стопа.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63888" y="5949280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Подготовила: </a:t>
            </a:r>
            <a:r>
              <a:rPr lang="ru-RU" dirty="0" err="1" smtClean="0"/>
              <a:t>Герте</a:t>
            </a:r>
            <a:r>
              <a:rPr lang="ru-RU" dirty="0" smtClean="0"/>
              <a:t> Ирина Михайловна</a:t>
            </a:r>
          </a:p>
          <a:p>
            <a:r>
              <a:rPr lang="ru-RU" dirty="0" smtClean="0"/>
              <a:t>г.Обь  2015г.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91264" cy="563190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b="1" dirty="0" smtClean="0"/>
              <a:t>Использование шариков для слогового анализа слов.</a:t>
            </a:r>
          </a:p>
          <a:p>
            <a:r>
              <a:rPr lang="ru-RU" sz="2000" i="1" dirty="0" smtClean="0"/>
              <a:t>Упражнение</a:t>
            </a:r>
            <a:r>
              <a:rPr lang="ru-RU" sz="2000" dirty="0" smtClean="0"/>
              <a:t> «Раздели слова на слоги»: ребенок называет слог и берет по одному шарику из коробки.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«По слогам словечко называй и на каждый слог шарик доставай»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/>
              <a:t>Развитие фонематического слуха и восприятия.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«Если звук услышат ушки – подними шар над макушкой»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«Шарик мы ладошкой «стук», если слышим нужный звук»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«Ты про звук нам расскажи, нужный шарик подбери»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/>
              <a:t>Связь звука с буквой, профилактика </a:t>
            </a:r>
            <a:r>
              <a:rPr lang="ru-RU" sz="2000" b="1" dirty="0" err="1" smtClean="0"/>
              <a:t>дисграфии</a:t>
            </a:r>
            <a:r>
              <a:rPr lang="ru-RU" sz="2000" b="1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Прокатывание шариком по написанной букве. Написание буквы и её элементов.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/>
              <a:t>Составление цветовых комбинаций из шариков разного цвета.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По инструкции ребёнок собирает красно-зелёный шарик, красно-синий, сине-зелёный.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7606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 результате элементов </a:t>
            </a:r>
            <a:r>
              <a:rPr lang="ru-RU" sz="3200" dirty="0" err="1" smtClean="0"/>
              <a:t>Су-Джок</a:t>
            </a:r>
            <a:r>
              <a:rPr lang="ru-RU" sz="3200" dirty="0" smtClean="0"/>
              <a:t> терапии: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 smtClean="0"/>
              <a:t>Осуществляется благоприятное </a:t>
            </a:r>
            <a:r>
              <a:rPr lang="ru-RU" sz="2000" dirty="0" err="1" smtClean="0"/>
              <a:t>оздоравливающее</a:t>
            </a:r>
            <a:r>
              <a:rPr lang="ru-RU" sz="2000" dirty="0" smtClean="0"/>
              <a:t> воздействие на весь организм.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Стимулируются речевые зоны головного мозга.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Развивается координация движений и мелкой моторики.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Развивается произвольное поведение, </a:t>
            </a:r>
            <a:r>
              <a:rPr lang="ru-RU" sz="2000" dirty="0" err="1" smtClean="0"/>
              <a:t>внимание,память,речь</a:t>
            </a:r>
            <a:r>
              <a:rPr lang="ru-RU" sz="2000" dirty="0" smtClean="0"/>
              <a:t> и другие психические процессы, необходимые для становления полноценной учебной деятельности.</a:t>
            </a: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 err="1" smtClean="0"/>
              <a:t>Су-Джок</a:t>
            </a:r>
            <a:r>
              <a:rPr lang="ru-RU" sz="2000" dirty="0" smtClean="0"/>
              <a:t> терапия – это высокоэффективный. Универсальный, доступный и абсолютно безопасный метод </a:t>
            </a:r>
            <a:r>
              <a:rPr lang="ru-RU" sz="2000" dirty="0" err="1" smtClean="0"/>
              <a:t>самооздоровления</a:t>
            </a:r>
            <a:r>
              <a:rPr lang="ru-RU" sz="2000" dirty="0" smtClean="0"/>
              <a:t> и </a:t>
            </a:r>
            <a:r>
              <a:rPr lang="ru-RU" sz="2000" dirty="0" err="1" smtClean="0"/>
              <a:t>самоисцеления</a:t>
            </a:r>
            <a:r>
              <a:rPr lang="ru-RU" sz="2000" dirty="0" smtClean="0"/>
              <a:t> путём воздействия на активные точки, который способствует повышению физической и умственной работоспособности детей, создаёт функциональную базу для сравнительно быстрого перехода на более высокий уровень двигательной активности мышц и возможность для оптимальной целенаправленной речевой работы с </a:t>
            </a:r>
            <a:r>
              <a:rPr lang="ru-RU" sz="2000" dirty="0" err="1" smtClean="0"/>
              <a:t>ребенком,оказывающее</a:t>
            </a:r>
            <a:r>
              <a:rPr lang="ru-RU" sz="2000" dirty="0" smtClean="0"/>
              <a:t> влияние на развитие речи.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Сочетание таких упражнений, как пальчиковая гимнастика, </a:t>
            </a:r>
            <a:r>
              <a:rPr lang="ru-RU" sz="2000" dirty="0" err="1" smtClean="0"/>
              <a:t>самомассаж</a:t>
            </a:r>
            <a:r>
              <a:rPr lang="ru-RU" sz="2000" dirty="0" smtClean="0"/>
              <a:t> с упражнениями по коррекции звукопроизношения и формированию лексико-грамматических категорий, позволяет значительно повысить эффективность коррекционно-логопедической деятельности в условиях детского сада, оптимизировать выполнение речевых упражнений.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Следовательно, использование элементов </a:t>
            </a:r>
            <a:r>
              <a:rPr lang="ru-RU" sz="2000" dirty="0" err="1" smtClean="0"/>
              <a:t>Су-Джок</a:t>
            </a:r>
            <a:r>
              <a:rPr lang="ru-RU" sz="2000" dirty="0" smtClean="0"/>
              <a:t> терапии способствует коррекции речевых нарушений, а также оздоровления организма ребенка в целом.</a:t>
            </a:r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93610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Приложение</a:t>
            </a:r>
            <a:endParaRPr lang="ru-RU" sz="3200" dirty="0"/>
          </a:p>
        </p:txBody>
      </p:sp>
      <p:pic>
        <p:nvPicPr>
          <p:cNvPr id="1026" name="Picture 2" descr="C:\Users\Артём\Desktop\Новая папка\DSCN14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47870" y="2120686"/>
            <a:ext cx="2782956" cy="2087217"/>
          </a:xfrm>
          <a:prstGeom prst="rect">
            <a:avLst/>
          </a:prstGeom>
          <a:noFill/>
        </p:spPr>
      </p:pic>
      <p:pic>
        <p:nvPicPr>
          <p:cNvPr id="1027" name="Picture 3" descr="C:\Users\Артём\Desktop\Новая папка\DSCN149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772816"/>
            <a:ext cx="3552394" cy="2664296"/>
          </a:xfrm>
          <a:prstGeom prst="rect">
            <a:avLst/>
          </a:prstGeom>
          <a:noFill/>
        </p:spPr>
      </p:pic>
      <p:pic>
        <p:nvPicPr>
          <p:cNvPr id="1028" name="Picture 4" descr="C:\Users\Артём\Desktop\Новая папка\DSCN149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401108"/>
            <a:ext cx="3275856" cy="2456892"/>
          </a:xfrm>
          <a:prstGeom prst="rect">
            <a:avLst/>
          </a:prstGeom>
          <a:noFill/>
        </p:spPr>
      </p:pic>
      <p:pic>
        <p:nvPicPr>
          <p:cNvPr id="1029" name="Picture 5" descr="C:\Users\Артём\Desktop\Новая папка\DSCN15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91605" y="1772816"/>
            <a:ext cx="3552395" cy="2664296"/>
          </a:xfrm>
          <a:prstGeom prst="rect">
            <a:avLst/>
          </a:prstGeom>
          <a:noFill/>
        </p:spPr>
      </p:pic>
      <p:pic>
        <p:nvPicPr>
          <p:cNvPr id="1030" name="Picture 6" descr="C:\Users\Артём\Desktop\Новая папка\DSCN150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5" y="4365104"/>
            <a:ext cx="2939819" cy="2492896"/>
          </a:xfrm>
          <a:prstGeom prst="rect">
            <a:avLst/>
          </a:prstGeom>
          <a:noFill/>
        </p:spPr>
      </p:pic>
      <p:pic>
        <p:nvPicPr>
          <p:cNvPr id="1031" name="Picture 7" descr="C:\Users\Артём\Desktop\Новая папка\DSCN150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16149" y="4437112"/>
            <a:ext cx="3227851" cy="2420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Приложение</a:t>
            </a:r>
            <a:endParaRPr lang="ru-RU" sz="3200" dirty="0"/>
          </a:p>
        </p:txBody>
      </p:sp>
      <p:pic>
        <p:nvPicPr>
          <p:cNvPr id="2050" name="Picture 2" descr="C:\Users\Артём\Desktop\Новая папка\DSCN15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2784310" cy="2088232"/>
          </a:xfrm>
          <a:prstGeom prst="rect">
            <a:avLst/>
          </a:prstGeom>
          <a:noFill/>
        </p:spPr>
      </p:pic>
      <p:pic>
        <p:nvPicPr>
          <p:cNvPr id="2051" name="Picture 3" descr="C:\Users\Артём\Desktop\Новая папка\DSCN15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844824"/>
            <a:ext cx="3072341" cy="2304256"/>
          </a:xfrm>
          <a:prstGeom prst="rect">
            <a:avLst/>
          </a:prstGeom>
          <a:noFill/>
        </p:spPr>
      </p:pic>
      <p:pic>
        <p:nvPicPr>
          <p:cNvPr id="2052" name="Picture 4" descr="C:\Users\Артём\Desktop\Новая папка\DSCN15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3179" y="1844824"/>
            <a:ext cx="2820821" cy="2115616"/>
          </a:xfrm>
          <a:prstGeom prst="rect">
            <a:avLst/>
          </a:prstGeom>
          <a:noFill/>
        </p:spPr>
      </p:pic>
      <p:pic>
        <p:nvPicPr>
          <p:cNvPr id="2053" name="Picture 5" descr="C:\Users\Артём\Desktop\Новая папка\DSCN150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-365956" y="4296308"/>
            <a:ext cx="2927648" cy="2195736"/>
          </a:xfrm>
          <a:prstGeom prst="rect">
            <a:avLst/>
          </a:prstGeom>
          <a:noFill/>
        </p:spPr>
      </p:pic>
      <p:pic>
        <p:nvPicPr>
          <p:cNvPr id="2054" name="Picture 6" descr="C:\Users\Артём\Desktop\Новая папка\DSCN150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6498298" y="4212298"/>
            <a:ext cx="3023659" cy="2267744"/>
          </a:xfrm>
          <a:prstGeom prst="rect">
            <a:avLst/>
          </a:prstGeom>
          <a:noFill/>
        </p:spPr>
      </p:pic>
      <p:pic>
        <p:nvPicPr>
          <p:cNvPr id="2056" name="Picture 8" descr="C:\Users\Артём\Desktop\Новая папка\DSCN151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>
            <a:off x="3299858" y="4505739"/>
            <a:ext cx="2688299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67544" y="-1188719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 smtClean="0"/>
              <a:t>В коррекционной работе приёмы </a:t>
            </a:r>
            <a:r>
              <a:rPr lang="ru-RU" sz="2000" dirty="0" err="1" smtClean="0"/>
              <a:t>Су-Джок</a:t>
            </a:r>
            <a:r>
              <a:rPr lang="ru-RU" sz="2000" dirty="0" smtClean="0"/>
              <a:t> я активно использую в качестве массажа при </a:t>
            </a:r>
            <a:r>
              <a:rPr lang="ru-RU" sz="2000" dirty="0" err="1" smtClean="0"/>
              <a:t>дизартрических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расстройствах,для</a:t>
            </a:r>
            <a:r>
              <a:rPr lang="ru-RU" sz="2000" dirty="0" smtClean="0"/>
              <a:t> развития мелкой </a:t>
            </a:r>
            <a:r>
              <a:rPr lang="ru-RU" sz="2000" dirty="0" err="1" smtClean="0"/>
              <a:t>моторики,а</a:t>
            </a:r>
            <a:r>
              <a:rPr lang="ru-RU" sz="2000" dirty="0" smtClean="0"/>
              <a:t> также для укрепления организма.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Достоинствами </a:t>
            </a:r>
            <a:r>
              <a:rPr lang="ru-RU" sz="2000" dirty="0" err="1" smtClean="0"/>
              <a:t>Су-джок</a:t>
            </a:r>
            <a:r>
              <a:rPr lang="ru-RU" sz="2000" dirty="0" smtClean="0"/>
              <a:t> терапии являются: </a:t>
            </a:r>
          </a:p>
          <a:p>
            <a:r>
              <a:rPr lang="ru-RU" sz="2000" dirty="0" smtClean="0"/>
              <a:t>Абсолютная безопасность- неправильное применение не наносит вреда.</a:t>
            </a:r>
          </a:p>
          <a:p>
            <a:r>
              <a:rPr lang="ru-RU" sz="2000" dirty="0" smtClean="0"/>
              <a:t>Простата применения- для получения результата проводить стимуляцию биологически активных точек с помощью </a:t>
            </a:r>
            <a:r>
              <a:rPr lang="ru-RU" sz="2000" dirty="0" err="1" smtClean="0"/>
              <a:t>Су-Джок</a:t>
            </a:r>
            <a:r>
              <a:rPr lang="ru-RU" sz="2000" dirty="0" smtClean="0"/>
              <a:t> шариков. </a:t>
            </a:r>
          </a:p>
          <a:p>
            <a:r>
              <a:rPr lang="ru-RU" sz="2000" dirty="0" smtClean="0"/>
              <a:t> Универсальность - с помощью Су </a:t>
            </a:r>
            <a:r>
              <a:rPr lang="ru-RU" sz="2000" dirty="0" err="1" smtClean="0"/>
              <a:t>Джок</a:t>
            </a:r>
            <a:r>
              <a:rPr lang="ru-RU" sz="2000" dirty="0" smtClean="0"/>
              <a:t> терапии можно лечить любую часть тела, любой орган, любой сустав. </a:t>
            </a:r>
          </a:p>
          <a:p>
            <a:r>
              <a:rPr lang="ru-RU" sz="2000" dirty="0" smtClean="0"/>
              <a:t>Доступность - для каждого человека, не требует больших затрат, продаётся в аптеке.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    Цель</a:t>
            </a:r>
            <a:r>
              <a:rPr lang="ru-RU" sz="2000" dirty="0" smtClean="0"/>
              <a:t>: скорректировать речевые нарушения с помощью использования элементов </a:t>
            </a:r>
            <a:r>
              <a:rPr lang="ru-RU" sz="2000" dirty="0" err="1" smtClean="0"/>
              <a:t>Су-Джок</a:t>
            </a:r>
            <a:r>
              <a:rPr lang="ru-RU" sz="2000" dirty="0" smtClean="0"/>
              <a:t> терапии.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    Задачи:</a:t>
            </a:r>
          </a:p>
          <a:p>
            <a:r>
              <a:rPr lang="ru-RU" sz="2000" dirty="0" smtClean="0"/>
              <a:t>Воздействовать на биологически активные точки по системе </a:t>
            </a:r>
            <a:r>
              <a:rPr lang="ru-RU" sz="2000" dirty="0" err="1" smtClean="0"/>
              <a:t>Су-Джок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Стимулировать речевые зоны коры головного мозга.</a:t>
            </a:r>
          </a:p>
          <a:p>
            <a:r>
              <a:rPr lang="ru-RU" sz="2000" dirty="0" smtClean="0"/>
              <a:t>Нормализовать мышечный тонус.</a:t>
            </a:r>
          </a:p>
          <a:p>
            <a:r>
              <a:rPr lang="ru-RU" sz="2000" dirty="0" smtClean="0"/>
              <a:t>Использовать элементы </a:t>
            </a:r>
            <a:r>
              <a:rPr lang="ru-RU" sz="2000" dirty="0" err="1" smtClean="0"/>
              <a:t>Су-Джок</a:t>
            </a:r>
            <a:r>
              <a:rPr lang="ru-RU" sz="2000" dirty="0" smtClean="0"/>
              <a:t> терапии на различных этапах работы по коррекции речи.</a:t>
            </a:r>
          </a:p>
          <a:p>
            <a:r>
              <a:rPr lang="ru-RU" sz="2000" dirty="0" smtClean="0"/>
              <a:t>Содействовать снижению  двигательной и эмоциональной расторможенности.</a:t>
            </a:r>
          </a:p>
          <a:p>
            <a:r>
              <a:rPr lang="ru-RU" sz="2000" dirty="0" smtClean="0"/>
              <a:t>Совершенствовать навыки пространственной ориентации, развивать внимание и память.</a:t>
            </a:r>
          </a:p>
          <a:p>
            <a:r>
              <a:rPr lang="ru-RU" sz="2000" dirty="0" smtClean="0"/>
              <a:t>Повысить уровень компетентности педагогов и родителей в вопросах коррекции речевых нарушений у детей.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Пути реализации элементов </a:t>
            </a:r>
            <a:r>
              <a:rPr lang="ru-RU" sz="3600" dirty="0" err="1" smtClean="0"/>
              <a:t>Су-Джок</a:t>
            </a:r>
            <a:r>
              <a:rPr lang="ru-RU" sz="3600" dirty="0" smtClean="0"/>
              <a:t> терапии в работе логопеда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b="1" dirty="0" smtClean="0"/>
              <a:t>Работа с педагогами </a:t>
            </a:r>
            <a:r>
              <a:rPr lang="ru-RU" dirty="0" smtClean="0"/>
              <a:t>по знакомству с шариками </a:t>
            </a:r>
            <a:r>
              <a:rPr lang="ru-RU" dirty="0" err="1" smtClean="0"/>
              <a:t>Су-Джок</a:t>
            </a:r>
            <a:r>
              <a:rPr lang="ru-RU" dirty="0" smtClean="0"/>
              <a:t>, приёмами работы по их использованию.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Работа с детьми </a:t>
            </a:r>
            <a:r>
              <a:rPr lang="ru-RU" dirty="0" smtClean="0"/>
              <a:t>(организация деятельности на занятиях, в индивидуальной деятельности, в режимных моментах)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Работа с родителями </a:t>
            </a:r>
            <a:r>
              <a:rPr lang="ru-RU" dirty="0" smtClean="0"/>
              <a:t>(семинар-практикум по использованию элементов </a:t>
            </a:r>
            <a:r>
              <a:rPr lang="ru-RU" dirty="0" err="1" smtClean="0"/>
              <a:t>Су-Джок</a:t>
            </a:r>
            <a:r>
              <a:rPr lang="ru-RU" dirty="0" smtClean="0"/>
              <a:t> терапии).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Создание развивающей среды</a:t>
            </a:r>
            <a:r>
              <a:rPr lang="ru-RU" dirty="0" smtClean="0"/>
              <a:t> (приобретение массажных шариков, составление картотек игр, упражнений).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Этапы проведения </a:t>
            </a:r>
            <a:r>
              <a:rPr lang="ru-RU" sz="3200" dirty="0" err="1" smtClean="0"/>
              <a:t>Су-Джок</a:t>
            </a:r>
            <a:r>
              <a:rPr lang="ru-RU" sz="3200" dirty="0" smtClean="0"/>
              <a:t> терапии на логопедических занятиях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Знакомство детей с массажным шариком </a:t>
            </a:r>
            <a:r>
              <a:rPr lang="ru-RU" dirty="0" err="1" smtClean="0"/>
              <a:t>Су-Джок</a:t>
            </a:r>
            <a:r>
              <a:rPr lang="ru-RU" dirty="0" smtClean="0"/>
              <a:t>, правилами его использования.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Закрепление знаний в упражнениях, играх.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Самостоятельное использование шариков </a:t>
            </a:r>
            <a:r>
              <a:rPr lang="ru-RU" dirty="0" err="1" smtClean="0"/>
              <a:t>Су-Джок</a:t>
            </a:r>
            <a:r>
              <a:rPr lang="ru-RU" dirty="0" smtClean="0"/>
              <a:t> в соответствии с потребностями и желаниями детей.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Используя элементы </a:t>
            </a:r>
            <a:r>
              <a:rPr lang="ru-RU" sz="3600" dirty="0" err="1" smtClean="0"/>
              <a:t>Су-Джок</a:t>
            </a:r>
            <a:r>
              <a:rPr lang="ru-RU" sz="3600" dirty="0" smtClean="0"/>
              <a:t> терапии возможно использование следующих методов и приёмов работы: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b="1" dirty="0" smtClean="0"/>
              <a:t>Массаж специальным шариком</a:t>
            </a:r>
            <a:r>
              <a:rPr lang="ru-RU" sz="2000" dirty="0" smtClean="0"/>
              <a:t>. Поскольку на ладони находится множество биологически активных точек, эффективным способом их стимуляции является массаж специальным шариком. Прокатывая шарик между ладонями, дети массируют мышцы рук.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/>
              <a:t>Массаж эластичным кольцом</a:t>
            </a:r>
            <a:r>
              <a:rPr lang="ru-RU" sz="2000" dirty="0" smtClean="0"/>
              <a:t>, которое помогает стимулировать работу внутренних органов. Кольцо нужно надеть на палец и проводить массаж до появления ощущения тепла.</a:t>
            </a:r>
          </a:p>
          <a:p>
            <a:r>
              <a:rPr lang="ru-RU" sz="2000" dirty="0" smtClean="0"/>
              <a:t>С помощью шаров- «ёжиков» с колечками детям нравится массировать пальцы и ладошки, что оказывает благотворное влияние на весь организм, а также и на развитие мелкой моторики пальцев рук, способствуя развитию речи.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65844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Формы работы с детьми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8000" b="1" dirty="0" smtClean="0"/>
              <a:t>Дети повторяют слова и выполняют действия с шариком в соответствии с текстом</a:t>
            </a:r>
          </a:p>
          <a:p>
            <a:pPr>
              <a:buNone/>
            </a:pPr>
            <a:r>
              <a:rPr lang="ru-RU" sz="8000" dirty="0" smtClean="0"/>
              <a:t> «Дружно с мячиком играем и из рук не выпускаем» (прокатывание шарика по дорожкам, разными пальцами правой и левой руки, с одновременным проговариванием </a:t>
            </a:r>
            <a:r>
              <a:rPr lang="ru-RU" sz="8000" dirty="0" err="1" smtClean="0"/>
              <a:t>потешки</a:t>
            </a:r>
            <a:r>
              <a:rPr lang="ru-RU" sz="8000" dirty="0" smtClean="0"/>
              <a:t>, стихотворения).</a:t>
            </a:r>
          </a:p>
          <a:p>
            <a:pPr>
              <a:buNone/>
            </a:pPr>
            <a:r>
              <a:rPr lang="ru-RU" sz="8000" i="1" dirty="0" smtClean="0"/>
              <a:t>  Пальчиковая игра «Ёжик»</a:t>
            </a:r>
          </a:p>
          <a:p>
            <a:pPr>
              <a:buNone/>
            </a:pPr>
            <a:r>
              <a:rPr lang="ru-RU" sz="8000" dirty="0" smtClean="0"/>
              <a:t>     Ёжик колет нам ладошки,   </a:t>
            </a:r>
          </a:p>
          <a:p>
            <a:pPr>
              <a:buNone/>
            </a:pPr>
            <a:r>
              <a:rPr lang="ru-RU" sz="8000" dirty="0" smtClean="0"/>
              <a:t>     Поиграем с ним немножко.  </a:t>
            </a:r>
          </a:p>
          <a:p>
            <a:pPr>
              <a:buNone/>
            </a:pPr>
            <a:r>
              <a:rPr lang="ru-RU" sz="8000" dirty="0" smtClean="0"/>
              <a:t>     Ёжик нам ладошки колет – </a:t>
            </a:r>
          </a:p>
          <a:p>
            <a:pPr>
              <a:buNone/>
            </a:pPr>
            <a:r>
              <a:rPr lang="ru-RU" sz="8000" dirty="0" smtClean="0"/>
              <a:t>     Ручки к школе нам готовит.</a:t>
            </a:r>
          </a:p>
          <a:p>
            <a:pPr>
              <a:buFont typeface="Wingdings" pitchFamily="2" charset="2"/>
              <a:buChar char="v"/>
            </a:pPr>
            <a:r>
              <a:rPr lang="ru-RU" sz="8000" b="1" dirty="0" smtClean="0"/>
              <a:t>   Массаж пальцев эластичным кольцом.</a:t>
            </a:r>
          </a:p>
          <a:p>
            <a:pPr>
              <a:buNone/>
            </a:pPr>
            <a:r>
              <a:rPr lang="ru-RU" sz="8000" i="1" dirty="0" smtClean="0"/>
              <a:t>    Игра «Пять пальцев» </a:t>
            </a:r>
            <a:r>
              <a:rPr lang="ru-RU" sz="8000" dirty="0" smtClean="0"/>
              <a:t>(поочередное надевание колец на пальцы и        проговаривание текста)</a:t>
            </a:r>
          </a:p>
          <a:p>
            <a:pPr>
              <a:buNone/>
            </a:pPr>
            <a:r>
              <a:rPr lang="ru-RU" sz="8000" dirty="0" smtClean="0"/>
              <a:t>   Этот пальчик маленький, мизинчик удаленький.</a:t>
            </a:r>
          </a:p>
          <a:p>
            <a:pPr>
              <a:buNone/>
            </a:pPr>
            <a:r>
              <a:rPr lang="ru-RU" sz="8000" dirty="0" smtClean="0"/>
              <a:t>   Безымянный кольцо носит, никогда его не сбросит.</a:t>
            </a:r>
          </a:p>
          <a:p>
            <a:pPr>
              <a:buNone/>
            </a:pPr>
            <a:r>
              <a:rPr lang="ru-RU" sz="8000" dirty="0" smtClean="0"/>
              <a:t>   Ну, а этот средний, длинный. Он как раз посередине.</a:t>
            </a:r>
          </a:p>
          <a:p>
            <a:pPr>
              <a:buNone/>
            </a:pPr>
            <a:r>
              <a:rPr lang="ru-RU" sz="8000" dirty="0" smtClean="0"/>
              <a:t>   Этот- указательный, пальчик замечательный.</a:t>
            </a:r>
          </a:p>
          <a:p>
            <a:pPr>
              <a:buNone/>
            </a:pPr>
            <a:r>
              <a:rPr lang="ru-RU" sz="8000" dirty="0" smtClean="0"/>
              <a:t>   Большой палец хоть не длинный, среди братьев самый сильный!</a:t>
            </a:r>
          </a:p>
          <a:p>
            <a:pPr>
              <a:buNone/>
            </a:pPr>
            <a:r>
              <a:rPr lang="ru-RU" sz="8000" dirty="0" smtClean="0"/>
              <a:t>   Пальчики не ссорятся, вместе дело спорится.</a:t>
            </a:r>
          </a:p>
          <a:p>
            <a:pPr>
              <a:buNone/>
            </a:pPr>
            <a:r>
              <a:rPr lang="ru-RU" sz="8000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19256" cy="63246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3600" b="1" dirty="0" smtClean="0"/>
              <a:t> Проговаривание стишков, насыщенных автоматизируемыми звуками</a:t>
            </a:r>
            <a:r>
              <a:rPr lang="ru-RU" sz="3600" dirty="0" smtClean="0"/>
              <a:t>, в сочетании с массажными движениями, шариками или кольцами(ребенок поочередно надевает массажное кольцо на каждый палец и проговаривает стихотворение на автоматизацию поставленного звука Ш).</a:t>
            </a:r>
          </a:p>
          <a:p>
            <a:pPr>
              <a:buNone/>
            </a:pPr>
            <a:r>
              <a:rPr lang="ru-RU" sz="3600" dirty="0" smtClean="0"/>
              <a:t>  Этот малыш-Илюша, (на большой палец)</a:t>
            </a:r>
          </a:p>
          <a:p>
            <a:pPr>
              <a:buNone/>
            </a:pPr>
            <a:r>
              <a:rPr lang="ru-RU" sz="3600" dirty="0" smtClean="0"/>
              <a:t>  Этот малыш-Ванюша, (указательный)</a:t>
            </a:r>
          </a:p>
          <a:p>
            <a:pPr>
              <a:buNone/>
            </a:pPr>
            <a:r>
              <a:rPr lang="ru-RU" sz="3600" dirty="0" smtClean="0"/>
              <a:t>  Этот малыш-Алеша, (средний)</a:t>
            </a:r>
          </a:p>
          <a:p>
            <a:pPr>
              <a:buNone/>
            </a:pPr>
            <a:r>
              <a:rPr lang="ru-RU" sz="3600" dirty="0" smtClean="0"/>
              <a:t>  Этот малыш-Антоша, (безымянный)</a:t>
            </a:r>
          </a:p>
          <a:p>
            <a:pPr>
              <a:buNone/>
            </a:pPr>
            <a:r>
              <a:rPr lang="ru-RU" sz="3600" dirty="0" smtClean="0"/>
              <a:t>  А меньшого малыша зовут Мишуткою друзья, (мизинец)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/>
              <a:t> Использование </a:t>
            </a:r>
            <a:r>
              <a:rPr lang="ru-RU" sz="3600" b="1" dirty="0" err="1" smtClean="0"/>
              <a:t>Су-Джок</a:t>
            </a:r>
            <a:r>
              <a:rPr lang="ru-RU" sz="3600" b="1" dirty="0" smtClean="0"/>
              <a:t> при совершенствовании лексико-грамматических категорий.</a:t>
            </a:r>
          </a:p>
          <a:p>
            <a:pPr>
              <a:buNone/>
            </a:pPr>
            <a:r>
              <a:rPr lang="ru-RU" sz="3600" dirty="0" smtClean="0"/>
              <a:t>«Шарик кати- слово говори» </a:t>
            </a:r>
          </a:p>
          <a:p>
            <a:pPr>
              <a:buNone/>
            </a:pPr>
            <a:r>
              <a:rPr lang="ru-RU" sz="3600" dirty="0" smtClean="0"/>
              <a:t>«Шарик мне назад верни, слово (слоги) верно повтори»</a:t>
            </a:r>
          </a:p>
          <a:p>
            <a:pPr>
              <a:buNone/>
            </a:pPr>
            <a:r>
              <a:rPr lang="ru-RU" sz="3600" dirty="0" smtClean="0"/>
              <a:t>«Шар обратно прокати, слово (слоги, фразу) измени»</a:t>
            </a:r>
          </a:p>
          <a:p>
            <a:pPr>
              <a:buNone/>
            </a:pPr>
            <a:r>
              <a:rPr lang="ru-RU" sz="3600" dirty="0" smtClean="0"/>
              <a:t>Упражнения «Один-много», «Назови ласково», «Скажи наоборот»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/>
              <a:t>Использование </a:t>
            </a:r>
            <a:r>
              <a:rPr lang="ru-RU" sz="3600" b="1" dirty="0" err="1" smtClean="0"/>
              <a:t>Су-Джок</a:t>
            </a:r>
            <a:r>
              <a:rPr lang="ru-RU" sz="3600" b="1" dirty="0" smtClean="0"/>
              <a:t> шаров для совершенствования навыков пространственной ориентации, ориентировки в схеме тела, развития памяти, внимания.</a:t>
            </a:r>
          </a:p>
          <a:p>
            <a:pPr>
              <a:buNone/>
            </a:pPr>
            <a:r>
              <a:rPr lang="ru-RU" sz="3600" dirty="0" smtClean="0"/>
              <a:t>«Лево-право различаю, каждый свой я пальчик знаю»</a:t>
            </a:r>
          </a:p>
          <a:p>
            <a:pPr>
              <a:buNone/>
            </a:pPr>
            <a:r>
              <a:rPr lang="ru-RU" sz="3600" dirty="0" smtClean="0"/>
              <a:t>«Слушай и запоминай, повторяй и выполняй»</a:t>
            </a:r>
          </a:p>
          <a:p>
            <a:pPr>
              <a:buNone/>
            </a:pPr>
            <a:r>
              <a:rPr lang="ru-RU" sz="3600" dirty="0" smtClean="0"/>
              <a:t>«Глазки закрывай, на каком колечко пальце угадай»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2000" b="1" dirty="0" smtClean="0"/>
              <a:t>Использование шариков для совершенствования звукового анализа слов.</a:t>
            </a:r>
          </a:p>
          <a:p>
            <a:pPr>
              <a:buNone/>
            </a:pPr>
            <a:r>
              <a:rPr lang="ru-RU" sz="2000" dirty="0" smtClean="0"/>
              <a:t>«Ты про звук нам расскажи, нужный шарик подбери».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Шарик подбирается в соответствии с характеристикой звука:</a:t>
            </a:r>
          </a:p>
          <a:p>
            <a:r>
              <a:rPr lang="ru-RU" sz="2000" dirty="0" smtClean="0"/>
              <a:t>Красный – для гласных</a:t>
            </a:r>
          </a:p>
          <a:p>
            <a:r>
              <a:rPr lang="ru-RU" sz="2000" dirty="0" smtClean="0"/>
              <a:t>Синий с колечком – для звонких твёрдых согласных</a:t>
            </a:r>
          </a:p>
          <a:p>
            <a:r>
              <a:rPr lang="ru-RU" sz="2000" dirty="0" smtClean="0"/>
              <a:t>Синий без колечек – для глухих твёрдых согласных</a:t>
            </a:r>
          </a:p>
          <a:p>
            <a:r>
              <a:rPr lang="ru-RU" sz="2000" dirty="0" smtClean="0"/>
              <a:t>Зелёный с колечком – для звонких мягких согласных</a:t>
            </a:r>
          </a:p>
          <a:p>
            <a:r>
              <a:rPr lang="ru-RU" sz="2000" dirty="0" smtClean="0"/>
              <a:t>Зелёный без колечка – для глухих мягких согласных</a:t>
            </a:r>
          </a:p>
          <a:p>
            <a:pPr>
              <a:buNone/>
            </a:pPr>
            <a:r>
              <a:rPr lang="ru-RU" sz="2000" dirty="0" smtClean="0"/>
              <a:t>   «Раз, раз, раз, слово выложим сейчас»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   Выкладывание звуковой схемы слова, при помощи разноцветных шариков </a:t>
            </a:r>
            <a:r>
              <a:rPr lang="ru-RU" sz="2000" dirty="0" err="1" smtClean="0"/>
              <a:t>Су-Джок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/>
              <a:t>Использование шариков при совершенствовании навыков употребления предлогов</a:t>
            </a:r>
          </a:p>
          <a:p>
            <a:pPr>
              <a:buNone/>
            </a:pPr>
            <a:r>
              <a:rPr lang="ru-RU" sz="2000" dirty="0" smtClean="0"/>
              <a:t>   «Ловко с шариком играем и предлоги называем»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   На столе коробка, по инструкции логопеда ребенок кладет шарики соответственно: красный шарик в коробку; синий – под коробку; зеленый – около коробки.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573</TotalTime>
  <Words>1148</Words>
  <Application>Microsoft Office PowerPoint</Application>
  <PresentationFormat>Экран (4:3)</PresentationFormat>
  <Paragraphs>103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Использование приёмов  Су Джок терапии в логопедической работе</vt:lpstr>
      <vt:lpstr> </vt:lpstr>
      <vt:lpstr>Слайд 3</vt:lpstr>
      <vt:lpstr>Пути реализации элементов Су-Джок терапии в работе логопеда:</vt:lpstr>
      <vt:lpstr>Этапы проведения Су-Джок терапии на логопедических занятиях</vt:lpstr>
      <vt:lpstr>Используя элементы Су-Джок терапии возможно использование следующих методов и приёмов работы:</vt:lpstr>
      <vt:lpstr>Формы работы с детьми  </vt:lpstr>
      <vt:lpstr>Слайд 8</vt:lpstr>
      <vt:lpstr>Слайд 9</vt:lpstr>
      <vt:lpstr>Слайд 10</vt:lpstr>
      <vt:lpstr>В результате элементов Су-Джок терапии:</vt:lpstr>
      <vt:lpstr>Слайд 12</vt:lpstr>
      <vt:lpstr>Приложение</vt:lpstr>
      <vt:lpstr>Приложение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приёмов  Су Джок терапии в логопедической работе</dc:title>
  <dc:creator>Артём</dc:creator>
  <cp:lastModifiedBy>Артём</cp:lastModifiedBy>
  <cp:revision>43</cp:revision>
  <dcterms:created xsi:type="dcterms:W3CDTF">2015-05-27T09:37:05Z</dcterms:created>
  <dcterms:modified xsi:type="dcterms:W3CDTF">2016-05-23T16:20:37Z</dcterms:modified>
</cp:coreProperties>
</file>