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5" r:id="rId8"/>
    <p:sldId id="266" r:id="rId9"/>
    <p:sldId id="263" r:id="rId10"/>
    <p:sldId id="267" r:id="rId11"/>
    <p:sldId id="264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7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78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91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126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4072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4895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3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52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61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9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87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589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174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69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67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86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78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3FBDD-24F2-4812-A395-C8C8D8BCA90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D26795-85A4-49A0-80F1-F30DDB326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207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83919" y="1920240"/>
            <a:ext cx="10485119" cy="298704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Презентация </a:t>
            </a:r>
            <a:br>
              <a:rPr lang="ru-RU" sz="3600" i="1" dirty="0" smtClean="0">
                <a:solidFill>
                  <a:schemeClr val="accent2"/>
                </a:solidFill>
              </a:rPr>
            </a:br>
            <a:r>
              <a:rPr lang="ru-RU" sz="3600" i="1" dirty="0" smtClean="0">
                <a:solidFill>
                  <a:schemeClr val="accent2"/>
                </a:solidFill>
              </a:rPr>
              <a:t>к ин</a:t>
            </a:r>
            <a:r>
              <a:rPr lang="ru-RU" sz="3600" i="1" dirty="0" smtClean="0">
                <a:solidFill>
                  <a:schemeClr val="accent2"/>
                </a:solidFill>
              </a:rPr>
              <a:t>формационному </a:t>
            </a:r>
            <a:r>
              <a:rPr lang="ru-RU" sz="3600" i="1" dirty="0" smtClean="0">
                <a:solidFill>
                  <a:schemeClr val="accent2"/>
                </a:solidFill>
              </a:rPr>
              <a:t/>
            </a:r>
            <a:br>
              <a:rPr lang="ru-RU" sz="3600" i="1" dirty="0" smtClean="0">
                <a:solidFill>
                  <a:schemeClr val="accent2"/>
                </a:solidFill>
              </a:rPr>
            </a:br>
            <a:r>
              <a:rPr lang="ru-RU" sz="3600" i="1" dirty="0" smtClean="0">
                <a:solidFill>
                  <a:schemeClr val="accent2"/>
                </a:solidFill>
              </a:rPr>
              <a:t>классному часу</a:t>
            </a:r>
            <a:r>
              <a:rPr lang="ru-RU" sz="3600" b="1" i="1" dirty="0" smtClean="0">
                <a:solidFill>
                  <a:schemeClr val="accent2"/>
                </a:solidFill>
              </a:rPr>
              <a:t> </a:t>
            </a:r>
            <a:r>
              <a:rPr lang="ru-RU" sz="3600" b="1" i="1" dirty="0" smtClean="0">
                <a:solidFill>
                  <a:schemeClr val="accent2"/>
                </a:solidFill>
              </a:rPr>
              <a:t/>
            </a:r>
            <a:br>
              <a:rPr lang="ru-RU" sz="3600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«Воспитание законопослушного гражданина»</a:t>
            </a:r>
            <a:br>
              <a:rPr lang="ru-RU" sz="4000" b="1" i="1" dirty="0" smtClean="0">
                <a:solidFill>
                  <a:schemeClr val="accent2"/>
                </a:solidFill>
              </a:rPr>
            </a:br>
            <a:r>
              <a:rPr lang="ru-RU" sz="2700" b="1" i="1" dirty="0" smtClean="0">
                <a:solidFill>
                  <a:schemeClr val="accent2"/>
                </a:solidFill>
              </a:rPr>
              <a:t>(Административная </a:t>
            </a:r>
            <a:r>
              <a:rPr lang="ru-RU" sz="2700" b="1" i="1" dirty="0" smtClean="0">
                <a:solidFill>
                  <a:schemeClr val="accent2"/>
                </a:solidFill>
              </a:rPr>
              <a:t> </a:t>
            </a:r>
            <a:r>
              <a:rPr lang="ru-RU" sz="2700" b="1" i="1" dirty="0" smtClean="0">
                <a:solidFill>
                  <a:schemeClr val="accent2"/>
                </a:solidFill>
              </a:rPr>
              <a:t>и </a:t>
            </a:r>
            <a:r>
              <a:rPr lang="ru-RU" sz="2700" b="1" i="1" smtClean="0">
                <a:solidFill>
                  <a:schemeClr val="accent2"/>
                </a:solidFill>
              </a:rPr>
              <a:t>уголовная ответственность:</a:t>
            </a:r>
            <a:br>
              <a:rPr lang="ru-RU" sz="2700" b="1" i="1" smtClean="0">
                <a:solidFill>
                  <a:schemeClr val="accent2"/>
                </a:solidFill>
              </a:rPr>
            </a:br>
            <a:r>
              <a:rPr lang="ru-RU" sz="2700" b="1" i="1" smtClean="0">
                <a:solidFill>
                  <a:schemeClr val="accent2"/>
                </a:solidFill>
              </a:rPr>
              <a:t> </a:t>
            </a:r>
            <a:r>
              <a:rPr lang="ru-RU" sz="2700" b="1" i="1" dirty="0" smtClean="0">
                <a:solidFill>
                  <a:schemeClr val="accent2"/>
                </a:solidFill>
              </a:rPr>
              <a:t>выдержки статей)</a:t>
            </a:r>
            <a:endParaRPr lang="ru-RU" sz="2700" b="1" i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041" y="4968240"/>
            <a:ext cx="9189719" cy="115824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Классный час подготовила: классный руководитель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8б класса МБОУ «СОШ № 12» г. Ноябрьск 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Фиалковская Вероника Петровна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 descr="EtNDY3ZS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" y="182880"/>
            <a:ext cx="2987040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63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" y="426720"/>
            <a:ext cx="9144000" cy="5958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наступает с 16 лет.   Примерами административных правонарушений  являются: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наркотических средств,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мелкое хулиганство, 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правил дорожного движения (в том числе, безбилетный проезд),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в состоянии опьянения в общественных местах и т.д.</a:t>
            </a:r>
          </a:p>
          <a:p>
            <a:pPr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кк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13648" y="1325881"/>
            <a:ext cx="2995471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" y="426720"/>
            <a:ext cx="10241280" cy="5958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тебе нет 16 лет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ты распиваешь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спиртные напитки (включая пиво) или появляешься в состоянии опьянения в общественном месте,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административную ответственность будут нести твои родители.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не имеет значения, каким способом было достигнуто состояние опьянения. Лица, предлагающие тебе спиртные напитки или иные одурманивающие вещества, также подлежат административной ответственности.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x_333281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15219" y="213361"/>
            <a:ext cx="2805318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320040"/>
            <a:ext cx="7924800" cy="6065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несовершеннолетнего также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нести ответственность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ненадлежащим образом воспитывают тебя (такое возможно, если ты совершаешь какие-либо антиобщественные действия (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будет установлена вина родителей в твоём ненадлежащем воспитании.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belyie-ycheloveychki--dlya-prezentaytsiyy-kartinki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40029"/>
            <a:ext cx="3794760" cy="427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320040"/>
            <a:ext cx="7924800" cy="6065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ребёнка к правилам жизни в обществе нужно с детства!!!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Ответственное поведение, положительный пример и контроль родителей,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лучшему, организованный досуг – всё это поможет избавить ребёнка от возможности совершения правонарушения!!!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succ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79920" y="198119"/>
            <a:ext cx="5005373" cy="425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55386" cy="1320800"/>
          </a:xfrm>
        </p:spPr>
        <p:txBody>
          <a:bodyPr>
            <a:normAutofit/>
          </a:bodyPr>
          <a:lstStyle/>
          <a:p>
            <a:r>
              <a:rPr lang="ru-RU" altLang="ru-RU" sz="4000" b="1" dirty="0" smtClean="0">
                <a:solidFill>
                  <a:srgbClr val="008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ПОМНИ: </a:t>
            </a:r>
            <a:r>
              <a:rPr lang="ru-RU" altLang="ru-RU" sz="4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u-RU" altLang="ru-RU" sz="4000" b="1" dirty="0" smtClean="0">
                <a:solidFill>
                  <a:srgbClr val="008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4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</a:t>
            </a:r>
            <a:r>
              <a:rPr lang="ru-RU" altLang="ru-RU" sz="4000" b="1" dirty="0" smtClean="0">
                <a:solidFill>
                  <a:srgbClr val="008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dirty="0" smtClean="0">
                <a:solidFill>
                  <a:srgbClr val="008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rgbClr val="008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шагают  рядом!!!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89761"/>
            <a:ext cx="8596668" cy="4151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правовой культуры;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закрепление знаний об уголовной, административной, юридической и дисциплинарной  ответственности;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чувства ответственности за свои действия.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2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88680" y="2137608"/>
            <a:ext cx="3444240" cy="258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26720"/>
            <a:ext cx="5836920" cy="5958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– несовершеннолетний, но, как любой гражданин,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имеешь </a:t>
            </a:r>
            <a:r>
              <a:rPr lang="ru-RU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несёшь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свои поступки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государством и другими людьми. 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helovechki_soveschanie_krug_belyy_fon_77121_602x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4440" y="1158240"/>
            <a:ext cx="6522720" cy="446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26720"/>
            <a:ext cx="9235440" cy="5958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невыполнение обязанностей, совершение правонарушения гражданин, в том числе несовершеннолетний, может привлекаться к 4-м видам юридической ответственности: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уголовной;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административной;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юридической;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дисциплинарной. 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news_033015_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9881" y="2754992"/>
            <a:ext cx="4467999" cy="393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26720"/>
            <a:ext cx="5090160" cy="5958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направлен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специализированное учебное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заведение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(возможно – на 3 года).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04-03-vyb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8489" y="1563715"/>
            <a:ext cx="6277711" cy="418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8120"/>
            <a:ext cx="7132320" cy="6187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самый строгий вид ответственности. 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наступает за совершение преступлений и наиболее опасных правонарушений с 16 лет (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некоторые деяния – с </a:t>
            </a:r>
            <a:r>
              <a:rPr lang="ru-RU" sz="3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лет).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Отягчающее обстоятельство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совершение преступления в составе группы.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depositphotos_19021687-3D-white-.-Work-te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4720" y="16764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0"/>
            <a:ext cx="11186160" cy="6385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158. Кража (тайное хищение чужого имущества)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159. Мошенничество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161. Грабёж (открытое хищение чужого имущества)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167. Умышленное уничтожение или повреждение имущества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168. Уничтожение или повреждение имущества по неосторожности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116. Побои</a:t>
            </a: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кк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8800" y="3553032"/>
            <a:ext cx="2560319" cy="306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8120"/>
            <a:ext cx="6858000" cy="6187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Уголовными наказаниями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несовершеннолетних являются: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штраф;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работы;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исправительные работы;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 и лишение свободы на определённый срок</a:t>
            </a:r>
          </a:p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voennyi_pensioner_vop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2760" y="1057274"/>
            <a:ext cx="4128135" cy="518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0" y="609600"/>
            <a:ext cx="274320" cy="167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" y="426720"/>
            <a:ext cx="11658600" cy="5958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</a:p>
          <a:p>
            <a:pPr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7.27 Мелкое хищение</a:t>
            </a:r>
          </a:p>
          <a:p>
            <a:pPr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20.1 Мелкое хулиганство</a:t>
            </a:r>
          </a:p>
          <a:p>
            <a:pPr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20.20 Распитие пива и напитков … алкогольной и спиртосодержащей продукции… либо потребление наркотических средств или психотропных веществ… </a:t>
            </a:r>
          </a:p>
          <a:p>
            <a:pPr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20.21 Появление в общественных местах в состоянии опьянения</a:t>
            </a:r>
          </a:p>
          <a:p>
            <a:pPr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20.22 Появление в состоянии опьянения…, потребление наркотических средств или психотропных  веществ в общественных местах</a:t>
            </a:r>
          </a:p>
          <a:p>
            <a:pPr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atalog34_cro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5112" y="228600"/>
            <a:ext cx="3813048" cy="211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98424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409</TotalTime>
  <Words>475</Words>
  <Application>Microsoft Office PowerPoint</Application>
  <PresentationFormat>Произвольный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Презентация  к информационному  классному часу  «Воспитание законопослушного гражданина» (Административная  и уголовная ответственность:  выдержки статей)</vt:lpstr>
      <vt:lpstr>ПОМНИ: права и обязанности                                       шагают  рядом!!!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контрольной работы по русскому языку в 5 –в классе </dc:title>
  <dc:creator>user</dc:creator>
  <cp:lastModifiedBy>Student</cp:lastModifiedBy>
  <cp:revision>46</cp:revision>
  <dcterms:created xsi:type="dcterms:W3CDTF">2014-12-08T06:56:45Z</dcterms:created>
  <dcterms:modified xsi:type="dcterms:W3CDTF">2016-11-16T10:46:43Z</dcterms:modified>
</cp:coreProperties>
</file>