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64" r:id="rId12"/>
    <p:sldId id="273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AECC-CE13-4E89-A972-90BA28CB58C0}" type="datetimeFigureOut">
              <a:rPr lang="ru-RU" smtClean="0"/>
              <a:t>11.04.16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A5C5-06B1-4535-8685-C2148711A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AECC-CE13-4E89-A972-90BA28CB58C0}" type="datetimeFigureOut">
              <a:rPr lang="ru-RU" smtClean="0"/>
              <a:t>11.04.16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A5C5-06B1-4535-8685-C2148711A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AECC-CE13-4E89-A972-90BA28CB58C0}" type="datetimeFigureOut">
              <a:rPr lang="ru-RU" smtClean="0"/>
              <a:t>11.04.16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A5C5-06B1-4535-8685-C2148711A35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AECC-CE13-4E89-A972-90BA28CB58C0}" type="datetimeFigureOut">
              <a:rPr lang="ru-RU" smtClean="0"/>
              <a:t>11.04.16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A5C5-06B1-4535-8685-C2148711A35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AECC-CE13-4E89-A972-90BA28CB58C0}" type="datetimeFigureOut">
              <a:rPr lang="ru-RU" smtClean="0"/>
              <a:t>11.04.16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A5C5-06B1-4535-8685-C2148711A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AECC-CE13-4E89-A972-90BA28CB58C0}" type="datetimeFigureOut">
              <a:rPr lang="ru-RU" smtClean="0"/>
              <a:t>11.04.16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A5C5-06B1-4535-8685-C2148711A3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AECC-CE13-4E89-A972-90BA28CB58C0}" type="datetimeFigureOut">
              <a:rPr lang="ru-RU" smtClean="0"/>
              <a:t>11.04.16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A5C5-06B1-4535-8685-C2148711A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AECC-CE13-4E89-A972-90BA28CB58C0}" type="datetimeFigureOut">
              <a:rPr lang="ru-RU" smtClean="0"/>
              <a:t>11.04.16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A5C5-06B1-4535-8685-C2148711A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AECC-CE13-4E89-A972-90BA28CB58C0}" type="datetimeFigureOut">
              <a:rPr lang="ru-RU" smtClean="0"/>
              <a:t>11.04.16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A5C5-06B1-4535-8685-C2148711A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AECC-CE13-4E89-A972-90BA28CB58C0}" type="datetimeFigureOut">
              <a:rPr lang="ru-RU" smtClean="0"/>
              <a:t>11.04.16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A5C5-06B1-4535-8685-C2148711A35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AECC-CE13-4E89-A972-90BA28CB58C0}" type="datetimeFigureOut">
              <a:rPr lang="ru-RU" smtClean="0"/>
              <a:t>11.04.16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A5C5-06B1-4535-8685-C2148711A3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09AECC-CE13-4E89-A972-90BA28CB58C0}" type="datetimeFigureOut">
              <a:rPr lang="ru-RU" smtClean="0"/>
              <a:t>11.04.16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92CA5C5-06B1-4535-8685-C2148711A3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Тема по самообразованию: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3688433"/>
          </a:xfrm>
        </p:spPr>
        <p:txBody>
          <a:bodyPr>
            <a:normAutofit fontScale="47500" lnSpcReduction="20000"/>
          </a:bodyPr>
          <a:lstStyle/>
          <a:p>
            <a:r>
              <a:rPr lang="ru-RU" sz="5900" b="1" dirty="0" smtClean="0">
                <a:solidFill>
                  <a:srgbClr val="FF0000"/>
                </a:solidFill>
              </a:rPr>
              <a:t>Экологическое воспитание </a:t>
            </a:r>
          </a:p>
          <a:p>
            <a:r>
              <a:rPr lang="ru-RU" sz="5900" b="1" dirty="0" smtClean="0">
                <a:solidFill>
                  <a:srgbClr val="FF0000"/>
                </a:solidFill>
              </a:rPr>
              <a:t>у детей старшего дошкольного возраста</a:t>
            </a:r>
          </a:p>
          <a:p>
            <a:r>
              <a:rPr lang="ru-RU" sz="5900" b="1" dirty="0" smtClean="0">
                <a:solidFill>
                  <a:srgbClr val="FF0000"/>
                </a:solidFill>
              </a:rPr>
              <a:t>на основе опытов и экспериментов </a:t>
            </a:r>
          </a:p>
          <a:p>
            <a:endParaRPr lang="ru-RU" sz="5900" b="1" dirty="0" smtClean="0">
              <a:solidFill>
                <a:srgbClr val="FF0000"/>
              </a:solidFill>
            </a:endParaRPr>
          </a:p>
          <a:p>
            <a:r>
              <a:rPr lang="ru-RU" sz="5900" b="1" dirty="0" smtClean="0">
                <a:solidFill>
                  <a:srgbClr val="FF0000"/>
                </a:solidFill>
              </a:rPr>
              <a:t>                                             </a:t>
            </a:r>
          </a:p>
          <a:p>
            <a:r>
              <a:rPr lang="ru-RU" sz="5900" b="1" dirty="0" smtClean="0">
                <a:solidFill>
                  <a:srgbClr val="FF0000"/>
                </a:solidFill>
              </a:rPr>
              <a:t>             </a:t>
            </a:r>
          </a:p>
          <a:p>
            <a:r>
              <a:rPr lang="ru-RU" sz="5900" b="1" dirty="0" smtClean="0">
                <a:solidFill>
                  <a:srgbClr val="FF0000"/>
                </a:solidFill>
              </a:rPr>
              <a:t>                Выполнила: Серегина Н.В</a:t>
            </a:r>
          </a:p>
          <a:p>
            <a:endParaRPr lang="ru-RU" dirty="0" smtClean="0"/>
          </a:p>
          <a:p>
            <a:r>
              <a:rPr lang="ru-RU" dirty="0" smtClean="0"/>
              <a:t>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654822"/>
      </p:ext>
    </p:extLst>
  </p:cSld>
  <p:clrMapOvr>
    <a:masterClrMapping/>
  </p:clrMapOvr>
  <p:transition spd="slow" advTm="856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Дети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Воспитатель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Родители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Участники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6084168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Формы и методы работы.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9" b="19229"/>
          <a:stretch>
            <a:fillRect/>
          </a:stretch>
        </p:blipFill>
        <p:spPr>
          <a:xfrm>
            <a:off x="386699" y="1124744"/>
            <a:ext cx="3962243" cy="252028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836713"/>
            <a:ext cx="4038600" cy="42844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1.Наблюдение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2. Подвижные Игры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3. Огород на окне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4. Уроки Доброты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5. Картотека дидактических игр.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6.Трудовая деятельность на участке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bg2">
                    <a:lumMod val="75000"/>
                  </a:schemeClr>
                </a:solidFill>
              </a:rPr>
              <a:t>7. НОД («Познавательное развитие» , «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Речевое развитие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</a:rPr>
              <a:t>», «Художественно – эстетическое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развитие (</a:t>
            </a:r>
            <a:r>
              <a:rPr lang="ru-RU" sz="2200" b="1" dirty="0" err="1" smtClean="0">
                <a:solidFill>
                  <a:schemeClr val="bg2">
                    <a:lumMod val="75000"/>
                  </a:schemeClr>
                </a:solidFill>
              </a:rPr>
              <a:t>рисование,аппликация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</a:rPr>
              <a:t>, лепка), «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Физическое развитие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</a:rPr>
              <a:t>», «Социально – коммуникативное развитие»)</a:t>
            </a:r>
            <a:endParaRPr lang="ru-RU" sz="2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5" y="3789040"/>
            <a:ext cx="3694771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97152"/>
            <a:ext cx="201622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88502"/>
      </p:ext>
    </p:extLst>
  </p:cSld>
  <p:clrMapOvr>
    <a:masterClrMapping/>
  </p:clrMapOvr>
  <p:transition spd="slow" advTm="26559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Повысится 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экологическая  культура родителей, появится понимание необходимости в экологическом воспитании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детей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Ожидаемый результат родителей </a:t>
            </a:r>
          </a:p>
        </p:txBody>
      </p:sp>
    </p:spTree>
    <p:extLst>
      <p:ext uri="{BB962C8B-B14F-4D97-AF65-F5344CB8AC3E}">
        <p14:creationId xmlns:p14="http://schemas.microsoft.com/office/powerpoint/2010/main" val="6427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855" y="7571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Ожидаемый результат проекта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0"/>
            <a:ext cx="5472608" cy="6741368"/>
          </a:xfrm>
        </p:spPr>
        <p:txBody>
          <a:bodyPr>
            <a:noAutofit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1. Ребята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усвоили признаки сезонных изменений в природе; 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2. Знают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о сезонных работах в саду, на огороде, о растениях, грибах, ягодах; 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3. Могут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классифицировать животных по среде обитания (вода – гуси, лебеди, рыбы, лягушки); 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4. Могут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классифицировать обитателей природы по признакам –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дикие животные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, домашние животные; 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5. Перелетные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и зимующие птицы; 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6. Насекомые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; 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рыбы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;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7. Знают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, что для нормального роста и развития растений нужны три компонента: тепло, свет, вода; убедились в этом на опытах; 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8. Умеют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различать деревья; 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9. дети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знакомы с правилами поведения в природе;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10. Обладают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элементарными навыками ухода за растениями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40768"/>
            <a:ext cx="324035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1237"/>
      </p:ext>
    </p:extLst>
  </p:cSld>
  <p:clrMapOvr>
    <a:masterClrMapping/>
  </p:clrMapOvr>
  <p:transition spd="slow" advTm="53293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Всё хорошее в детях из детства!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Как истоки добра пробудить?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Прикоснуться к природе всем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сердцем: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Удивиться, узнать, полюбить!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Мы хотим, чтоб земля расцветала.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Росли как цветы, малыши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Чтоб для них экология стала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Не наукой, а частью души!</a:t>
            </a:r>
          </a:p>
        </p:txBody>
      </p:sp>
    </p:spTree>
    <p:extLst>
      <p:ext uri="{BB962C8B-B14F-4D97-AF65-F5344CB8AC3E}">
        <p14:creationId xmlns:p14="http://schemas.microsoft.com/office/powerpoint/2010/main" val="1403689213"/>
      </p:ext>
    </p:extLst>
  </p:cSld>
  <p:clrMapOvr>
    <a:masterClrMapping/>
  </p:clrMapOvr>
  <p:transition spd="slow" advTm="1912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tu.rushkolnik.ru/tw_files2/urls_6/20/d-19167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4"/>
    </mc:Choice>
    <mc:Fallback xmlns="">
      <p:transition spd="slow" advTm="214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Clr>
                <a:srgbClr val="31B6FD"/>
              </a:buClr>
              <a:buSzPct val="100000"/>
              <a:buNone/>
            </a:pP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Candara"/>
              </a:rPr>
              <a:t>Дошкольный возраст – это наиболее благоприятный период эмоционального взаимодействия ребёнка с природой. Отсюда вытекает задача формирования у детей ответственного отношения к природе. Ведь именно детям этого возраста свойственно уникальное единство знаний и переживаний, которые позволяют говорить о возможности формирования у них надежных основ ответственного отношения к природе. И чем раньше начинается работа по экологическому воспитанию детей, тем большим будет ее педагогическая результативность. При этом в тесной взаимосвязи должны выступать все формы и виды деятельности детей. Здесь учитываются интересы детей и их желания; инновационные формы и методы работы.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1800" b="1" dirty="0" smtClean="0">
              <a:solidFill>
                <a:schemeClr val="bg2">
                  <a:lumMod val="75000"/>
                </a:schemeClr>
              </a:solidFill>
              <a:latin typeface="Candara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SzPct val="100000"/>
              <a:buNone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ea typeface="Calibri"/>
                <a:cs typeface="Times New Roman"/>
              </a:rPr>
              <a:t>Все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ea typeface="Calibri"/>
                <a:cs typeface="Times New Roman"/>
              </a:rPr>
              <a:t>выдающиеся мыслители и педагоги прошлого придавали большое значение природе как средству воспитания детей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ea typeface="Calibri"/>
                <a:cs typeface="Times New Roman"/>
              </a:rPr>
              <a:t>: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SzPct val="100000"/>
              <a:buNone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ea typeface="Calibri"/>
                <a:cs typeface="Times New Roman"/>
              </a:rPr>
              <a:t>Я. А. Коменский видел в природе источник знаний, средство для развития ума, чувств и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ea typeface="Calibri"/>
                <a:cs typeface="Times New Roman"/>
              </a:rPr>
              <a:t> воли. </a:t>
            </a:r>
            <a:endParaRPr lang="ru-RU" sz="1600" b="1" dirty="0" smtClean="0">
              <a:solidFill>
                <a:schemeClr val="bg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SzPct val="100000"/>
              <a:buNone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ea typeface="Calibri"/>
                <a:cs typeface="Times New Roman"/>
              </a:rPr>
              <a:t>К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ea typeface="Calibri"/>
                <a:cs typeface="Times New Roman"/>
              </a:rPr>
              <a:t>. Д. Ушинский был за то, чтобы «вести детей в природу», чтобы сообщать им все доступное и полезное для их умственного и словесного развития.</a:t>
            </a:r>
          </a:p>
          <a:p>
            <a:pPr marL="0" indent="0">
              <a:buNone/>
            </a:pP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072949"/>
      </p:ext>
    </p:extLst>
  </p:cSld>
  <p:clrMapOvr>
    <a:masterClrMapping/>
  </p:clrMapOvr>
  <p:transition spd="slow" advTm="49557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fontAlgn="base">
              <a:spcAft>
                <a:spcPct val="0"/>
              </a:spcAft>
              <a:buNone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</a:rPr>
              <a:t>недостаточно уделяется внимание познавательным и экспериментальным возможностям старшего дошкольника как в ДОУ, так и в семье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Проблема: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397458"/>
      </p:ext>
    </p:extLst>
  </p:cSld>
  <p:clrMapOvr>
    <a:masterClrMapping/>
  </p:clrMapOvr>
  <p:transition spd="slow" advTm="10178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fontAlgn="base">
              <a:spcAft>
                <a:spcPct val="0"/>
              </a:spcAft>
              <a:buNone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Формировать у детей экологические знания, бережное отношение к природе и всему окружающему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Цель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683352"/>
      </p:ext>
    </p:extLst>
  </p:cSld>
  <p:clrMapOvr>
    <a:masterClrMapping/>
  </p:clrMapOvr>
  <p:transition spd="slow" advTm="7383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5112568"/>
          </a:xfrm>
        </p:spPr>
        <p:txBody>
          <a:bodyPr>
            <a:normAutofit lnSpcReduction="10000"/>
          </a:bodyPr>
          <a:lstStyle/>
          <a:p>
            <a:pPr lvl="0" algn="ctr" fontAlgn="base">
              <a:spcAft>
                <a:spcPct val="0"/>
              </a:spcAft>
              <a:buNone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1.Формировать у детей бережное, ответственное, эмоционально-доброжелательное отношение к миру природы, к живым существам, в процессе общения с ними. 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2.Формировать навыки наблюдения и экспериментирования в процессе поисково-познавательной деятельности. 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3. Развивать у детей воображение, речь, фантазию, мышление, умение анализировать, сравнивать и обобщать.  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4. Охранять и укреплять здоровье детей.</a:t>
            </a:r>
          </a:p>
          <a:p>
            <a:pPr marL="0" indent="0" algn="ctr">
              <a:buNone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Задачи проекта: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258804"/>
      </p:ext>
    </p:extLst>
  </p:cSld>
  <p:clrMapOvr>
    <a:masterClrMapping/>
  </p:clrMapOvr>
  <p:transition spd="slow" advTm="29685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pPr marL="0" lvl="0" indent="0">
              <a:buClr>
                <a:srgbClr val="31B6FD"/>
              </a:buClr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1. Этап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– Подготовительный </a:t>
            </a: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2. Этап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– Основной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3. Этап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– Заключительный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Этапы реализации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0457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pPr marL="0" lvl="0" indent="0">
              <a:buClr>
                <a:srgbClr val="31B6FD"/>
              </a:buClr>
              <a:buNone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• Подбор литературных произведений о животных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• Подбор методической литературы и иллюстрированного материала по теме.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• Изготовление  картотеки дидактических игр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• определение целей и задач проектной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  деятельности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• Проведение опытов 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Подготовительный  Этап</a:t>
            </a:r>
          </a:p>
        </p:txBody>
      </p:sp>
    </p:spTree>
    <p:extLst>
      <p:ext uri="{BB962C8B-B14F-4D97-AF65-F5344CB8AC3E}">
        <p14:creationId xmlns:p14="http://schemas.microsoft.com/office/powerpoint/2010/main" val="3147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5400600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ru-RU" sz="1600" dirty="0">
                <a:solidFill>
                  <a:srgbClr val="073E87"/>
                </a:solidFill>
              </a:rPr>
              <a:t/>
            </a:r>
            <a:br>
              <a:rPr lang="ru-RU" sz="1600" dirty="0">
                <a:solidFill>
                  <a:srgbClr val="073E87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• Исследовательская деятельность (наблюдение за животными, птицами  на прогулке), рассматривание частей тела, особенностей передвижения.</a:t>
            </a:r>
            <a:br>
              <a:rPr lang="ru-RU" sz="18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• Чтение художественной литературы: «Коза-дереза»,; «Три поросёнка»,. С. Михалкова; «Лисичка-сестричка и волк»; «Зимовье зверей»,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• Разучивание считалок, </a:t>
            </a:r>
            <a:r>
              <a:rPr lang="ru-RU" sz="1800" b="1" dirty="0" err="1">
                <a:solidFill>
                  <a:schemeClr val="bg2">
                    <a:lumMod val="75000"/>
                  </a:schemeClr>
                </a:solidFill>
              </a:rPr>
              <a:t>потешек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 и стихотворений о животных. Отгадывание загадок по теме.</a:t>
            </a:r>
            <a:br>
              <a:rPr lang="ru-RU" sz="18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• Пальчиковая гимнастика «Кот», «Мышка», «Лиса», «У Оленя дом большой », «Слон».</a:t>
            </a:r>
            <a:br>
              <a:rPr lang="ru-RU" sz="18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• Прослушивание аудиозаписи голосов животных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• Просмотр мультфильмов «Хвосты», «У страха глаза велики», «Лесная история»</a:t>
            </a:r>
            <a:br>
              <a:rPr lang="ru-RU" sz="18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• Дидактические игры: «Чей домик», «Угадай , кто я», «Повтори….» «Фотограф».</a:t>
            </a:r>
            <a:br>
              <a:rPr lang="ru-RU" sz="18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• Подвижные игры:  «Кот и Мыши», «У медведя во бору», «Охотники и Утки».</a:t>
            </a:r>
            <a:br>
              <a:rPr lang="ru-RU" sz="18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• Творческая - деятельность (рисование, аппликация, лепка)</a:t>
            </a:r>
          </a:p>
          <a:p>
            <a:pPr marL="0" lvl="0" indent="0">
              <a:buClr>
                <a:srgbClr val="31B6FD"/>
              </a:buClr>
              <a:buNone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Основной Этап</a:t>
            </a:r>
          </a:p>
        </p:txBody>
      </p:sp>
    </p:spTree>
    <p:extLst>
      <p:ext uri="{BB962C8B-B14F-4D97-AF65-F5344CB8AC3E}">
        <p14:creationId xmlns:p14="http://schemas.microsoft.com/office/powerpoint/2010/main" val="35288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484784"/>
            <a:ext cx="8100888" cy="504056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1.Мини выставки рисунков, аппликация.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2.Подведение итого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3.Презинтация проекта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Заключительный Этап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4" y="2924944"/>
            <a:ext cx="4081504" cy="37170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68" y="2708920"/>
            <a:ext cx="441796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7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rgbClr val="00B050"/>
      </a:dk1>
      <a:lt1>
        <a:srgbClr val="EDF6D3"/>
      </a:lt1>
      <a:dk2>
        <a:srgbClr val="A5D028"/>
      </a:dk2>
      <a:lt2>
        <a:srgbClr val="217435"/>
      </a:lt2>
      <a:accent1>
        <a:srgbClr val="DEF5E4"/>
      </a:accent1>
      <a:accent2>
        <a:srgbClr val="9CE2AD"/>
      </a:accent2>
      <a:accent3>
        <a:srgbClr val="A5D028"/>
      </a:accent3>
      <a:accent4>
        <a:srgbClr val="A5D028"/>
      </a:accent4>
      <a:accent5>
        <a:srgbClr val="F5C040"/>
      </a:accent5>
      <a:accent6>
        <a:srgbClr val="9CE2AD"/>
      </a:accent6>
      <a:hlink>
        <a:srgbClr val="DBEEA7"/>
      </a:hlink>
      <a:folHlink>
        <a:srgbClr val="7B9C1D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205</TotalTime>
  <Words>585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Тема по самообразованию:</vt:lpstr>
      <vt:lpstr>Актуальность</vt:lpstr>
      <vt:lpstr>Проблема:</vt:lpstr>
      <vt:lpstr>Цель проекта</vt:lpstr>
      <vt:lpstr>Задачи проекта: </vt:lpstr>
      <vt:lpstr>Этапы реализации проекта </vt:lpstr>
      <vt:lpstr>Подготовительный  Этап</vt:lpstr>
      <vt:lpstr>Основной Этап</vt:lpstr>
      <vt:lpstr>Заключительный Этап</vt:lpstr>
      <vt:lpstr>Участники Проекта</vt:lpstr>
      <vt:lpstr>Формы и методы работы.</vt:lpstr>
      <vt:lpstr>Ожидаемый результат родителей </vt:lpstr>
      <vt:lpstr>Ожидаемый результат проекта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по самообразованию:</dc:title>
  <dc:creator>павел</dc:creator>
  <cp:lastModifiedBy>павел</cp:lastModifiedBy>
  <cp:revision>18</cp:revision>
  <dcterms:created xsi:type="dcterms:W3CDTF">2016-04-09T07:52:11Z</dcterms:created>
  <dcterms:modified xsi:type="dcterms:W3CDTF">2016-04-11T09:52:33Z</dcterms:modified>
</cp:coreProperties>
</file>