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4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3" r:id="rId23"/>
    <p:sldId id="279" r:id="rId24"/>
    <p:sldId id="280" r:id="rId25"/>
    <p:sldId id="281" r:id="rId26"/>
    <p:sldId id="282" r:id="rId27"/>
  </p:sldIdLst>
  <p:sldSz cx="9144000" cy="6858000" type="screen4x3"/>
  <p:notesSz cx="6877050" cy="10001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42A"/>
    <a:srgbClr val="FFFF66"/>
    <a:srgbClr val="FA6050"/>
    <a:srgbClr val="F75F53"/>
    <a:srgbClr val="FF6565"/>
    <a:srgbClr val="FF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81" autoAdjust="0"/>
    <p:restoredTop sz="94660"/>
  </p:normalViewPr>
  <p:slideViewPr>
    <p:cSldViewPr>
      <p:cViewPr>
        <p:scale>
          <a:sx n="68" d="100"/>
          <a:sy n="68" d="100"/>
        </p:scale>
        <p:origin x="-12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36B25C-FA56-4420-936E-3C3C84E60B24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D632D9-E88E-45C3-BDC3-D0FE9EF1BA8A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Б</a:t>
          </a:r>
          <a:r>
            <a:rPr lang="ru-RU" dirty="0" smtClean="0">
              <a:solidFill>
                <a:srgbClr val="FFFF00"/>
              </a:solidFill>
            </a:rPr>
            <a:t>Д</a:t>
          </a:r>
          <a:r>
            <a:rPr lang="ru-RU" dirty="0" smtClean="0">
              <a:solidFill>
                <a:srgbClr val="00B050"/>
              </a:solidFill>
            </a:rPr>
            <a:t>Д</a:t>
          </a:r>
          <a:endParaRPr lang="ru-RU" dirty="0">
            <a:solidFill>
              <a:srgbClr val="00B050"/>
            </a:solidFill>
          </a:endParaRPr>
        </a:p>
      </dgm:t>
    </dgm:pt>
    <dgm:pt modelId="{CD1BA7C3-4759-4D19-A686-DA97E5B269DD}" type="parTrans" cxnId="{7E3000D9-D878-4F3B-9596-74CF7CBA10CF}">
      <dgm:prSet/>
      <dgm:spPr/>
      <dgm:t>
        <a:bodyPr/>
        <a:lstStyle/>
        <a:p>
          <a:endParaRPr lang="ru-RU"/>
        </a:p>
      </dgm:t>
    </dgm:pt>
    <dgm:pt modelId="{1DD4B8E8-781D-4264-8E80-F23B1378DADE}" type="sibTrans" cxnId="{7E3000D9-D878-4F3B-9596-74CF7CBA10CF}">
      <dgm:prSet/>
      <dgm:spPr/>
      <dgm:t>
        <a:bodyPr/>
        <a:lstStyle/>
        <a:p>
          <a:endParaRPr lang="ru-RU"/>
        </a:p>
      </dgm:t>
    </dgm:pt>
    <dgm:pt modelId="{FAEB738B-1F0F-4D62-86FE-236685516799}">
      <dgm:prSet phldrT="[Текст]"/>
      <dgm:spPr/>
      <dgm:t>
        <a:bodyPr/>
        <a:lstStyle/>
        <a:p>
          <a:r>
            <a: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ДЕТИ</a:t>
          </a:r>
          <a:endParaRPr lang="ru-RU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E6BFF5-9820-4734-BC93-EA6C5A54B783}" type="parTrans" cxnId="{B26E08D6-B327-4A16-A19D-BD2BBE5DD0A8}">
      <dgm:prSet/>
      <dgm:spPr/>
      <dgm:t>
        <a:bodyPr/>
        <a:lstStyle/>
        <a:p>
          <a:endParaRPr lang="ru-RU"/>
        </a:p>
      </dgm:t>
    </dgm:pt>
    <dgm:pt modelId="{268F1F33-47AE-4590-B78E-A5A95D215C3B}" type="sibTrans" cxnId="{B26E08D6-B327-4A16-A19D-BD2BBE5DD0A8}">
      <dgm:prSet/>
      <dgm:spPr/>
      <dgm:t>
        <a:bodyPr/>
        <a:lstStyle/>
        <a:p>
          <a:endParaRPr lang="ru-RU"/>
        </a:p>
      </dgm:t>
    </dgm:pt>
    <dgm:pt modelId="{65E18D59-5E32-421A-9959-12189701FBBE}">
      <dgm:prSet phldrT="[Текст]"/>
      <dgm:spPr/>
      <dgm:t>
        <a:bodyPr/>
        <a:lstStyle/>
        <a:p>
          <a:r>
            <a: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 ПЕДАГОГИ</a:t>
          </a:r>
          <a:endParaRPr lang="ru-RU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55BEB1-C220-40F0-987A-81DA17F7FF12}" type="parTrans" cxnId="{C436FFE0-A2B2-4EDD-971A-0611CD4D46D8}">
      <dgm:prSet/>
      <dgm:spPr/>
      <dgm:t>
        <a:bodyPr/>
        <a:lstStyle/>
        <a:p>
          <a:endParaRPr lang="ru-RU"/>
        </a:p>
      </dgm:t>
    </dgm:pt>
    <dgm:pt modelId="{0B35E0E4-72C7-4893-B323-F54F5F7DD5DB}" type="sibTrans" cxnId="{C436FFE0-A2B2-4EDD-971A-0611CD4D46D8}">
      <dgm:prSet/>
      <dgm:spPr/>
      <dgm:t>
        <a:bodyPr/>
        <a:lstStyle/>
        <a:p>
          <a:endParaRPr lang="ru-RU"/>
        </a:p>
      </dgm:t>
    </dgm:pt>
    <dgm:pt modelId="{F858D3E7-A811-486F-90D2-E1216FF41BE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СОТРУДНИКИ</a:t>
          </a:r>
        </a:p>
        <a:p>
          <a:r>
            <a: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ГИБДД</a:t>
          </a:r>
          <a:endParaRPr lang="ru-RU" sz="1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75CB1F-6EC8-48E9-9D44-101860285BB2}" type="parTrans" cxnId="{0BCF171A-9338-40A0-990D-0BBC3DE8E5FF}">
      <dgm:prSet/>
      <dgm:spPr/>
      <dgm:t>
        <a:bodyPr/>
        <a:lstStyle/>
        <a:p>
          <a:endParaRPr lang="ru-RU"/>
        </a:p>
      </dgm:t>
    </dgm:pt>
    <dgm:pt modelId="{7998D638-B874-4D8F-9C48-B7073E54BA0D}" type="sibTrans" cxnId="{0BCF171A-9338-40A0-990D-0BBC3DE8E5FF}">
      <dgm:prSet/>
      <dgm:spPr/>
      <dgm:t>
        <a:bodyPr/>
        <a:lstStyle/>
        <a:p>
          <a:endParaRPr lang="ru-RU"/>
        </a:p>
      </dgm:t>
    </dgm:pt>
    <dgm:pt modelId="{A50AC936-0B6A-4837-A7C0-2A53AEE5EC0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РОДИТЕЛИ</a:t>
          </a:r>
          <a:endParaRPr lang="ru-RU" sz="16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B0162C-2889-4890-80AA-88A2E8184C2B}" type="parTrans" cxnId="{8E0C68F1-4D91-4170-9516-48003609F43D}">
      <dgm:prSet/>
      <dgm:spPr/>
      <dgm:t>
        <a:bodyPr/>
        <a:lstStyle/>
        <a:p>
          <a:endParaRPr lang="ru-RU"/>
        </a:p>
      </dgm:t>
    </dgm:pt>
    <dgm:pt modelId="{B32821E3-DFB7-4370-A82E-F325FB8C11BD}" type="sibTrans" cxnId="{8E0C68F1-4D91-4170-9516-48003609F43D}">
      <dgm:prSet/>
      <dgm:spPr/>
      <dgm:t>
        <a:bodyPr/>
        <a:lstStyle/>
        <a:p>
          <a:endParaRPr lang="ru-RU"/>
        </a:p>
      </dgm:t>
    </dgm:pt>
    <dgm:pt modelId="{3D24E3F3-2A12-429E-98E6-4C090B491FFB}" type="pres">
      <dgm:prSet presAssocID="{FE36B25C-FA56-4420-936E-3C3C84E60B2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C371E5-8685-4221-BAEF-D4DC20994B07}" type="pres">
      <dgm:prSet presAssocID="{FE36B25C-FA56-4420-936E-3C3C84E60B24}" presName="radial" presStyleCnt="0">
        <dgm:presLayoutVars>
          <dgm:animLvl val="ctr"/>
        </dgm:presLayoutVars>
      </dgm:prSet>
      <dgm:spPr/>
    </dgm:pt>
    <dgm:pt modelId="{832FA404-AC6C-464A-8620-6DCAD4D0639C}" type="pres">
      <dgm:prSet presAssocID="{79D632D9-E88E-45C3-BDC3-D0FE9EF1BA8A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9B3A0D91-BEEC-4F17-875C-CC0C46B0B076}" type="pres">
      <dgm:prSet presAssocID="{FAEB738B-1F0F-4D62-86FE-236685516799}" presName="node" presStyleLbl="vennNode1" presStyleIdx="1" presStyleCnt="5" custScaleX="157372" custScaleY="149394" custRadScaleRad="92889" custRadScaleInc="-1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B70D9-8278-45B9-86A0-02FDEB65EF08}" type="pres">
      <dgm:prSet presAssocID="{65E18D59-5E32-421A-9959-12189701FBBE}" presName="node" presStyleLbl="vennNode1" presStyleIdx="2" presStyleCnt="5" custScaleX="164837" custScaleY="157616" custRadScaleRad="125956" custRadScaleInc="3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54A82-2E41-4065-8421-3952444CF3BE}" type="pres">
      <dgm:prSet presAssocID="{F858D3E7-A811-486F-90D2-E1216FF41BEF}" presName="node" presStyleLbl="vennNode1" presStyleIdx="3" presStyleCnt="5" custScaleX="162871" custScaleY="144462" custRadScaleRad="97120" custRadScaleInc="-2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09DE1-4E79-48A9-AD42-AE044A36ECF0}" type="pres">
      <dgm:prSet presAssocID="{A50AC936-0B6A-4837-A7C0-2A53AEE5EC0C}" presName="node" presStyleLbl="vennNode1" presStyleIdx="4" presStyleCnt="5" custScaleX="163359" custScaleY="160304" custRadScaleRad="125442" custRadScaleInc="-5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DB6B0B-65FF-427A-91CF-07B888BEE695}" type="presOf" srcId="{65E18D59-5E32-421A-9959-12189701FBBE}" destId="{A41B70D9-8278-45B9-86A0-02FDEB65EF08}" srcOrd="0" destOrd="0" presId="urn:microsoft.com/office/officeart/2005/8/layout/radial3"/>
    <dgm:cxn modelId="{C1C607BF-5977-4B9F-B7FE-22DEFAA60C79}" type="presOf" srcId="{FE36B25C-FA56-4420-936E-3C3C84E60B24}" destId="{3D24E3F3-2A12-429E-98E6-4C090B491FFB}" srcOrd="0" destOrd="0" presId="urn:microsoft.com/office/officeart/2005/8/layout/radial3"/>
    <dgm:cxn modelId="{7D59BCE0-A69A-413A-8BF4-B6CBC6068DCE}" type="presOf" srcId="{F858D3E7-A811-486F-90D2-E1216FF41BEF}" destId="{2EF54A82-2E41-4065-8421-3952444CF3BE}" srcOrd="0" destOrd="0" presId="urn:microsoft.com/office/officeart/2005/8/layout/radial3"/>
    <dgm:cxn modelId="{01C68EF4-4AA8-4993-9404-E197240666E0}" type="presOf" srcId="{FAEB738B-1F0F-4D62-86FE-236685516799}" destId="{9B3A0D91-BEEC-4F17-875C-CC0C46B0B076}" srcOrd="0" destOrd="0" presId="urn:microsoft.com/office/officeart/2005/8/layout/radial3"/>
    <dgm:cxn modelId="{02095C02-B15E-40A5-8885-C160C61160CC}" type="presOf" srcId="{79D632D9-E88E-45C3-BDC3-D0FE9EF1BA8A}" destId="{832FA404-AC6C-464A-8620-6DCAD4D0639C}" srcOrd="0" destOrd="0" presId="urn:microsoft.com/office/officeart/2005/8/layout/radial3"/>
    <dgm:cxn modelId="{C436FFE0-A2B2-4EDD-971A-0611CD4D46D8}" srcId="{79D632D9-E88E-45C3-BDC3-D0FE9EF1BA8A}" destId="{65E18D59-5E32-421A-9959-12189701FBBE}" srcOrd="1" destOrd="0" parTransId="{BB55BEB1-C220-40F0-987A-81DA17F7FF12}" sibTransId="{0B35E0E4-72C7-4893-B323-F54F5F7DD5DB}"/>
    <dgm:cxn modelId="{2FAE99F6-3D3C-49A7-B4B8-965BC1D123A6}" type="presOf" srcId="{A50AC936-0B6A-4837-A7C0-2A53AEE5EC0C}" destId="{6A709DE1-4E79-48A9-AD42-AE044A36ECF0}" srcOrd="0" destOrd="0" presId="urn:microsoft.com/office/officeart/2005/8/layout/radial3"/>
    <dgm:cxn modelId="{B26E08D6-B327-4A16-A19D-BD2BBE5DD0A8}" srcId="{79D632D9-E88E-45C3-BDC3-D0FE9EF1BA8A}" destId="{FAEB738B-1F0F-4D62-86FE-236685516799}" srcOrd="0" destOrd="0" parTransId="{87E6BFF5-9820-4734-BC93-EA6C5A54B783}" sibTransId="{268F1F33-47AE-4590-B78E-A5A95D215C3B}"/>
    <dgm:cxn modelId="{8E0C68F1-4D91-4170-9516-48003609F43D}" srcId="{79D632D9-E88E-45C3-BDC3-D0FE9EF1BA8A}" destId="{A50AC936-0B6A-4837-A7C0-2A53AEE5EC0C}" srcOrd="3" destOrd="0" parTransId="{45B0162C-2889-4890-80AA-88A2E8184C2B}" sibTransId="{B32821E3-DFB7-4370-A82E-F325FB8C11BD}"/>
    <dgm:cxn modelId="{7E3000D9-D878-4F3B-9596-74CF7CBA10CF}" srcId="{FE36B25C-FA56-4420-936E-3C3C84E60B24}" destId="{79D632D9-E88E-45C3-BDC3-D0FE9EF1BA8A}" srcOrd="0" destOrd="0" parTransId="{CD1BA7C3-4759-4D19-A686-DA97E5B269DD}" sibTransId="{1DD4B8E8-781D-4264-8E80-F23B1378DADE}"/>
    <dgm:cxn modelId="{0BCF171A-9338-40A0-990D-0BBC3DE8E5FF}" srcId="{79D632D9-E88E-45C3-BDC3-D0FE9EF1BA8A}" destId="{F858D3E7-A811-486F-90D2-E1216FF41BEF}" srcOrd="2" destOrd="0" parTransId="{6475CB1F-6EC8-48E9-9D44-101860285BB2}" sibTransId="{7998D638-B874-4D8F-9C48-B7073E54BA0D}"/>
    <dgm:cxn modelId="{2FE8832A-E08E-4C0C-AA6F-38A7830A82E1}" type="presParOf" srcId="{3D24E3F3-2A12-429E-98E6-4C090B491FFB}" destId="{FAC371E5-8685-4221-BAEF-D4DC20994B07}" srcOrd="0" destOrd="0" presId="urn:microsoft.com/office/officeart/2005/8/layout/radial3"/>
    <dgm:cxn modelId="{EDB35918-0926-4B30-A42D-E9993F6A33C1}" type="presParOf" srcId="{FAC371E5-8685-4221-BAEF-D4DC20994B07}" destId="{832FA404-AC6C-464A-8620-6DCAD4D0639C}" srcOrd="0" destOrd="0" presId="urn:microsoft.com/office/officeart/2005/8/layout/radial3"/>
    <dgm:cxn modelId="{F2A2AED7-FEE3-4E20-AD26-A9B2D07725DC}" type="presParOf" srcId="{FAC371E5-8685-4221-BAEF-D4DC20994B07}" destId="{9B3A0D91-BEEC-4F17-875C-CC0C46B0B076}" srcOrd="1" destOrd="0" presId="urn:microsoft.com/office/officeart/2005/8/layout/radial3"/>
    <dgm:cxn modelId="{125E0D40-CEA1-403C-A3C6-33B3ABECBE02}" type="presParOf" srcId="{FAC371E5-8685-4221-BAEF-D4DC20994B07}" destId="{A41B70D9-8278-45B9-86A0-02FDEB65EF08}" srcOrd="2" destOrd="0" presId="urn:microsoft.com/office/officeart/2005/8/layout/radial3"/>
    <dgm:cxn modelId="{688CBFBE-3CD0-4D08-82FE-0A14D0EB452D}" type="presParOf" srcId="{FAC371E5-8685-4221-BAEF-D4DC20994B07}" destId="{2EF54A82-2E41-4065-8421-3952444CF3BE}" srcOrd="3" destOrd="0" presId="urn:microsoft.com/office/officeart/2005/8/layout/radial3"/>
    <dgm:cxn modelId="{7C39B098-2B20-44AD-98BC-A1249207D318}" type="presParOf" srcId="{FAC371E5-8685-4221-BAEF-D4DC20994B07}" destId="{6A709DE1-4E79-48A9-AD42-AE044A36ECF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FA404-AC6C-464A-8620-6DCAD4D0639C}">
      <dsp:nvSpPr>
        <dsp:cNvPr id="0" name=""/>
        <dsp:cNvSpPr/>
      </dsp:nvSpPr>
      <dsp:spPr>
        <a:xfrm>
          <a:off x="2922728" y="1080897"/>
          <a:ext cx="2652031" cy="26520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rgbClr val="FF0000"/>
              </a:solidFill>
            </a:rPr>
            <a:t>Б</a:t>
          </a:r>
          <a:r>
            <a:rPr lang="ru-RU" sz="6500" kern="1200" dirty="0" smtClean="0">
              <a:solidFill>
                <a:srgbClr val="FFFF00"/>
              </a:solidFill>
            </a:rPr>
            <a:t>Д</a:t>
          </a:r>
          <a:r>
            <a:rPr lang="ru-RU" sz="6500" kern="1200" dirty="0" smtClean="0">
              <a:solidFill>
                <a:srgbClr val="00B050"/>
              </a:solidFill>
            </a:rPr>
            <a:t>Д</a:t>
          </a:r>
          <a:endParaRPr lang="ru-RU" sz="6500" kern="1200" dirty="0">
            <a:solidFill>
              <a:srgbClr val="00B050"/>
            </a:solidFill>
          </a:endParaRPr>
        </a:p>
      </dsp:txBody>
      <dsp:txXfrm>
        <a:off x="3311109" y="1469278"/>
        <a:ext cx="1875269" cy="1875269"/>
      </dsp:txXfrm>
    </dsp:sp>
    <dsp:sp modelId="{9B3A0D91-BEEC-4F17-875C-CC0C46B0B076}">
      <dsp:nvSpPr>
        <dsp:cNvPr id="0" name=""/>
        <dsp:cNvSpPr/>
      </dsp:nvSpPr>
      <dsp:spPr>
        <a:xfrm>
          <a:off x="3168340" y="-187423"/>
          <a:ext cx="2086777" cy="19809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ДЕТИ</a:t>
          </a:r>
          <a:endParaRPr lang="ru-RU" sz="20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3941" y="102686"/>
        <a:ext cx="1475575" cy="1400770"/>
      </dsp:txXfrm>
    </dsp:sp>
    <dsp:sp modelId="{A41B70D9-8278-45B9-86A0-02FDEB65EF08}">
      <dsp:nvSpPr>
        <dsp:cNvPr id="0" name=""/>
        <dsp:cNvSpPr/>
      </dsp:nvSpPr>
      <dsp:spPr>
        <a:xfrm>
          <a:off x="5328600" y="1468749"/>
          <a:ext cx="2185764" cy="20900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 ПЕДАГОГИ</a:t>
          </a:r>
          <a:endParaRPr lang="ru-RU" sz="20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48698" y="1774824"/>
        <a:ext cx="1545568" cy="1477863"/>
      </dsp:txXfrm>
    </dsp:sp>
    <dsp:sp modelId="{2EF54A82-2E41-4065-8421-3952444CF3BE}">
      <dsp:nvSpPr>
        <dsp:cNvPr id="0" name=""/>
        <dsp:cNvSpPr/>
      </dsp:nvSpPr>
      <dsp:spPr>
        <a:xfrm>
          <a:off x="3240356" y="3124938"/>
          <a:ext cx="2159695" cy="19155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СОТРУДНИКИ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ГИБДД</a:t>
          </a:r>
          <a:endParaRPr lang="ru-RU" sz="14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56636" y="3405470"/>
        <a:ext cx="1527135" cy="1354525"/>
      </dsp:txXfrm>
    </dsp:sp>
    <dsp:sp modelId="{6A709DE1-4E79-48A9-AD42-AE044A36ECF0}">
      <dsp:nvSpPr>
        <dsp:cNvPr id="0" name=""/>
        <dsp:cNvSpPr/>
      </dsp:nvSpPr>
      <dsp:spPr>
        <a:xfrm>
          <a:off x="1008119" y="1540752"/>
          <a:ext cx="2166166" cy="21256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РОДИТЕЛИ</a:t>
          </a:r>
          <a:endParaRPr lang="ru-RU" sz="16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25347" y="1852047"/>
        <a:ext cx="1531710" cy="1503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6565">
                <a:alpha val="73000"/>
              </a:srgbClr>
            </a:gs>
            <a:gs pos="7000">
              <a:srgbClr val="FF6161"/>
            </a:gs>
            <a:gs pos="62000">
              <a:srgbClr val="FFFF00"/>
            </a:gs>
            <a:gs pos="100000">
              <a:srgbClr val="58B42A"/>
            </a:gs>
            <a:gs pos="100000">
              <a:srgbClr val="92D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microsoft.com/office/2007/relationships/hdphoto" Target="../media/hdphoto3.wdp"/><Relationship Id="rId5" Type="http://schemas.openxmlformats.org/officeDocument/2006/relationships/image" Target="../media/image41.jpeg"/><Relationship Id="rId4" Type="http://schemas.microsoft.com/office/2007/relationships/hdphoto" Target="../media/hdphoto2.wdp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0333"/>
            <a:ext cx="8229600" cy="230260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Северо-Восточное окружное Управление образования </a:t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Департамента образования</a:t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 Москвы</a:t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общеобразовательное 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                         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«Лицей информационных технологий № 1537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Учебный корпус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1344</a:t>
            </a:r>
            <a:b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Из опыта работы дошкольного учреждения по формированию основ безопасного поведения на дорогах города.</a:t>
            </a:r>
          </a:p>
          <a:p>
            <a:pPr marL="0" indent="0" algn="ctr">
              <a:buNone/>
            </a:pP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Выполнил: Воспитатель Кудрявцева Ирина Михайловна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2016 г.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256"/>
            <a:ext cx="1224135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286197" cy="123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432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 этап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Рефлексивно -оценочный</a:t>
            </a:r>
            <a:endParaRPr lang="ru-RU" sz="31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345638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Оценка в ходе реализации проекта освоенных практических знаний и способов формирования у ребенка- дошкольника навыков безопасного поведения на улицах большого города, подведение итогов в форме: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выставки макетов и детских рисунков, 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изготовление обучающего фильма для детей 5-7 лет по формированию у детей навыков  безопасного поведения на дороге, 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итоговый мониторинг усвоения знаний у детей по ПДД.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30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проекта в различных видах детской деятельности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3" y="1268760"/>
            <a:ext cx="3957053" cy="43204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Развиваем глазомер</a:t>
            </a:r>
            <a:endParaRPr lang="ru-RU" sz="1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4009" y="1340769"/>
            <a:ext cx="4042792" cy="360040"/>
          </a:xfrm>
        </p:spPr>
        <p:txBody>
          <a:bodyPr>
            <a:noAutofit/>
          </a:bodyPr>
          <a:lstStyle/>
          <a:p>
            <a:pPr algn="ctr"/>
            <a:r>
              <a:rPr lang="ru-RU" sz="1600" dirty="0"/>
              <a:t>Быстроту реакции, ловкость и внимание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льга\Desktop\ФОТО ДОРОЖНАЯ АЗБУКА\P1070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3232"/>
            <a:ext cx="3396203" cy="2547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ьга\Desktop\ФОТО ДОРОЖНАЯ АЗБУКА\P1110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384376" cy="25382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льга\Desktop\ФОТО ДОРОЖНАЯ АЗБУКА\P109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94" y="4187931"/>
            <a:ext cx="3429000" cy="25717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ФОТО ДОРОЖНАЯ АЗБУКА\P1110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8" y="4320384"/>
            <a:ext cx="3096344" cy="23222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93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sz="1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038600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Отражаем полученные знания по ПДД в рисунках и поделках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764704"/>
            <a:ext cx="4038600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Знаем много песен, стихов о правилах безопасного поведения на дороге.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Ольга\Desktop\ФОТО ДОРОЖНАЯ АЗБУКА\SNV30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" y="1853564"/>
            <a:ext cx="1979712" cy="14847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\Desktop\ФОТО ДОРОЖНАЯ АЗБУКА\P11101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3323862" cy="24928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ьга\Desktop\фото группа № 7\SNV301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44" y="1792422"/>
            <a:ext cx="2046431" cy="15348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льга\Desktop\ФОТО ДОРОЖНАЯ АЗБУКА\SAM_05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82806"/>
            <a:ext cx="2994315" cy="22457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Ольга\Desktop\ФОТО ДОРОЖНАЯ АЗБУКА\SAM_05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345" y="3934781"/>
            <a:ext cx="3070042" cy="23025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141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Познаем, исследуем, изучаем и, конечно, общаемся!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Ольга\Desktop\ФОТО ДОРОЖНАЯ АЗБУКА\20121012_105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8402"/>
            <a:ext cx="3384376" cy="25382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ьга\Desktop\ФОТО ДОРОЖНАЯ АЗБУКА\IMG_0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88402"/>
            <a:ext cx="3345565" cy="25091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льга\Desktop\ПДД 2016\фотогалерея 2 пдд\фото для Алексея\IMG_79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50901"/>
            <a:ext cx="3459191" cy="23061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Ольга\Desktop\ФОТО ДОРОЖНАЯ АЗБУКА\P11101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26684"/>
            <a:ext cx="3434442" cy="2575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73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ИГРАЕМ!!!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Ольга\Desktop\ФОТО ДОРОЖНАЯ АЗБУКА\PA1901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5" y="1420976"/>
            <a:ext cx="3246436" cy="2434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Ольга\Desktop\ФОТО ДОРОЖНАЯ АЗБУКА\PA190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31" y="4089097"/>
            <a:ext cx="3456385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DCIM\111_PANA\P11101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20" r="11220"/>
          <a:stretch/>
        </p:blipFill>
        <p:spPr bwMode="auto">
          <a:xfrm>
            <a:off x="467544" y="4105822"/>
            <a:ext cx="388451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Ольга\Desktop\ФОТО ДОРОЖНАЯ АЗБУКА\IMG_07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28" y="1412776"/>
            <a:ext cx="3257369" cy="24430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680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Сюжетная игра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Ольга\Desktop\ФОТО ДОРОЖНАЯ АЗБУКА\SAM_0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\Desktop\ФОТО ДОРОЖНАЯ АЗБУКА\Фото-128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76737"/>
            <a:ext cx="3665380" cy="2749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льга\Desktop\ФОТО ДОРОЖНАЯ АЗБУКА\SAM_0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90" y="1399464"/>
            <a:ext cx="3378121" cy="2533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947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Ольга\Desktop\ФОТО ДОРОЖНАЯ АЗБУКА\Фото-128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Ольга\Desktop\ФОТО ДОРОЖНАЯ АЗБУКА\SNV303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47610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39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Режиссерская игра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Ольга\Desktop\ФОТО ДОРОЖНАЯ АЗБУКА\SNV30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Ольга\Desktop\ФОТО ДОРОЖНАЯ АЗБУКА\Фото-1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6" y="3984603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Ольга\Desktop\ФОТО ДОРОЖНАЯ АЗБУКА\IMG_0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29" y="1412776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Ольга\Desktop\ФОТО ДОРОЖНАЯ АЗБУКА\P11101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70094"/>
            <a:ext cx="3273642" cy="2455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86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Ольга\Desktop\ФОТО ДОРОЖНАЯ АЗБУКА\P1110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50" y="2564904"/>
            <a:ext cx="3016813" cy="2262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 оснащение групп тематическим материалом по ПДД как промышленного производства, так и изготовленного руками родителей и педагогов!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6" descr="C:\Users\Ольга\Desktop\ФОТО ДОРОЖНАЯ АЗБУКА\20121023_120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8951" y="2947383"/>
            <a:ext cx="3059831" cy="229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DCIM\103CANON\IMG_02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71" y="4488643"/>
            <a:ext cx="2915816" cy="1943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3CANON\IMG_02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6" y="2419899"/>
            <a:ext cx="2767031" cy="18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44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ФЛИКЕР</a:t>
            </a:r>
            <a:b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СТАНЬ ЗАМЕТНЕЙ!!!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Доказано! Снижает количество несчастных случаев на дорогах!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89138"/>
            <a:ext cx="4054230" cy="304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4596"/>
            <a:ext cx="4816475" cy="1639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G:\DCIM\100PHOTO\SAM_12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02431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ФОТО ДОРОЖНАЯ АЗБУКА\P11101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649614" cy="2737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6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ПРОЕКТ: «ФОРМИРОВАНИЕ У ДОШКОЛЬНИКОВ ОСНОВ БЕЗОПАСНОГО ПОВЕДЕНИЯ НА ДОРОГАХ НАШЕГО ГОРОДА».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Преамбула: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нашей стране проблема дорожно‐транспортного травматизма по масштабам и тяжести травм имеет все признаки национальной катастрофы. Ежегодно на дорогах России погибает почти 35 тысяч человек.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Особую тревогу у общественности страны вызывает ситуация с детским дорожно‐транспортным травматизмом. Каждый год на дорогах гибнет около 1500 детей и почти 25 тысяч получают ранения.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Практически страна ежегодно теряет целую школу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994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НАГЛЯДНЫЕ ИНФОРМАЦИОННО-ТЕМАТИЧЕСКИЕ СТЕНДЫ</a:t>
            </a:r>
            <a:b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БЕЗОПАСНОСТИ ДОРОЖНОГО ДВИЖЕНИЯ, СПОСОБСТВУЮТ РАЗВИТИЮ ПОЗНАВАТЕЛЬНОГО ИНТЕРЕСА У ДЕТЕЙ.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Ольга\Desktop\ФОТО ДОРОЖНАЯ АЗБУКА\P11101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8887"/>
            <a:ext cx="3584548" cy="2688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DCIM\111_PANA\P11101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940858"/>
            <a:ext cx="3799257" cy="2849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G:\DCIM\111_PANA\P11101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74440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льга\Desktop\ФОТО ДОРОЖНАЯ АЗБУКА\P11102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6" b="7415"/>
          <a:stretch/>
        </p:blipFill>
        <p:spPr bwMode="auto">
          <a:xfrm>
            <a:off x="611561" y="4077072"/>
            <a:ext cx="3828094" cy="2422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2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Совместное творчество детей, родителей и педагогов.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Макеты для формирования представлений о ПДД.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3212976"/>
            <a:ext cx="4458572" cy="334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88" y="3212976"/>
            <a:ext cx="4413250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063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Обогащение игровой среды макетами способствует развитию коммуникативных и познавательных  качеств личности дошкольников.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Ольга\Desktop\ФОТО ДОРОЖНАЯ АЗБУКА\20121023_1156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1" y="1988840"/>
            <a:ext cx="4210414" cy="3157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Ольга\Desktop\ФОТО ДОРОЖНАЯ АЗБУКА\SAM_0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41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изготовлении макетов учитывается возрастные особенности ребенка.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простого к сложному.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G:\DCIM\111_PANA\P1110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4139543" cy="31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113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Тематические праздники и досуги по формированию безопасного поведения на дороге.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Ольга\Desktop\ФОТО ДОРОЖНАЯ АЗБУКА\SAM_0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611144"/>
            <a:ext cx="2327797" cy="1745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Ольга\Desktop\ФОТО ДОРОЖНАЯ АЗБУКА\SAM_0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4131078"/>
            <a:ext cx="2627784" cy="1970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Ольга\Desktop\ФОТО ДОРОЖНАЯ АЗБУКА\SAM_0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65" y="1630191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Ольга\Pictures\Новая папка\P11004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65" y="4205465"/>
            <a:ext cx="2528602" cy="1896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Ольга\Pictures\Новая папка\P11004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30191"/>
            <a:ext cx="2564814" cy="1923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Ольга\Pictures\Новая папка\P11004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02" y="4185084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5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 представителями ГИБДД.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накомство с профессиями: машинист электропоезда, водитель большегрузного автомобиля, водитель спецтранспорта.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Ольга\Desktop\ФОТО ДОРОЖНАЯ АЗБУКА\P1110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2866685" cy="2150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Desktop\ФОТО ДОРОЖНАЯ АЗБУКА\P1110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9360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ьга\Desktop\ПДД 2016\фотогалерея 2 пдд\фото для Алексея\IMG_778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437112"/>
            <a:ext cx="2808313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ПДД 2016\фотогалерея пдд\IMG_74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47404"/>
            <a:ext cx="2866684" cy="1911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24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6" y="1600200"/>
            <a:ext cx="8064896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6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61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51216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  <a:endParaRPr lang="ru-RU" sz="4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активную работу по реализации постоянно действующего проекта  «Формирование у детей дошкольного возраста навыков безопасного поведения на улицах и дорогах родного города».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7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Научить ребенка-дошкольника правилам жизни во взрослом мире –мире спешащих людей и машин.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Педагогам дошкольного учреждения осуществлять системное планирование по формированию навыка безопасного поведения на улице во всех видах детской деятельности с учетом интеграции в игре, образовательной деятельности, в индивидуальной работе с детьми.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Объединить усилия семьи и детского сада, повысить чувство ответственности по формированию устойчивой привычки выполнять правила безопасного поведения на дороге.</a:t>
            </a: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6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Принципы: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Главное не заучить правила, сколько понять их, превратить в прочные навыки.             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В дошкольном учреждении необходимо вести обучение не правилам дорожного движения, а правилам безопасного поведения на дороге.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Образовательную деятельность проводить не только по плану, а использовать каждую возможность (ежедневно!), в процессе игр, прогулок, в режиме дня…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Развивать у ребенка координацию, внимание, наблюдательность, реакцию, т.к. эти качества необходимы для безопасного поведения на улицах большого города.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Как можно больше с детьми упражняться в играх, соревновательных заданиях: по определению расстояния (далеко-близко, дальше- ближе), скорости (быстрее-медленнее), размеров (больше-меньше).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Использовать все доступные формы и методы работы с детьми. Беседа, наблюдение, просмотр видеоматериалов, чтение литературы, игры, все виды организованной деятельности –все необходимо поставить на службу воспитания навыков безопасного поведения.</a:t>
            </a:r>
          </a:p>
          <a:p>
            <a:pPr marL="0" indent="0">
              <a:buNone/>
            </a:pP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1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реализации проекта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448355"/>
              </p:ext>
            </p:extLst>
          </p:nvPr>
        </p:nvGraphicFramePr>
        <p:xfrm>
          <a:off x="179512" y="1600200"/>
          <a:ext cx="8507288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99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ПРОЕКТА</a:t>
            </a:r>
            <a:b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Мотивационно –ориентированный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выявление отношения взрослых участников педагогического процесса к  проблеме  формирования безопасного поведения дошкольников на улицах города.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(Анкетирование, индивидуальные беседы, опросы, интервьюирование)</a:t>
            </a:r>
            <a:endParaRPr lang="ru-RU" sz="28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Ольга\Desktop\ФОТО ДОРОЖНАЯ АЗБУКА\P1090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861048"/>
            <a:ext cx="2688299" cy="20162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ьга\Desktop\ФОТО ДОРОЖНАЯ АЗБУКА\P1080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06394"/>
            <a:ext cx="2843808" cy="21328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03_PANA\P1030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85" y="3860448"/>
            <a:ext cx="2689099" cy="20168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80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 этап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Поисково-формирующий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ацелен на актуализацию представлений и опыта участников проекта по безопасности дорожного движения и организацию поиска путей её решения, сбор необходимой информации.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(Составление тематического плана, обновление и наполнение предметной среды в групповых помещениях и на площадках детского сада, объединение участников в творческие группы, заключение договоров с социально-значимыми организациями, определение конечного результата  проекта)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96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6050"/>
            </a:gs>
            <a:gs pos="0">
              <a:srgbClr val="FF6161">
                <a:lumMod val="69000"/>
                <a:lumOff val="31000"/>
              </a:srgbClr>
            </a:gs>
            <a:gs pos="57000">
              <a:srgbClr val="FFFF66">
                <a:lumMod val="84000"/>
                <a:lumOff val="16000"/>
              </a:srgbClr>
            </a:gs>
            <a:gs pos="100000">
              <a:srgbClr val="58B42A">
                <a:lumMod val="82000"/>
                <a:lumOff val="18000"/>
              </a:srgbClr>
            </a:gs>
            <a:gs pos="100000">
              <a:srgbClr val="92D05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 этап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72816"/>
            <a:ext cx="8075240" cy="3960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Применение собранной информации для решения практических задач по формированию безопасного поведения на улице города.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Практический этап проекта предполагает активные методы и формы сотрудничества.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(тренинги, изготовление атрибутов, макетов, оформление творческих выставок, экскурсии, тематические встречи, проведение промежуточного мониторинга знаний  по ПДД)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48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1372</TotalTime>
  <Words>721</Words>
  <Application>Microsoft Office PowerPoint</Application>
  <PresentationFormat>Экран (4:3)</PresentationFormat>
  <Paragraphs>69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Северо-Восточное окружное Управление образования  Департамента образования  г. Москвы Государственное бюджетное общеобразовательное учреждение                          «Лицей информационных технологий № 1537»  Учебный корпус  № 1344    </vt:lpstr>
      <vt:lpstr>ПРОЕКТ: «ФОРМИРОВАНИЕ У ДОШКОЛЬНИКОВ ОСНОВ БЕЗОПАСНОГО ПОВЕДЕНИЯ НА ДОРОГАХ НАШЕГО ГОРОДА».</vt:lpstr>
      <vt:lpstr>Цель :</vt:lpstr>
      <vt:lpstr>Задачи:</vt:lpstr>
      <vt:lpstr>Принципы:</vt:lpstr>
      <vt:lpstr>Участники реализации проекта</vt:lpstr>
      <vt:lpstr>ЭТАПЫ РЕАЛИЗАЦИИ ПРОЕКТА 1 этап</vt:lpstr>
      <vt:lpstr>2 этап Поисково-формирующий</vt:lpstr>
      <vt:lpstr>3 этап Практический</vt:lpstr>
      <vt:lpstr>4 этап Рефлексивно -оценочный</vt:lpstr>
      <vt:lpstr>Реализация проекта в различных видах детской деятельности</vt:lpstr>
      <vt:lpstr>Презентация PowerPoint</vt:lpstr>
      <vt:lpstr>Познаем, исследуем, изучаем и, конечно, общаемся! </vt:lpstr>
      <vt:lpstr>ИГРАЕМ!!!</vt:lpstr>
      <vt:lpstr>Сюжетная игра</vt:lpstr>
      <vt:lpstr>Дидактические игры</vt:lpstr>
      <vt:lpstr>Режиссерская игра</vt:lpstr>
      <vt:lpstr>Материально-техническое  оснащение групп тематическим материалом по ПДД как промышленного производства, так и изготовленного руками родителей и педагогов!</vt:lpstr>
      <vt:lpstr>АКЦИЯ ФЛИКЕР СТАНЬ ЗАМЕТНЕЙ!!! Доказано! Снижает количество несчастных случаев на дорогах!</vt:lpstr>
      <vt:lpstr>НАГЛЯДНЫЕ ИНФОРМАЦИОННО-ТЕМАТИЧЕСКИЕ СТЕНДЫ ПО БЕЗОПАСНОСТИ ДОРОЖНОГО ДВИЖЕНИЯ, СПОСОБСТВУЮТ РАЗВИТИЮ ПОЗНАВАТЕЛЬНОГО ИНТЕРЕСА У ДЕТЕЙ. </vt:lpstr>
      <vt:lpstr>Совместное творчество детей, родителей и педагогов. Макеты для формирования представлений о ПДД.</vt:lpstr>
      <vt:lpstr>Обогащение игровой среды макетами способствует развитию коммуникативных и познавательных  качеств личности дошкольников.</vt:lpstr>
      <vt:lpstr>При изготовлении макетов учитывается возрастные особенности ребенка. От простого к сложному.</vt:lpstr>
      <vt:lpstr>Тематические праздники и досуги по формированию безопасного поведения на дороге.</vt:lpstr>
      <vt:lpstr>Взаимодействие с представителями ГИБДД.  Знакомство с профессиями: машинист электропоезда, водитель большегрузного автомобиля, водитель спецтранспорта.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74</cp:revision>
  <cp:lastPrinted>2012-10-24T12:23:25Z</cp:lastPrinted>
  <dcterms:created xsi:type="dcterms:W3CDTF">2012-10-18T07:30:59Z</dcterms:created>
  <dcterms:modified xsi:type="dcterms:W3CDTF">2016-11-15T11:33:25Z</dcterms:modified>
</cp:coreProperties>
</file>