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91" r:id="rId3"/>
    <p:sldId id="259" r:id="rId4"/>
    <p:sldId id="279" r:id="rId5"/>
    <p:sldId id="281" r:id="rId6"/>
    <p:sldId id="282" r:id="rId7"/>
    <p:sldId id="261" r:id="rId8"/>
    <p:sldId id="258" r:id="rId9"/>
    <p:sldId id="265" r:id="rId10"/>
    <p:sldId id="289" r:id="rId11"/>
    <p:sldId id="263" r:id="rId12"/>
    <p:sldId id="264" r:id="rId13"/>
    <p:sldId id="283" r:id="rId14"/>
    <p:sldId id="271" r:id="rId15"/>
    <p:sldId id="272" r:id="rId16"/>
    <p:sldId id="273" r:id="rId17"/>
    <p:sldId id="290" r:id="rId18"/>
    <p:sldId id="277" r:id="rId19"/>
    <p:sldId id="285" r:id="rId20"/>
    <p:sldId id="286" r:id="rId21"/>
    <p:sldId id="284" r:id="rId22"/>
    <p:sldId id="268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BC005-39B9-424A-8F20-2FC986E7A037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42AD7-C9AF-4904-8D49-EC98BB3E1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2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1%80%D0%B5%D0%B1%D0%BB%D0%B8%D0%BD%D0%BA%D0%B0" TargetMode="External"/><Relationship Id="rId3" Type="http://schemas.openxmlformats.org/officeDocument/2006/relationships/hyperlink" Target="http://ru.wikipedia.org/wiki/22_%D0%B8%D1%8E%D0%BB%D1%8F" TargetMode="External"/><Relationship Id="rId7" Type="http://schemas.openxmlformats.org/officeDocument/2006/relationships/hyperlink" Target="http://ru.wikipedia.org/wiki/1942_%D0%B3%D0%BE%D0%B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6_%D0%B0%D0%B2%D0%B3%D1%83%D1%81%D1%82%D0%B0" TargetMode="External"/><Relationship Id="rId5" Type="http://schemas.openxmlformats.org/officeDocument/2006/relationships/hyperlink" Target="http://ru.wikipedia.org/wiki/%D0%92%D0%B0%D1%80%D1%88%D0%B0%D0%B2%D0%B0" TargetMode="External"/><Relationship Id="rId4" Type="http://schemas.openxmlformats.org/officeDocument/2006/relationships/hyperlink" Target="http://ru.wikipedia.org/wiki/1878_%D0%B3%D0%BE%D0%B4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Герш </a:t>
            </a:r>
            <a:r>
              <a:rPr lang="ru-RU" dirty="0" err="1" smtClean="0"/>
              <a:t>Гольдшмит</a:t>
            </a:r>
            <a:endParaRPr lang="ru-RU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педагог, писатель, врач и общественный деятель</a:t>
            </a:r>
          </a:p>
          <a:p>
            <a:pPr algn="r" eaLnBrk="1" fontAlgn="t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Дата рождения:	</a:t>
            </a:r>
            <a:r>
              <a:rPr lang="ru-RU" dirty="0" smtClean="0">
                <a:hlinkClick r:id="rId3" tooltip="22 июля"/>
              </a:rPr>
              <a:t>22 июля</a:t>
            </a:r>
            <a:r>
              <a:rPr lang="ru-RU" dirty="0" smtClean="0"/>
              <a:t> </a:t>
            </a:r>
            <a:r>
              <a:rPr lang="ru-RU" dirty="0" smtClean="0">
                <a:hlinkClick r:id="rId4" tooltip="1878 год"/>
              </a:rPr>
              <a:t>1878</a:t>
            </a:r>
            <a:endParaRPr lang="ru-RU" dirty="0" smtClean="0"/>
          </a:p>
          <a:p>
            <a:pPr algn="r" eaLnBrk="1" fontAlgn="t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Место рождения:	</a:t>
            </a:r>
            <a:r>
              <a:rPr lang="ru-RU" dirty="0" smtClean="0">
                <a:hlinkClick r:id="rId5" tooltip="Варшава"/>
              </a:rPr>
              <a:t>Варшава</a:t>
            </a:r>
            <a:endParaRPr lang="ru-RU" dirty="0" smtClean="0"/>
          </a:p>
          <a:p>
            <a:pPr algn="r" eaLnBrk="1" fontAlgn="t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Дата смерти:	</a:t>
            </a:r>
            <a:r>
              <a:rPr lang="ru-RU" dirty="0" smtClean="0">
                <a:hlinkClick r:id="rId6" tooltip="6 августа"/>
              </a:rPr>
              <a:t>6 августа</a:t>
            </a:r>
            <a:r>
              <a:rPr lang="ru-RU" dirty="0" smtClean="0"/>
              <a:t> </a:t>
            </a:r>
            <a:r>
              <a:rPr lang="ru-RU" dirty="0" smtClean="0">
                <a:hlinkClick r:id="rId7" tooltip="1942 год"/>
              </a:rPr>
              <a:t>1942</a:t>
            </a:r>
            <a:endParaRPr lang="ru-RU" dirty="0" smtClean="0"/>
          </a:p>
          <a:p>
            <a:pPr algn="r" eaLnBrk="1" fontAlgn="t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Место смерти:	</a:t>
            </a:r>
            <a:r>
              <a:rPr lang="ru-RU" dirty="0" smtClean="0">
                <a:hlinkClick r:id="rId8" tooltip="Треблинка"/>
              </a:rPr>
              <a:t>Треблинка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BAA7C9-437A-44D6-92D4-7A56336694AE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  </a:t>
            </a:r>
          </a:p>
          <a:p>
            <a:r>
              <a:rPr lang="ru-RU" smtClean="0"/>
              <a:t>  </a:t>
            </a:r>
            <a:r>
              <a:rPr lang="ru-RU" b="1" smtClean="0"/>
              <a:t> На аллее Яд-Вашем в скульптурной группе они неразлучны: Корчак и дети. Его рука обнимает их, прижимая к груди. И кажется, какая-то неведомая сила влечёт их вверх, от земли к небу. Тонкие фигурки детей прильнули к Корчаку, стали частью его, а он - частью их. Как это и было: в жизни и смерти. </a:t>
            </a:r>
          </a:p>
          <a:p>
            <a:r>
              <a:rPr lang="ru-RU" b="1" smtClean="0"/>
              <a:t>   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28CE9-ADF4-4753-959F-97BBB8173173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778B-2D82-49E4-97D1-84335BD9B473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8E1E-984D-4F62-BDC8-D32694F26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sampo.ru/~centr_library/Ykasatel/Pochitai/Korchak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2;&#1040;&#1057;&#1058;&#1045;&#1056;\Gr_Kvatro_-_Romashkovie_polya_minus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872890" cy="67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9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«Соответствие»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Поступать вопреки своим убеждениям. – Поступать против совести.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Жить честно, справедливо. – Жить по совести.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Делать что-либо хорошо, добросовестно. – Делать на совесть.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Жить спокойно, без угрызений. – Жить со спокойной совестью.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Поступать без стыда, без стеснения. – Поступать без зазрения совести.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человек не выполнил того, что был обязан сделать, схитрил, обманул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кого-то. – Поступок на его совести.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62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Выберите ключевое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слово-синоним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из афоризма.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Честь – это внешняя совесть. Совесть – это внутренняя честь.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Шопенгауэр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Совесть –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это память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, к которой присоединяется моральная оценка совершенного.</a:t>
            </a:r>
          </a:p>
          <a:p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Д. С. Лихачев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совесть – судья непогрешимый, пока мы не убили ее.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О. Бальзак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Совесть – это внутренний голос, предупреждающий о том, что за нами кто-то следит.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Генри Луис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Менкен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Самое лучшее украшение – чистая совесть.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Цицерон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Выберите ключевое слово-синоним из афоризма.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Честь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Память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Судья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Внутренний голос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Украшение 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8516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Общественный долг -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754760" cy="507342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все объективные обязанности, которые человеку необходимо в жизни выполнять (на работе, дома, в семье, в общественных местах).</a:t>
            </a:r>
          </a:p>
          <a:p>
            <a:endParaRPr lang="ru-RU" sz="2800" b="1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6692"/>
            <a:ext cx="3816424" cy="2824154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032449" cy="2880320"/>
          </a:xfrm>
          <a:prstGeom prst="rect">
            <a:avLst/>
          </a:prstGeom>
          <a:noFill/>
          <a:ln w="85725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437112"/>
            <a:ext cx="2665718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Луара\Desktop\f1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357188"/>
            <a:ext cx="4586288" cy="6172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6147" name="Picture 2" descr="Картинка 76 из 45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449872">
            <a:off x="7166507" y="341842"/>
            <a:ext cx="1508125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000625" y="2786062"/>
            <a:ext cx="3786188" cy="1231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Корчак </a:t>
            </a:r>
          </a:p>
          <a:p>
            <a:pPr algn="ctr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(Генрик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Гольдшмит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педагог, писатель,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врач,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родился в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Воршаве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1878 г. </a:t>
            </a:r>
          </a:p>
        </p:txBody>
      </p:sp>
      <p:pic>
        <p:nvPicPr>
          <p:cNvPr id="7" name="Содержимое 3" descr="082865c7f900d48da45b6fd756f3dc9c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4714884"/>
            <a:ext cx="2035160" cy="146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33 из 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2238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4" descr="http://stat11.privet.ru/lr/0828ddea40d8906e90f591ccb890a7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27860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Картинка 12 из 4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500188"/>
            <a:ext cx="20383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Картинка 39 из 4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286125"/>
            <a:ext cx="1905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0430" y="571480"/>
            <a:ext cx="4357718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551363" y="496888"/>
            <a:ext cx="318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695825" y="568325"/>
            <a:ext cx="340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5" name="Picture 2" descr="Картинка 9 из 45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1938" y="2370461"/>
            <a:ext cx="3024178" cy="426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2" descr="Картинка 14 из 45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1214422"/>
            <a:ext cx="5837238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00166" y="357166"/>
            <a:ext cx="564360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Януш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Корчак 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74136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Раньше в этом вагоне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Возили коров и овец,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теперь бились в нем, как в загоне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Двести маленьких сердец.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Доктор сказку рассказывал детям,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колеса мерили путь,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Назначения путь – Треблинка,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уже никуда не свернуть.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Камера, пол цементный,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Газ «циклон – б» и все…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Страшный конвейер смерти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Выдумало зверье. 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Зондеркоманда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собрала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Тела убитых детей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учителя, который верил,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дети всего важней…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41573"/>
            <a:ext cx="3115326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24187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7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айл:Yad Vashem BW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034" y="865189"/>
            <a:ext cx="8358370" cy="556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357313" y="214290"/>
            <a:ext cx="607220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00091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Памятник «Я. Корчак с детьми</a:t>
            </a:r>
            <a:r>
              <a:rPr lang="ru-RU" sz="2400" b="1" dirty="0" smtClean="0">
                <a:ln w="11430"/>
                <a:solidFill>
                  <a:srgbClr val="00091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»</a:t>
            </a:r>
            <a:endParaRPr lang="ru-RU" sz="2400" b="1" dirty="0">
              <a:ln w="11430"/>
              <a:solidFill>
                <a:srgbClr val="00091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Моральный долг - это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моральные требования человека к самому себе.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626" y="692696"/>
            <a:ext cx="44304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Проверим домашнее зад</a:t>
            </a:r>
            <a:r>
              <a:rPr lang="ru-RU" dirty="0" smtClean="0"/>
              <a:t>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25000" lnSpcReduction="20000"/>
          </a:bodyPr>
          <a:lstStyle/>
          <a:p>
            <a:pPr indent="288290"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1.Мораль относится к __________сфере</a:t>
            </a:r>
          </a:p>
          <a:p>
            <a:pPr indent="288290"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А)политической; б) экономической; в)духовной; г)социальной.</a:t>
            </a:r>
          </a:p>
          <a:p>
            <a:pPr indent="288290"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2. Духовная культура – это…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а) предметы материального мира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б) природа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в) здание музея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д) традиции и обычаи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3. Правила поведения человека в обществе определяют …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а) моральные нормы б) законы природы в) технические нормы д) правила гигиены.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4. Выберите из предложенного списка те поступки, которые общество одобряет с точки зрения добра и зла: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а) неопрятность б) нежелание выполнять домашнюю работу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в) умение говорить правду д) уважение к родителям.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5.Выберите признаки, характерные для морали:</a:t>
            </a:r>
          </a:p>
          <a:p>
            <a:pPr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А)общеобязательность; б)формальное оформление; </a:t>
            </a:r>
          </a:p>
          <a:p>
            <a:pPr marL="38100" algn="just">
              <a:spcAft>
                <a:spcPts val="0"/>
              </a:spcAft>
            </a:pPr>
            <a:r>
              <a:rPr lang="ru-RU" sz="8000" b="1" dirty="0">
                <a:latin typeface="Times New Roman"/>
                <a:ea typeface="Times New Roman"/>
              </a:rPr>
              <a:t>в) общественное осуждение; г) государственное принуждение; д)</a:t>
            </a:r>
            <a:r>
              <a:rPr lang="ru-RU" sz="8000" b="1" dirty="0" err="1">
                <a:latin typeface="Times New Roman"/>
                <a:ea typeface="Times New Roman"/>
              </a:rPr>
              <a:t>неформальность</a:t>
            </a:r>
            <a:r>
              <a:rPr lang="ru-RU" sz="8000" b="1" dirty="0">
                <a:latin typeface="Times New Roman"/>
                <a:ea typeface="Times New Roman"/>
              </a:rPr>
              <a:t>; е)связь с религиозными нормами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02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Ключевые термины</a:t>
            </a:r>
            <a:endParaRPr lang="ru-RU" sz="4800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Совесть </a:t>
            </a:r>
          </a:p>
          <a:p>
            <a:r>
              <a:rPr lang="ru-RU" sz="5400" b="1" dirty="0" smtClean="0"/>
              <a:t>Общественный долг</a:t>
            </a:r>
          </a:p>
          <a:p>
            <a:r>
              <a:rPr lang="ru-RU" sz="5400" b="1" dirty="0" smtClean="0"/>
              <a:t>Моральный</a:t>
            </a:r>
            <a:r>
              <a:rPr lang="ru-RU" sz="5400" dirty="0" smtClean="0"/>
              <a:t> </a:t>
            </a:r>
            <a:r>
              <a:rPr lang="ru-RU" sz="5400" b="1" dirty="0" smtClean="0"/>
              <a:t>долг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381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Прочитать параграф 6.</a:t>
            </a:r>
          </a:p>
          <a:p>
            <a:r>
              <a:rPr lang="ru-RU" sz="4800" b="1" dirty="0" smtClean="0"/>
              <a:t>Ответить на вопросы к параграфу.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700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 каждом человеке солнце, только дайте ему светить.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Сократ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6430" y="2492896"/>
            <a:ext cx="551114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Новая папка\c70eab8b79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G:\Новая папка\B_Fly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1000125"/>
            <a:ext cx="17859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G:\Новая папка\B_Fly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1571625"/>
            <a:ext cx="10937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G:\Новая папка\61992578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3143250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G:\Новая папка\B_Fly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285750"/>
            <a:ext cx="157162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G:\Новая папка\B_Fly0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4572000"/>
            <a:ext cx="135731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G:\Новая папка\418223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1643063"/>
            <a:ext cx="135731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_Kvatro_-_Romashkovie_poly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3000" y="2643188"/>
            <a:ext cx="70008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Betina Script Rus" pitchFamily="34" charset="0"/>
                <a:cs typeface="Arial" charset="0"/>
              </a:rPr>
              <a:t>Всё в Ваших руках…</a:t>
            </a:r>
          </a:p>
        </p:txBody>
      </p:sp>
      <p:pic>
        <p:nvPicPr>
          <p:cNvPr id="17419" name="Picture 9" descr="G:\Новая папка\61992578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57188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33670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 – в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2 - г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 – а 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 – в, г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а,в,д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162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</a:t>
            </a:r>
          </a:p>
          <a:p>
            <a:endParaRPr lang="ru-RU" dirty="0"/>
          </a:p>
          <a:p>
            <a:r>
              <a:rPr lang="ru-RU" dirty="0" smtClean="0"/>
              <a:t>    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с притчей «Прости меня..»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   Притча – короткий поучительный рассказ</a:t>
            </a:r>
            <a:endParaRPr lang="ru-RU" sz="4000" b="1" dirty="0"/>
          </a:p>
        </p:txBody>
      </p:sp>
      <p:pic>
        <p:nvPicPr>
          <p:cNvPr id="1026" name="Picture 2" descr="C:\Documents and Settings\Admin\Мои документы\Мои рисунки\bud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4" y="2204864"/>
            <a:ext cx="447818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Совесть </a:t>
            </a:r>
            <a:endParaRPr lang="ru-RU" sz="1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Мои документы\Мои рисунки\совесть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366421" cy="416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2712" cy="1715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Совесть -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466728" cy="42093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это внутренний моральный самоконтроль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87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1340768"/>
            <a:ext cx="4248471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Собери пословицу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Доброму человеку бывает стыдно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Стыд перед людьми — хорошее чувство,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 человека утаишь,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Совесть без зубов,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кого совесть чиста,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загрызёт.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 лучше всего стыд перед самим собой.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даже перед собакой.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того подушка в головах не вертится.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 совести не утаишь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Собери пословицу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Доброму человеку бывает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стыдно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даже перед собакой.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Стыд перед людьми — хорошее чувство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но лучше всего стыд перед самим собой.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человека утаишь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совести не утаишь</a:t>
            </a:r>
            <a:r>
              <a:rPr lang="ru-RU" dirty="0" smtClean="0"/>
              <a:t>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Совесть без зубов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загрызёт.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кого совесть чиста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того подушка в головах не вертится.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461" y="139427"/>
            <a:ext cx="6138732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«Соответствие»</a:t>
            </a:r>
          </a:p>
        </p:txBody>
      </p:sp>
      <p:graphicFrame>
        <p:nvGraphicFramePr>
          <p:cNvPr id="45123" name="Group 67"/>
          <p:cNvGraphicFramePr>
            <a:graphicFrameLocks noGrp="1"/>
          </p:cNvGraphicFramePr>
          <p:nvPr/>
        </p:nvGraphicFramePr>
        <p:xfrm>
          <a:off x="323850" y="981075"/>
          <a:ext cx="8496622" cy="5604542"/>
        </p:xfrm>
        <a:graphic>
          <a:graphicData uri="http://schemas.openxmlformats.org/drawingml/2006/table">
            <a:tbl>
              <a:tblPr/>
              <a:tblGrid>
                <a:gridCol w="4248311"/>
                <a:gridCol w="4248311"/>
              </a:tblGrid>
              <a:tr h="82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C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Поступать вопреки своим убеждениям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C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по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5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честно, справедливо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делать на совесть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C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Делать что-либо хорошо, добросовестно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поступать против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188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спокойно, не испытывая угрызения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поступать без зазрения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Поступать без стыда, без стеснения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поступок на его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189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человек не выполнил того, что был обязан сделать, схитрил, обманул кого-то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со спокойной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703</Words>
  <Application>Microsoft Office PowerPoint</Application>
  <PresentationFormat>Экран (4:3)</PresentationFormat>
  <Paragraphs>134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Проверим домашнее задание</vt:lpstr>
      <vt:lpstr>1 – в 2 - г 3 – а   4 – в, г 5 – а,в,д </vt:lpstr>
      <vt:lpstr>Работа с притчей «Прости меня..»</vt:lpstr>
      <vt:lpstr>Совесть </vt:lpstr>
      <vt:lpstr>Совесть -</vt:lpstr>
      <vt:lpstr>Собери пословицу</vt:lpstr>
      <vt:lpstr>Собери пословицу</vt:lpstr>
      <vt:lpstr>Презентация PowerPoint</vt:lpstr>
      <vt:lpstr>Игра «Соответствие»</vt:lpstr>
      <vt:lpstr>Выберите ключевое слово-синоним  из афоризма. </vt:lpstr>
      <vt:lpstr>Выберите ключевое слово-синоним из афоризма.</vt:lpstr>
      <vt:lpstr>Общественный долг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Моральный долг - это</vt:lpstr>
      <vt:lpstr>Ключевые термины</vt:lpstr>
      <vt:lpstr>Домашнее задание</vt:lpstr>
      <vt:lpstr> В каждом человеке солнце, только дайте ему светить.                                         Сократ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– в 2 - г 3 – а 4 – в, г 5 – а,в,д </dc:title>
  <dc:creator>Admin</dc:creator>
  <cp:lastModifiedBy>home</cp:lastModifiedBy>
  <cp:revision>36</cp:revision>
  <dcterms:created xsi:type="dcterms:W3CDTF">2013-11-20T10:04:59Z</dcterms:created>
  <dcterms:modified xsi:type="dcterms:W3CDTF">2016-11-06T06:02:50Z</dcterms:modified>
</cp:coreProperties>
</file>