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6" r:id="rId9"/>
    <p:sldId id="261" r:id="rId10"/>
    <p:sldId id="267" r:id="rId11"/>
    <p:sldId id="263" r:id="rId12"/>
    <p:sldId id="264" r:id="rId13"/>
    <p:sldId id="262" r:id="rId14"/>
    <p:sldId id="282" r:id="rId15"/>
    <p:sldId id="283" r:id="rId16"/>
    <p:sldId id="284" r:id="rId17"/>
    <p:sldId id="265" r:id="rId18"/>
    <p:sldId id="268" r:id="rId19"/>
    <p:sldId id="269" r:id="rId20"/>
    <p:sldId id="270" r:id="rId21"/>
    <p:sldId id="271" r:id="rId22"/>
    <p:sldId id="272" r:id="rId23"/>
    <p:sldId id="273" r:id="rId24"/>
    <p:sldId id="285" r:id="rId25"/>
    <p:sldId id="286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FD30-8E30-4324-BECD-3C089FA1EA0B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22F5-1765-4796-ADD5-3F8265E7E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E0B6-E5B2-47B2-9F1B-FEA291C552FB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502D-2A8F-4B18-B99C-C392589E3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2041-A48D-4B26-A4DB-31BB7925F8C2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0CDB-C72F-4658-B7E6-96B4E0CBA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BFE1-EB24-46C8-9DED-C8E0FBE5325B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EC38-1617-418A-A28E-0A8BB86FA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BD69-63E6-4490-9C82-B47DBD83EB0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8781-9DB2-4072-9E68-203D3EAE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A35E-F207-437C-8AB6-D5D4147598E2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1AD0-677B-4E92-A1FA-3BDFD7F4B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C0B0-E491-4B75-B3D3-59DFF2031A3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FFAF-DA40-4822-84DE-01A8A14DB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AA59-403A-4A00-BA44-F63EF7F160F8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DBFF-225F-47D5-94BF-EAE15F7FF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C386-5E0A-4981-9B83-FFA6364C1ADD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259F-A0F3-4B0E-B3E9-C735D03A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C7D1-2846-4B10-820A-22F965A51D7E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C21A-8C74-478B-BDC6-577A523F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188A-3AE7-4B71-9EC4-09A3F0D92B09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6CE7-79D2-4EE9-B768-2BD916F6B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AF8777-38A8-4E4B-84FE-2BE5B6195986}" type="datetimeFigureOut">
              <a:rPr lang="ru-RU"/>
              <a:pPr>
                <a:defRPr/>
              </a:pPr>
              <a:t>28.10.2016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A56704-F830-4481-99F9-5A6729842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38"/>
            <a:ext cx="91440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Применение проектной методики, как средство повышения качества знаний, развития самостоятельности и активности обучающихся на уроках математики</a:t>
            </a:r>
            <a:r>
              <a:rPr lang="ru-RU" sz="3200" b="1" i="1" dirty="0">
                <a:latin typeface="Arial Black" pitchFamily="34" charset="0"/>
              </a:rPr>
              <a:t>.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5" y="4857750"/>
            <a:ext cx="392906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Выполнила работу: </a:t>
            </a: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учитель </a:t>
            </a:r>
            <a:r>
              <a:rPr lang="ru-RU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математики МБОУ СОШ </a:t>
            </a:r>
            <a:r>
              <a:rPr 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№</a:t>
            </a:r>
            <a:r>
              <a:rPr lang="ru-RU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33  </a:t>
            </a: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Киселёва Светлана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Гурьевна</a:t>
            </a: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50" y="6357938"/>
            <a:ext cx="19288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0034" y="500042"/>
            <a:ext cx="8229600" cy="855662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Введение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8625" y="1500188"/>
            <a:ext cx="8229600" cy="5045075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Цель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работы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– узнать какие бывают задачи на логику и полезно ли для человека их систематическое решение, составление сборника задач на логическое мышление.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endParaRPr lang="ru-RU" sz="2800">
              <a:solidFill>
                <a:schemeClr val="bg1"/>
              </a:solidFill>
              <a:latin typeface="Constantia" pitchFamily="18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Задачи: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1.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Сравнение задач на логическое мышление.             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2.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Установить значимость задач на логику. 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3.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Создать сборник задач.    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</a:t>
            </a:r>
            <a:endParaRPr lang="ru-RU" sz="2800" b="1">
              <a:solidFill>
                <a:schemeClr val="bg1"/>
              </a:solidFill>
              <a:latin typeface="Constantia" pitchFamily="18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None/>
            </a:pPr>
            <a:r>
              <a:rPr lang="ru-RU" sz="2800" b="1">
                <a:solidFill>
                  <a:schemeClr val="bg1"/>
                </a:solidFill>
                <a:latin typeface="Constantia" pitchFamily="18" charset="0"/>
              </a:rPr>
              <a:t>Методы проведения работы: </a:t>
            </a:r>
            <a:r>
              <a:rPr lang="ru-RU" sz="2800">
                <a:solidFill>
                  <a:schemeClr val="bg1"/>
                </a:solidFill>
                <a:latin typeface="Constantia" pitchFamily="18" charset="0"/>
              </a:rPr>
              <a:t>анализ литературы по теме, обобщение, систематизация.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635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Комбинаторные задачи.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7950" y="1052513"/>
            <a:ext cx="6119813" cy="5616575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B050"/>
                </a:solidFill>
                <a:latin typeface="+mn-lt"/>
              </a:rPr>
              <a:t>Украшаем окно.</a:t>
            </a:r>
          </a:p>
          <a:p>
            <a:pPr marL="274320" indent="-27432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solidFill>
                <a:schemeClr val="folHlink"/>
              </a:solidFill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Окно в комнате Кости имеет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прямоугольную форму и разделено на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3х3 маленьких секций.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Костя хочет покрасить три секции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желтой краской. Но он хочет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покрасить их так, чтобы окно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смотрелось одинаковым, если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смотреть на него снаружи или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изнутри.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Сколько всего способов покрасить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свое окно есть у Кости?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(</a:t>
            </a:r>
            <a:r>
              <a:rPr lang="ru-RU" sz="2000" dirty="0" err="1">
                <a:latin typeface="+mn-lt"/>
              </a:rPr>
              <a:t>a</a:t>
            </a:r>
            <a:r>
              <a:rPr lang="ru-RU" sz="2000" dirty="0">
                <a:latin typeface="+mn-lt"/>
              </a:rPr>
              <a:t>) 3;   (</a:t>
            </a:r>
            <a:r>
              <a:rPr lang="ru-RU" sz="2000" dirty="0" err="1">
                <a:latin typeface="+mn-lt"/>
              </a:rPr>
              <a:t>b</a:t>
            </a:r>
            <a:r>
              <a:rPr lang="ru-RU" sz="2000" dirty="0">
                <a:latin typeface="+mn-lt"/>
              </a:rPr>
              <a:t>) 6;   (</a:t>
            </a:r>
            <a:r>
              <a:rPr lang="ru-RU" sz="2000" dirty="0" err="1">
                <a:latin typeface="+mn-lt"/>
              </a:rPr>
              <a:t>c</a:t>
            </a:r>
            <a:r>
              <a:rPr lang="ru-RU" sz="2000" dirty="0">
                <a:latin typeface="+mn-lt"/>
              </a:rPr>
              <a:t>) 7;   (</a:t>
            </a:r>
            <a:r>
              <a:rPr lang="ru-RU" sz="2000" dirty="0" err="1">
                <a:latin typeface="+mn-lt"/>
              </a:rPr>
              <a:t>d</a:t>
            </a:r>
            <a:r>
              <a:rPr lang="ru-RU" sz="2000" dirty="0">
                <a:latin typeface="+mn-lt"/>
              </a:rPr>
              <a:t>) 8;   (</a:t>
            </a:r>
            <a:r>
              <a:rPr lang="ru-RU" sz="2000" dirty="0" err="1">
                <a:latin typeface="+mn-lt"/>
              </a:rPr>
              <a:t>e</a:t>
            </a:r>
            <a:r>
              <a:rPr lang="ru-RU" sz="2000" dirty="0">
                <a:latin typeface="+mn-lt"/>
              </a:rPr>
              <a:t>) 9;  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(</a:t>
            </a:r>
            <a:r>
              <a:rPr lang="ru-RU" sz="2000" dirty="0" err="1">
                <a:latin typeface="+mn-lt"/>
              </a:rPr>
              <a:t>f</a:t>
            </a:r>
            <a:r>
              <a:rPr lang="ru-RU" sz="2000" dirty="0">
                <a:latin typeface="+mn-lt"/>
              </a:rPr>
              <a:t>) 10;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341438"/>
            <a:ext cx="3779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Геометрические задачи.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25538"/>
            <a:ext cx="5267325" cy="554355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</a:rPr>
              <a:t>Посчитаем плитки.</a:t>
            </a:r>
          </a:p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800" dirty="0">
              <a:solidFill>
                <a:schemeClr val="folHlink"/>
              </a:solidFill>
              <a:latin typeface="+mn-lt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Человек прикинул в уме, что он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может выложить пол комнаты,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имеющей квадратную форму,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квадратной плиткой, и что ему не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понадобится ни одну из них разрезать.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Сначала, он положил плитки по краям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комнаты, и на это у него ушло 56 плиток.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Найдите, сколько всего ему надо иметь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плиток, чтобы покрыть весь пол. Чему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равна сумма цифр этого числа?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(</a:t>
            </a:r>
            <a:r>
              <a:rPr lang="ru-RU" sz="2000" dirty="0" err="1">
                <a:latin typeface="+mn-lt"/>
              </a:rPr>
              <a:t>a</a:t>
            </a:r>
            <a:r>
              <a:rPr lang="ru-RU" sz="2000" dirty="0">
                <a:latin typeface="+mn-lt"/>
              </a:rPr>
              <a:t>) 6;   (</a:t>
            </a:r>
            <a:r>
              <a:rPr lang="ru-RU" sz="2000" dirty="0" err="1">
                <a:latin typeface="+mn-lt"/>
              </a:rPr>
              <a:t>b</a:t>
            </a:r>
            <a:r>
              <a:rPr lang="ru-RU" sz="2000" dirty="0">
                <a:latin typeface="+mn-lt"/>
              </a:rPr>
              <a:t>) 9;   (</a:t>
            </a:r>
            <a:r>
              <a:rPr lang="ru-RU" sz="2000" dirty="0" err="1">
                <a:latin typeface="+mn-lt"/>
              </a:rPr>
              <a:t>c</a:t>
            </a:r>
            <a:r>
              <a:rPr lang="ru-RU" sz="2000" dirty="0">
                <a:latin typeface="+mn-lt"/>
              </a:rPr>
              <a:t>) 16;   (</a:t>
            </a:r>
            <a:r>
              <a:rPr lang="ru-RU" sz="2000" dirty="0" err="1">
                <a:latin typeface="+mn-lt"/>
              </a:rPr>
              <a:t>d</a:t>
            </a:r>
            <a:r>
              <a:rPr lang="ru-RU" sz="2000" dirty="0">
                <a:latin typeface="+mn-lt"/>
              </a:rPr>
              <a:t>) 23;   (</a:t>
            </a:r>
            <a:r>
              <a:rPr lang="ru-RU" sz="2000" dirty="0" err="1">
                <a:latin typeface="+mn-lt"/>
              </a:rPr>
              <a:t>e</a:t>
            </a:r>
            <a:r>
              <a:rPr lang="ru-RU" sz="2000" dirty="0">
                <a:latin typeface="+mn-lt"/>
              </a:rPr>
              <a:t>) 25;  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</a:rPr>
              <a:t>(</a:t>
            </a:r>
            <a:r>
              <a:rPr lang="ru-RU" sz="2000" dirty="0" err="1">
                <a:latin typeface="+mn-lt"/>
              </a:rPr>
              <a:t>f</a:t>
            </a:r>
            <a:r>
              <a:rPr lang="ru-RU" sz="2000" dirty="0">
                <a:latin typeface="+mn-lt"/>
              </a:rPr>
              <a:t>) 28;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125538"/>
            <a:ext cx="28114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3308350"/>
            <a:ext cx="272573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8625" y="714375"/>
            <a:ext cx="8229600" cy="711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Заключение</a:t>
            </a:r>
            <a:r>
              <a:rPr lang="ru-RU" sz="40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63" y="1857375"/>
            <a:ext cx="8229600" cy="409257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latin typeface="+mn-lt"/>
              </a:rPr>
              <a:t> Не только руки, ноги, тело, но и мозг человека требует постоянный тренировки, упражнений. В результате упражнений ум человека становится острее, а сам он находчивее, сообразительнее.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600" dirty="0">
              <a:latin typeface="+mn-lt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600" dirty="0">
                <a:latin typeface="+mn-lt"/>
              </a:rPr>
              <a:t>Все эти способности не даются человеку готовыми при рождении. Они развиваются и крепнут в ходе творческого изучения математики. Но для этого нужно любить эту науку и упорно ею заниматься.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357158" y="1142984"/>
            <a:ext cx="8540750" cy="4422775"/>
          </a:xfrm>
          <a:prstGeom prst="rect">
            <a:avLst/>
          </a:prstGeom>
        </p:spPr>
        <p:txBody>
          <a:bodyPr/>
          <a:lstStyle/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Жюри школьной, а затем и городской конференции оценивали проект. В школе проект занял первое место. На городской конференции проект получил поощрительную грамоту.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Такой вид проектной работы возможен только для сильных учеников.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Грамота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t="1526"/>
          <a:stretch>
            <a:fillRect/>
          </a:stretch>
        </p:blipFill>
        <p:spPr bwMode="auto">
          <a:xfrm>
            <a:off x="2357422" y="214290"/>
            <a:ext cx="4571659" cy="63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Свидетельство0002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663"/>
          <a:stretch>
            <a:fillRect/>
          </a:stretch>
        </p:blipFill>
        <p:spPr bwMode="auto">
          <a:xfrm>
            <a:off x="2428860" y="285728"/>
            <a:ext cx="462363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86125" y="714375"/>
            <a:ext cx="225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cs typeface="Arial" charset="0"/>
              </a:rPr>
              <a:t>Проект  № 2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285750" y="1428750"/>
            <a:ext cx="8858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ea typeface="Times New Roman" pitchFamily="18" charset="0"/>
                <a:cs typeface="Arial" charset="0"/>
              </a:rPr>
              <a:t>В шестом классе ребята готовили проект по теме: «Золотое сечение»</a:t>
            </a:r>
          </a:p>
          <a:p>
            <a:pPr algn="just" eaLnBrk="0" hangingPunct="0"/>
            <a:r>
              <a:rPr lang="ru-RU" sz="1600">
                <a:ea typeface="Times New Roman" pitchFamily="18" charset="0"/>
                <a:cs typeface="Arial" charset="0"/>
              </a:rPr>
              <a:t>     Тип проекта: Конференция.</a:t>
            </a:r>
          </a:p>
          <a:p>
            <a:pPr algn="just" eaLnBrk="0" hangingPunct="0"/>
            <a:r>
              <a:rPr lang="ru-RU" sz="1600">
                <a:ea typeface="Times New Roman" pitchFamily="18" charset="0"/>
                <a:cs typeface="Arial" charset="0"/>
              </a:rPr>
              <a:t>     Способ проекта: Групповой.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     Группа делится на подгруппы. В каждой группе 4-5 человек. Каждая подгруппа выбирает направление,  по которому будет создавать проект.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     Дома учащиеся искали информацию, используя различные источники (справочники, журналы, научно-популярную литературу, Интернет).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Первый этап: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Выступление с темой проекта «Золотое сечение в архитектуре».Вначале ребята рассказывают об истории возникновения слова «пропорция», понятия «Золотое сечение».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Второй этап: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Выступление с темой проекта «Золотое сечение в живописи».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Третий этап: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Выступление с темой проекта «Золотое сечение в природе».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     Проект получился интересным, каждый ученик смог попробовать себя в роли выступающего, сформулировать цели, задачи работы и сделать вывод о своем труде. Роль учителя заключалась в помощи выбора темы и организации выступления.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Рефлексия: Ребята были очень довольны своими выступлениями и результатами проекта.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857250" y="785813"/>
          <a:ext cx="7715250" cy="5776912"/>
        </p:xfrm>
        <a:graphic>
          <a:graphicData uri="http://schemas.openxmlformats.org/presentationml/2006/ole">
            <p:oleObj spid="_x0000_s1026" name="Слайд" r:id="rId3" imgW="4562394" imgH="34193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3" descr="Картинка 20 из 157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106488"/>
            <a:ext cx="3714750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143125" y="428625"/>
            <a:ext cx="638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Золотое сечение в живописи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29642" cy="57253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Думаю, каждый учитель не раз задавал себе вопрос: почему снижается учебная мотивация школьников по мере их пребывания в школе? Все дети, когда идут в школу, хотят учиться, почему для ребёнка, генетически предрасположенного к учению, процесс обучения превращается в трудную, малопривлекательную работу? 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Таким образом, противоречие между высокими требованиями к качеству знаний учащихся со стороны родителей, с одной стороны, и, снижение интереса к учебе, в том числе и на уроках математики, с другой, предопределило для меня использование проектного обучения на своих уроках.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428750" y="428625"/>
            <a:ext cx="6940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Золотое сечение в архитектуре</a:t>
            </a: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14313" y="1285875"/>
          <a:ext cx="8643937" cy="4972050"/>
        </p:xfrm>
        <a:graphic>
          <a:graphicData uri="http://schemas.openxmlformats.org/presentationml/2006/ole">
            <p:oleObj spid="_x0000_s2050" name="Слайд" r:id="rId3" imgW="4562394" imgH="34193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000125" y="1000125"/>
          <a:ext cx="7254875" cy="5432425"/>
        </p:xfrm>
        <a:graphic>
          <a:graphicData uri="http://schemas.openxmlformats.org/presentationml/2006/ole">
            <p:oleObj spid="_x0000_s3074" name="Слайд" r:id="rId3" imgW="4562394" imgH="34193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143125" y="428625"/>
            <a:ext cx="611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cs typeface="Arial" charset="0"/>
              </a:rPr>
              <a:t>Золотое сечение в природе</a:t>
            </a:r>
          </a:p>
        </p:txBody>
      </p:sp>
      <p:pic>
        <p:nvPicPr>
          <p:cNvPr id="22531" name="Рисунок 22" descr="Золотое сечение: Рис.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55750"/>
            <a:ext cx="37861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23" descr="Золотое сечение: Рис.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571625"/>
            <a:ext cx="371475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5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 </a:t>
            </a:r>
            <a:endParaRPr lang="ru-RU">
              <a:ea typeface="Calibri" pitchFamily="34" charset="0"/>
              <a:cs typeface="Tahoma" pitchFamily="34" charset="0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2536" name="Рисунок 24" descr="Золотое сечение: Рис.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613275"/>
            <a:ext cx="4929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25" descr="Золотое сечение: Рис.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675188"/>
            <a:ext cx="2500312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785813" y="642938"/>
          <a:ext cx="7910512" cy="5929312"/>
        </p:xfrm>
        <a:graphic>
          <a:graphicData uri="http://schemas.openxmlformats.org/presentationml/2006/ole">
            <p:oleObj spid="_x0000_s4098" name="Слайд" r:id="rId3" imgW="4562394" imgH="341938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85720" y="1071546"/>
            <a:ext cx="850109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«Длина окружности и площадь круга»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практико-ориентированный.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научить применять знания по указанной теме в практической деятельности при создании проекта декоративного оформления закрепленного за классом пришкольного участка; формирование навыков решения задач.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работы над проектом учащиеся класса в составе групп выполнили следующую работу: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1)провели измерения на местности и составили план участка в масштабе 1:40.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2)провели исследование состава почвы на участке и рассчитали массу и стоимость удобрений для повышения плодородности почвы.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3)рассчитали массу и стоимость семян газонных трав, подобрали цветущие растения для оформления цветочной клумбы, предложили эскизы клумб и варианты названий.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4)рассчитали массу и стоимость краски, необходимой для покраски бордюра газона и клумбы.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28604"/>
            <a:ext cx="2153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cs typeface="Arial" charset="0"/>
              </a:rPr>
              <a:t>Проект №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2490/img1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643042" y="357166"/>
            <a:ext cx="5857916" cy="33649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929066"/>
            <a:ext cx="86439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На заключительном уроке учащиеся представили результаты своей работы, подвели итоги, сделав необходимые выводы, вычислили общую стоимость затрат.</a:t>
            </a:r>
          </a:p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Краткое описание ресурса: 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 Вовлечь учащихся в творческую, проектную деятельность можно разными способами, одном из которых является активизация познавательного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14282" y="1000108"/>
            <a:ext cx="8540750" cy="4422775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Используя проектную методику на уроках математики, я могу сделать выводы :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 Метод проектов - один из самых перспективных направлений , который учит логически мыслить, отбирать материал, систематизировать его.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   Метод проектов готовит учащихся в жизнь.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3 Ученик  выступает в роли  субъекта учебной деятельности.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Учитель как помощник и консультант.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4 Метод проектов –эффективен, так как ученик может показать свои сильные стороны,«слабого» можно подключить к «сильному», учитель имеет возможность задействовать всех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85720" y="857232"/>
            <a:ext cx="8643998" cy="4714908"/>
          </a:xfrm>
          <a:prstGeom prst="rect">
            <a:avLst/>
          </a:prstGeom>
        </p:spPr>
        <p:txBody>
          <a:bodyPr/>
          <a:lstStyle/>
          <a:p>
            <a:pPr marL="273050" lvl="0" indent="-273050">
              <a:lnSpc>
                <a:spcPct val="80000"/>
              </a:lnSpc>
              <a:spcBef>
                <a:spcPct val="20000"/>
              </a:spcBef>
              <a:buClr>
                <a:srgbClr val="DE6C36"/>
              </a:buClr>
              <a:buSzPct val="95000"/>
              <a:buFont typeface="Wingdings 2" pitchFamily="18" charset="2"/>
              <a:buChar char=""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Считаю, что главное  достоинство метода  проектов  на уроках математики в том, что он  позволяет сформировать у учащихся </a:t>
            </a:r>
            <a:r>
              <a:rPr lang="ru-RU" sz="240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навыка самостоятельного познания учебного материала.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При работе в группах снимаются психологические барьеры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Теоретическая  значимость метода проектов в том, что он позволяет проектировать различные внеурочные мероприятия.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Метод проектов затрагивает эмоциональную сферу учащихся, благодаря чему усиливается мотивация при изучении математики, развивается интерес к коммуникативной сфере общения, самостоятельность и активность, повышается качество знания.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Разработанный материал по методу проектов можно использовать в работе кружков и факультативов.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071678"/>
            <a:ext cx="8715436" cy="258532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Спасибо!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Желаю творческих успехов!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285720" y="428604"/>
            <a:ext cx="8569325" cy="6048375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Проектную методику я использую с того момента, как начала работать по учебнику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Виленкина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Н.Я. 5-6 класс, и продолжаю работать по этой методике по учебникам Макарычева Ю.Н. с 7 по 9 класс, Колягин Ю.М 10-11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Атанасян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Л.С. с 7 по 11 класс.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Переходя от изучения одной темы к другой для более эффективного использования изученного материала, я остановилась на методе проектов.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Проектная методика даёт неограниченные возможности для реализации многих проблем: боязнь или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неумение применять свои знания на практике, т.е. боязнь выступления перед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аудиторией 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пассивность и безынициативность учащихся.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 мой взгляд, работа над проектом развивает у учащихся самостоятельность и активность, заинтересованность и творчество, повышает интерес учащихся к изучению математики, а это в свою очередь ведёт к повышению качества 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500063" y="714375"/>
            <a:ext cx="8229600" cy="535781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Цель данной работы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доказать эффективность метода проекта в повышении качества знания математики.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Задачи, поставленные в работе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показать, что метод проектов учит учащихся: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Самостоятельно мыслить;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Находить и решать проблемы;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Привлекать знания из разных областей;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Прогнозировать результаты.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Работа над проектом происходит через детальную разработку проблемы, которая должна завершиться практическим результатом, оформленным определенным образом.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Роль учеников состоит в решении интересующей их проблемы самостоятельно и совместными усилиями, применив знания из разных областей, получив реальный результат. Роль же учителя заключается в том, что он может подсказать источник информации, направить учеников в нужную сторону для самостоятельного поиска.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Считаю - </a:t>
            </a:r>
            <a:r>
              <a:rPr lang="ru-RU" dirty="0">
                <a:latin typeface="Arial" pitchFamily="34" charset="0"/>
                <a:cs typeface="Arial" pitchFamily="34" charset="0"/>
              </a:rPr>
              <a:t>актуальность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выбранной темы в том, что использование  проектной методики на уроках математики не только учит запоминать и воспроизводить знания, которые даёт школа, но и применять их для решения различных проблем и задач в жизни, на практике, если не сейчас, то в будущем.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929063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28625" y="1857375"/>
            <a:ext cx="82867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ea typeface="Times New Roman" pitchFamily="18" charset="0"/>
                <a:cs typeface="Arial" charset="0"/>
              </a:rPr>
              <a:t>	Этот метод способствует формированию у учащихся следующих умений: составлять план работы по выполнению проекта, разбиваться на группы, распределять роли внутри группы, определять сроки выполнения проекта, определять необходимые для реализации проекта материалы, данные и выяснять места, откуда они будут браться, обобщать полученную информацию, представлять результат проделанной работы. </a:t>
            </a:r>
          </a:p>
          <a:p>
            <a:pPr algn="just"/>
            <a:endParaRPr lang="ru-RU">
              <a:ea typeface="Times New Roman" pitchFamily="18" charset="0"/>
              <a:cs typeface="Arial" charset="0"/>
            </a:endParaRPr>
          </a:p>
          <a:p>
            <a:pPr algn="just"/>
            <a:endParaRPr lang="ru-RU">
              <a:ea typeface="Times New Roman" pitchFamily="18" charset="0"/>
              <a:cs typeface="Arial" charset="0"/>
            </a:endParaRPr>
          </a:p>
          <a:p>
            <a:pPr algn="just"/>
            <a:r>
              <a:rPr lang="ru-RU">
                <a:ea typeface="Times New Roman" pitchFamily="18" charset="0"/>
                <a:cs typeface="Arial" charset="0"/>
              </a:rPr>
              <a:t>	Проектная деятельность требует продуманного подхода: тщательно разработать план проекта, критерии оценивания деятельности ученика и готового продукта, подобрать методический материал в помощь ученику, проработать варианты устранения возможных затруднений, спланировать формы промежуточного оценивания и самооценивания ученика и многое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8215338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Теоретическая значимость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500063" y="1500188"/>
            <a:ext cx="828675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 последнее десятилетие одним из наиболее популярных в практике школьного обучения стал метод проектов, который изначально понимался как организация  специальной исследовательской деятельности учащихся в какой-либо практической области. На сегодняшний день в нашей стране не так много информации об использовании метода проектов в обучении математике. Очевидно, сложность самой математики часто служит оправданием для традиционной позиции учителя, ведь проще подробно объяснить и «нарешать» определенное количество стандартных примеров, чем создать детям условия для самостоятельного изучения нового.</a:t>
            </a:r>
            <a:endParaRPr lang="ru-RU" sz="1600">
              <a:ea typeface="Times New Roman" pitchFamily="18" charset="0"/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Для учителя математики наиболее привлекательным в данном методе является то, что в процессе работы над учебным проектом у школьников:</a:t>
            </a:r>
            <a:endParaRPr lang="ru-RU" sz="1600"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- появляется возможность осуществления приблизительных, «прикидочных» действий, не оцениваемых немедленно строгим контролером – учителем;</a:t>
            </a:r>
            <a:endParaRPr lang="ru-RU" sz="1600"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- зарождаются основы системного мышления;</a:t>
            </a:r>
            <a:endParaRPr lang="ru-RU" sz="1600"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- формируются навыки выдвижения гипотез, формирования проблем, поиска аргументов;</a:t>
            </a:r>
            <a:endParaRPr lang="ru-RU" sz="1600"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- развиваются творческие способности, воображение, фантазия;</a:t>
            </a:r>
            <a:endParaRPr lang="ru-RU" sz="1600">
              <a:cs typeface="Arial" charset="0"/>
            </a:endParaRPr>
          </a:p>
          <a:p>
            <a:pPr indent="449263" algn="just" eaLnBrk="0" hangingPunct="0"/>
            <a:r>
              <a:rPr lang="ru-RU" sz="1600">
                <a:solidFill>
                  <a:srgbClr val="000000"/>
                </a:solidFill>
                <a:cs typeface="Times New Roman" pitchFamily="18" charset="0"/>
              </a:rPr>
              <a:t>- воспитываются целеустремленность и организованность, расчетливость и предприимчивость, способность ориентироваться в ситуации неопределенности.</a:t>
            </a:r>
            <a:endParaRPr lang="ru-RU" sz="1600"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785794"/>
            <a:ext cx="8269187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Метод проектов в обучении математике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Практическое применение проектной методики на уроках математики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3571875" y="2286000"/>
            <a:ext cx="225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cs typeface="Arial" charset="0"/>
              </a:rPr>
              <a:t>Проект  № 1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28625" y="2786063"/>
            <a:ext cx="8358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ea typeface="Times New Roman" pitchFamily="18" charset="0"/>
                <a:cs typeface="Arial" charset="0"/>
              </a:rPr>
              <a:t>Ученик пятого класса готовил проект по теме: «Логические задачи и головоломки».</a:t>
            </a:r>
          </a:p>
          <a:p>
            <a:pPr algn="just" eaLnBrk="0" hangingPunct="0"/>
            <a:r>
              <a:rPr lang="ru-RU" sz="1600">
                <a:ea typeface="Times New Roman" pitchFamily="18" charset="0"/>
                <a:cs typeface="Arial" charset="0"/>
              </a:rPr>
              <a:t>Вид проекта: Реферат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Тип проекта: Монопроект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Был подготовлен одним учеником. Над проектом ребенок работал около двух месяцев.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 b="1">
                <a:cs typeface="Times New Roman" pitchFamily="18" charset="0"/>
              </a:rPr>
              <a:t>        </a:t>
            </a:r>
            <a:r>
              <a:rPr lang="ru-RU" sz="1600">
                <a:cs typeface="Times New Roman" pitchFamily="18" charset="0"/>
              </a:rPr>
              <a:t>Роль учителя состояла в том, что он помог учащемуся подобрать тему проекта, литературу, помог в постановке целей и задач работы.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Проект знакомит с историческими фактами, с высказываниями известных математиков, рассказывает какие бывают задачи на логику и полезно ли для человека их систематическое решение.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 Проект требовал большой работы дома - это и изучение дополнительной литературы, и решение практических задач. Ученик работал самостоятельно.</a:t>
            </a:r>
            <a:endParaRPr lang="ru-RU" sz="1600">
              <a:cs typeface="Arial" charset="0"/>
            </a:endParaRPr>
          </a:p>
          <a:p>
            <a:pPr algn="just" eaLnBrk="0" hangingPunct="0"/>
            <a:r>
              <a:rPr lang="ru-RU" sz="1600">
                <a:cs typeface="Times New Roman" pitchFamily="18" charset="0"/>
              </a:rPr>
              <a:t>  Рефлексия. С презентацией проекта (в форме реферата) ученик принимал участие в школьной исследовательской конференции и выступал в городском «Конкурсе рефератов». 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368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Министерство образования и науки Российской Федерации 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  Муниципальное образовательное учреждение</a:t>
            </a:r>
            <a:br>
              <a:rPr lang="ru-RU" sz="2000" dirty="0">
                <a:solidFill>
                  <a:schemeClr val="bg1"/>
                </a:solidFill>
                <a:effectLst/>
              </a:rPr>
            </a:br>
            <a:r>
              <a:rPr lang="ru-RU" sz="2000" dirty="0">
                <a:solidFill>
                  <a:schemeClr val="bg1"/>
                </a:solidFill>
                <a:effectLst/>
              </a:rPr>
              <a:t>средняя общеобразовательная школа №  33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262" y="1643050"/>
            <a:ext cx="8821738" cy="4870450"/>
          </a:xfrm>
        </p:spPr>
        <p:txBody>
          <a:bodyPr/>
          <a:lstStyle/>
          <a:p>
            <a:pPr marR="0" algn="ctr"/>
            <a:r>
              <a:rPr lang="ru-RU" sz="1800" b="1" i="1" dirty="0" smtClean="0">
                <a:solidFill>
                  <a:schemeClr val="bg1"/>
                </a:solidFill>
              </a:rPr>
              <a:t>РЕФЕРАТ</a:t>
            </a:r>
          </a:p>
          <a:p>
            <a:pPr marR="0" algn="ctr"/>
            <a:r>
              <a:rPr lang="ru-RU" sz="1800" b="1" i="1" dirty="0" smtClean="0">
                <a:solidFill>
                  <a:schemeClr val="bg1"/>
                </a:solidFill>
              </a:rPr>
              <a:t>по математике </a:t>
            </a:r>
          </a:p>
          <a:p>
            <a:pPr marR="0" algn="ctr"/>
            <a:r>
              <a:rPr lang="ru-RU" sz="1800" b="1" i="1" dirty="0" smtClean="0">
                <a:solidFill>
                  <a:schemeClr val="bg1"/>
                </a:solidFill>
              </a:rPr>
              <a:t>«Логические задачи и головоломки»</a:t>
            </a:r>
          </a:p>
          <a:p>
            <a:pPr marR="0"/>
            <a:endParaRPr lang="ru-RU" sz="1600" dirty="0" smtClean="0">
              <a:solidFill>
                <a:schemeClr val="bg1"/>
              </a:solidFill>
            </a:endParaRP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         Выполнил:           </a:t>
            </a: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Учащийся 5 «А» класса</a:t>
            </a: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ru-RU" sz="1600" dirty="0" err="1" smtClean="0">
                <a:solidFill>
                  <a:schemeClr val="bg1"/>
                </a:solidFill>
              </a:rPr>
              <a:t>Самсонюк</a:t>
            </a:r>
            <a:r>
              <a:rPr lang="ru-RU" sz="1600" dirty="0" smtClean="0">
                <a:solidFill>
                  <a:schemeClr val="bg1"/>
                </a:solidFill>
              </a:rPr>
              <a:t> Андрей Дмитриевич</a:t>
            </a:r>
          </a:p>
          <a:p>
            <a:pPr marR="0"/>
            <a:endParaRPr lang="ru-RU" sz="1600" dirty="0" smtClean="0">
              <a:solidFill>
                <a:schemeClr val="bg1"/>
              </a:solidFill>
            </a:endParaRP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Научный руководитель:</a:t>
            </a: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Учитель математики 1 категории</a:t>
            </a:r>
          </a:p>
          <a:p>
            <a:pPr marR="0"/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Киселева Светлана </a:t>
            </a:r>
            <a:r>
              <a:rPr lang="ru-RU" sz="1600" dirty="0" err="1" smtClean="0">
                <a:solidFill>
                  <a:schemeClr val="bg1"/>
                </a:solidFill>
              </a:rPr>
              <a:t>Гурьевна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R="0"/>
            <a:endParaRPr lang="ru-RU" sz="1600" dirty="0" smtClean="0">
              <a:solidFill>
                <a:schemeClr val="bg1"/>
              </a:solidFill>
            </a:endParaRPr>
          </a:p>
          <a:p>
            <a:pPr marR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Тверь, 2009</a:t>
            </a:r>
          </a:p>
          <a:p>
            <a:pPr marR="0"/>
            <a:endParaRPr lang="ru-RU" sz="1600" dirty="0" smtClean="0">
              <a:solidFill>
                <a:schemeClr val="bg1"/>
              </a:solidFill>
            </a:endParaRPr>
          </a:p>
          <a:p>
            <a:pPr marR="0"/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75" y="285750"/>
            <a:ext cx="37607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Содержание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714375"/>
            <a:ext cx="8034338" cy="58086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4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Введение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Глава 1. Немного истории.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1. 1. Предмет математической логики и его основоположники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1. 2. Что же такое логическое мышление?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Глава 2. Виды логических задач. 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2. 1. Текстовые задачи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2. 2. Задачи на смекалку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2. 3. Математические ребусы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2. 4. Геометрические задачи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2. 5. Комбинаторные задачи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Заключение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defRPr/>
            </a:pPr>
            <a:endParaRPr lang="ru-RU" sz="2000" dirty="0">
              <a:latin typeface="+mn-lt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Список литературы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Приложение. Ответы и решения к задачам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518</TotalTime>
  <Words>1443</Words>
  <PresentationFormat>Экран (4:3)</PresentationFormat>
  <Paragraphs>165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Поток</vt:lpstr>
      <vt:lpstr>Слайд</vt:lpstr>
      <vt:lpstr>Слайд 1</vt:lpstr>
      <vt:lpstr>Думаю, каждый учитель не раз задавал себе вопрос: почему снижается учебная мотивация школьников по мере их пребывания в школе? Все дети, когда идут в школу, хотят учиться, почему для ребёнка, генетически предрасположенного к учению, процесс обучения превращается в трудную, малопривлекательную работу?  Таким образом, противоречие между высокими требованиями к качеству знаний учащихся со стороны родителей, с одной стороны, и, снижение интереса к учебе, в том числе и на уроках математики, с другой, предопределило для меня использование проектного обучения на своих уроках. </vt:lpstr>
      <vt:lpstr>Слайд 3</vt:lpstr>
      <vt:lpstr>Слайд 4</vt:lpstr>
      <vt:lpstr>Слайд 5</vt:lpstr>
      <vt:lpstr>Слайд 6</vt:lpstr>
      <vt:lpstr>Слайд 7</vt:lpstr>
      <vt:lpstr> Министерство образования и науки Российской Федерации    Муниципальное образовательное учреждение средняя общеобразовательная школа №  33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25</cp:revision>
  <dcterms:modified xsi:type="dcterms:W3CDTF">2016-10-28T12:42:01Z</dcterms:modified>
</cp:coreProperties>
</file>