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0" r:id="rId2"/>
    <p:sldId id="270" r:id="rId3"/>
    <p:sldId id="260" r:id="rId4"/>
    <p:sldId id="261" r:id="rId5"/>
    <p:sldId id="271" r:id="rId6"/>
    <p:sldId id="263" r:id="rId7"/>
    <p:sldId id="272" r:id="rId8"/>
    <p:sldId id="267" r:id="rId9"/>
    <p:sldId id="273" r:id="rId10"/>
    <p:sldId id="275" r:id="rId11"/>
    <p:sldId id="276" r:id="rId12"/>
    <p:sldId id="278" r:id="rId13"/>
    <p:sldId id="282" r:id="rId14"/>
    <p:sldId id="283" r:id="rId15"/>
    <p:sldId id="284" r:id="rId16"/>
    <p:sldId id="288" r:id="rId17"/>
    <p:sldId id="289" r:id="rId18"/>
    <p:sldId id="290" r:id="rId19"/>
    <p:sldId id="292" r:id="rId20"/>
    <p:sldId id="294" r:id="rId21"/>
    <p:sldId id="295" r:id="rId22"/>
    <p:sldId id="297" r:id="rId23"/>
    <p:sldId id="298" r:id="rId24"/>
    <p:sldId id="302" r:id="rId25"/>
    <p:sldId id="303" r:id="rId26"/>
    <p:sldId id="304" r:id="rId27"/>
    <p:sldId id="307" r:id="rId28"/>
    <p:sldId id="308" r:id="rId29"/>
    <p:sldId id="311" r:id="rId30"/>
    <p:sldId id="318" r:id="rId31"/>
    <p:sldId id="320" r:id="rId32"/>
    <p:sldId id="322" r:id="rId33"/>
    <p:sldId id="326" r:id="rId34"/>
    <p:sldId id="331" r:id="rId35"/>
    <p:sldId id="332" r:id="rId36"/>
    <p:sldId id="336" r:id="rId37"/>
    <p:sldId id="337" r:id="rId38"/>
    <p:sldId id="338" r:id="rId39"/>
    <p:sldId id="339" r:id="rId40"/>
    <p:sldId id="340" r:id="rId41"/>
    <p:sldId id="342" r:id="rId42"/>
    <p:sldId id="343" r:id="rId43"/>
    <p:sldId id="344" r:id="rId44"/>
    <p:sldId id="345" r:id="rId45"/>
    <p:sldId id="352" r:id="rId46"/>
    <p:sldId id="353" r:id="rId47"/>
    <p:sldId id="355" r:id="rId48"/>
    <p:sldId id="356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10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25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238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59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11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539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28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0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5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87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36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8C23-91FC-4F75-A553-65946532411E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F883C-41A9-4386-8C46-7B8C4498A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5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gi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433" y="692426"/>
            <a:ext cx="108770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Словарь основных терминов школьного курса ИНФОРМАТИКИ и ИКТ или что должен знать по данному предмету уважающий себя выпускник.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95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973" y="3905959"/>
            <a:ext cx="3649164" cy="27779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1453" y="140026"/>
            <a:ext cx="7589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ГЛУБИНА (РАЗРЯДНОСТЬ) КОДИРОВАНИЯ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453" y="532617"/>
            <a:ext cx="8112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Число битов, используемое для хранения одного отсчета.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1453" y="994282"/>
            <a:ext cx="1114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1453" y="1386873"/>
            <a:ext cx="6355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Набор вершин и связей между ними (ребер).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009" y="358949"/>
            <a:ext cx="2804991" cy="14895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1453" y="1848538"/>
            <a:ext cx="4916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ГРАФИЧЕСКИЙ РЕДАКТОР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1452" y="2179574"/>
            <a:ext cx="75891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Программа, предназначенная для создания и обработки графических изображений.</a:t>
            </a:r>
            <a:endParaRPr lang="ru-RU" sz="2400" b="1" dirty="0"/>
          </a:p>
        </p:txBody>
      </p:sp>
      <p:pic>
        <p:nvPicPr>
          <p:cNvPr id="1026" name="Picture 2" descr="http://40100o.com/images/56c8d73722b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137" y="1983465"/>
            <a:ext cx="3973892" cy="298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1451" y="3010571"/>
            <a:ext cx="607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ГРАФОПОСТРОИТЕЛЬ (ПЛОТТЕР)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1451" y="3341607"/>
            <a:ext cx="49166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 для вывода из компьютера информации в виде графиков и чертежей на неподвижную или вращающуюся на барабане бумагу.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5732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824" y="236900"/>
            <a:ext cx="4567782" cy="632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92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12" y="2608482"/>
            <a:ext cx="2740479" cy="16537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644" y="141407"/>
            <a:ext cx="1191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ДИСК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643" y="499348"/>
            <a:ext cx="118723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Круглая металлическая или пластмассовая пластина, покрытая магнитным материалом, на которую информация наносится в виде концентрических дорожек, разделённых на секторы.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1642" y="1699677"/>
            <a:ext cx="2152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ДИСКОВОД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641" y="2057618"/>
            <a:ext cx="94818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Устройство, управляющее вращением магнитного диска, чтением и записью данных на нём.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0502" y="1258669"/>
            <a:ext cx="2646590" cy="16730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1640" y="2888615"/>
            <a:ext cx="3374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ДИСКРЕТИЗАЦИЯ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1638" y="3257947"/>
            <a:ext cx="7208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Представление единого объекта в виде множества отдельных объектов.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1637" y="4077553"/>
            <a:ext cx="679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ДИСКРЕТНЫЙ (ЦИФРОВОЙ) СИГНАЛ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1635" y="4446885"/>
            <a:ext cx="11480433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Последовательность значений, каждое из которых принадлежит некоторому конечному множеству.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635" y="5266491"/>
            <a:ext cx="8758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ДИСПЕТЧЕР ФАЙЛОВ (ФАЙЛОВЫЙ МЕНЕДЖЕР)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1635" y="5664244"/>
            <a:ext cx="96255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Программа, выполняющая операции по обслуживанию файловой системы.</a:t>
            </a:r>
            <a:endParaRPr lang="ru-RU" sz="2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451" y="4921502"/>
            <a:ext cx="1867989" cy="17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1" grpId="0"/>
      <p:bldP spid="1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2" y="-581025"/>
            <a:ext cx="5667375" cy="802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28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326" y="1937539"/>
            <a:ext cx="6204857" cy="49081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318" y="140027"/>
            <a:ext cx="15896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ЗАПРОС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317" y="502567"/>
            <a:ext cx="105850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Объект, служащий для извлечения данных из таблиц и предоставления их пользователю в удобном виде.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316" y="1333564"/>
            <a:ext cx="3443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ДАННЫХ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315" y="1696104"/>
            <a:ext cx="11695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 мер, направленных на предотвращение утраты, воспроизведения и модификации данных.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0170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76" y="0"/>
            <a:ext cx="4823595" cy="682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56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376" y="3046738"/>
            <a:ext cx="1877241" cy="18772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4075" y="205341"/>
            <a:ext cx="67410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ИСКУССТВЕННЫЙ ИНТЕЛЛЕКТ (ИИ)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4075" y="568069"/>
            <a:ext cx="90652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сциплина, изучающая возможность создания программ для решения задач, которые требуют определенных интеллектуальных усилий при выполнении их человеком. Примерами областей использования ИИ являются: игры, логический вывод, обучение, понимание естественных языков, формирование планов, понимание речи, доказательство теорем и визуальное восприятие.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221" y="728561"/>
            <a:ext cx="3117779" cy="21576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075" y="3245725"/>
            <a:ext cx="2969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ИСПОЛНИТЕЛЬ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074" y="3608453"/>
            <a:ext cx="109332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 или автомат, способный выполнять определенный конечный набор действий.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4073" y="4420105"/>
            <a:ext cx="4489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ИТЕРАЦИОННЫЙ ЦИКЛ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4072" y="4802178"/>
            <a:ext cx="11651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цикла, для которого число повторений операторов тела цикла заранее неизвестно. 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7814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335" y="404949"/>
            <a:ext cx="9602705" cy="60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74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716" y="1422315"/>
            <a:ext cx="3755027" cy="24115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712" y="140026"/>
            <a:ext cx="3412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КАТАЛОГ (ПАПКА)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711" y="525474"/>
            <a:ext cx="10309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 отведенное место на диске для хранения имен файлов, объединенных каким-либо признаком, вместе со сведениями об их типе, размере, времени создания.</a:t>
            </a:r>
            <a:endParaRPr lang="ru-RU" sz="2400" b="1" dirty="0"/>
          </a:p>
        </p:txBody>
      </p:sp>
      <p:pic>
        <p:nvPicPr>
          <p:cNvPr id="1026" name="Picture 2" descr="http://cs5-3.4pda.to/51773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519" y="0"/>
            <a:ext cx="1934481" cy="193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710" y="1728057"/>
            <a:ext cx="1870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КВАНТОР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6754" y="1791103"/>
            <a:ext cx="70155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 или выражение, обозначающее количество.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708" y="2246426"/>
            <a:ext cx="2200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КЕГЛЬ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(size)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708" y="2627825"/>
            <a:ext cx="4196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Размер шрифта, выраженный в пунктах.</a:t>
            </a:r>
            <a:endParaRPr lang="ru-RU" sz="2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786" y="2162904"/>
            <a:ext cx="4867275" cy="165735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79708" y="3432876"/>
            <a:ext cx="2892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КИБЕРНЕТИКА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9708" y="3733607"/>
            <a:ext cx="1191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Наука, изучающая общие закономерности процессов управления и передачи информации в машинах, живых организмах и обществе.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79708" y="4564604"/>
            <a:ext cx="3147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КЛАСТЕР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(cluster)</a:t>
            </a:r>
            <a:endParaRPr lang="ru-RU" sz="2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708" y="4898688"/>
            <a:ext cx="11629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Минимальная адресуемая единица измерения объёма дискового пространства.</a:t>
            </a:r>
            <a:endParaRPr lang="ru-RU" sz="24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9708" y="5360353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КЛИК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79708" y="5657671"/>
            <a:ext cx="11916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Нажатие на ссылку, ведущую на другую страницу или сайт. Можно считать идентичным понятию "переход", но только не все клики становятся переходами вследствие обрыва в сессии (связи между двумя серверами).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3794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4" grpId="0"/>
      <p:bldP spid="15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hool29.ucoz.ru/_si/0/235349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451" y="1171627"/>
            <a:ext cx="2169613" cy="194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6073" y="179215"/>
            <a:ext cx="36720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(ЭВМ)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072" y="541756"/>
            <a:ext cx="8845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Универсальное электронное программно-управляемое устройство для хранения, обработки и передачи информации.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96" y="-6884"/>
            <a:ext cx="3388104" cy="25410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071" y="1372753"/>
            <a:ext cx="4746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КОМПЬЮТЕРНЫЙ ВИРУС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070" y="1735294"/>
            <a:ext cx="75387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 написанная программа, производящая действия, несанкционированные пользователем.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6069" y="2566291"/>
            <a:ext cx="5623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КОНКАТЕНАЦИЯ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(concatenation)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6069" y="2896735"/>
            <a:ext cx="11745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Объединение двух и более значений строковых переменных или текстов в одно значение или текст без нарушения порядка следования символов в каждом из них.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6069" y="3727732"/>
            <a:ext cx="2587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КОНТРОЛЛЕР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069" y="4055179"/>
            <a:ext cx="9354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Устройство, которое связывает периферийное оборудование или каналы связи с центральным процессором, освобождая процессор от непосредственного управления функционированием данного оборудования.</a:t>
            </a:r>
            <a:endParaRPr lang="ru-RU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0570" y="3727731"/>
            <a:ext cx="2633879" cy="263387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6069" y="5624839"/>
            <a:ext cx="3360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КОНСОЛЬ (console)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6069" y="5952286"/>
            <a:ext cx="12075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стройство обеспечивающее взаимодействие пользователя с операционной системой.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4182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150263"/>
            <a:ext cx="5033091" cy="670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21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342900"/>
            <a:ext cx="5715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59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688" y="2450476"/>
            <a:ext cx="3194442" cy="17976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2612" y="218404"/>
            <a:ext cx="4496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ЛИНЕЙНЫЙ АЛГОРИТМ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612" y="610289"/>
            <a:ext cx="9632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 однозначным последовательным выполнением команд.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612" y="1071954"/>
            <a:ext cx="3190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ЛИСТИНГ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(listing)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612" y="1463839"/>
            <a:ext cx="8623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всей последовательности команд программы.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2612" y="1925504"/>
            <a:ext cx="1669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ЛОГИКА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612" y="2255834"/>
            <a:ext cx="7397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Наука о законах и формах правильного мышления.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2612" y="2717499"/>
            <a:ext cx="3602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ЛОГИЧЕСКИЙ ТИП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2612" y="3047829"/>
            <a:ext cx="9353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Тип данных, представляемый значениями "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истина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или "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ложь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("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 или "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"). Иногда также называется булевским в честь английского математика XIX века Джорджа Буля.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2612" y="4248158"/>
            <a:ext cx="58432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ЛОГИЧЕСКОЕ ВЫСКАЗЫВАНИЕ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612" y="4579596"/>
            <a:ext cx="1187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Повествовательное предложение, в отношении которого можно однозначно сказать, истинно оно или ложно.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1272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4934"/>
            <a:ext cx="9694817" cy="630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73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6049" y="153089"/>
            <a:ext cx="3045951" cy="21702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114" y="153089"/>
            <a:ext cx="4662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МАРШРУТИЗАТОР (router)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114" y="548382"/>
            <a:ext cx="10124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Специальное устройство для соединения различных локальных сетей. Маршрутизаторы контролируют данные, пересылаемые из одной сети в другую. Они просматривают адреса получателей, указанные на пакетах данных, и направляют эти пакеты по назначению.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114" y="2118042"/>
            <a:ext cx="1729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МАССИВ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3113" y="2513335"/>
            <a:ext cx="11665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 переменных одного типа, расположенных в памяти рядом и имеющих общее имя.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3112" y="3344332"/>
            <a:ext cx="5324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МАТЕМАТИЧЕСКАЯ МОДЕЛЬ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3111" y="3739625"/>
            <a:ext cx="83608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математических соотношений — формул, уравнений, неравенств и т.д., отражающих существенные свойства объекта.</a:t>
            </a:r>
            <a:endParaRPr lang="ru-RU" sz="2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886" y="3534338"/>
            <a:ext cx="3229816" cy="135992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43110" y="4939954"/>
            <a:ext cx="5876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МАШИННО-ЗАВИСИМЫЙ ЯЗЫК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3108" y="5338518"/>
            <a:ext cx="86187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 программирования, зависящий от типа компьютера. Включает в себя набор команд, выполняемых процессором.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4261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4" grpId="0"/>
      <p:bldP spid="15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369" y="-235131"/>
            <a:ext cx="5782953" cy="818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598" y="2492223"/>
            <a:ext cx="3959497" cy="2227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722" y="2015846"/>
            <a:ext cx="2857500" cy="2105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474" y="0"/>
            <a:ext cx="3614526" cy="21031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2048" y="218404"/>
            <a:ext cx="5376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НАКОПИТЕЛИ (ДИСКОВОДЫ)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047" y="580945"/>
            <a:ext cx="9064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Устройства, обеспечивающие запись информации на носители, а также ее поиск и считывание в оперативную память.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2047" y="1411942"/>
            <a:ext cx="96923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НОСИТЕЛЬ ИНФОРМАЦИИ 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(the carrier of the information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2048" y="1801045"/>
            <a:ext cx="9155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Изделие, осуществляющее непосредственное хранение информации.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2047" y="2632042"/>
            <a:ext cx="3945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НОУТБУК (БЛОКНОТ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2046" y="3021145"/>
            <a:ext cx="7026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Портативный компьютер, по своим размерам близкий к книге крупного формата. Помещается в портфель-дипломат. Обычно комплектуется модемом и снабжается приводом CD—ROM.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9165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449" y="0"/>
            <a:ext cx="5134791" cy="68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59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090" y="259897"/>
            <a:ext cx="3391989" cy="15846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849" y="179215"/>
            <a:ext cx="5112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ОПЕРАЦИОННАЯ СИСТЕМА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849" y="538537"/>
            <a:ext cx="98089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 системных и служебных программ, управляющий ресурсами вычислительной системы и обеспечивающий пользовательский, программно-аппаратный и программный интерфейсы.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849" y="2108197"/>
            <a:ext cx="52100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ОПТИМИЗАЦИЯ (optimization)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849" y="2467519"/>
            <a:ext cx="117814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настройки программы или устройства компьютера на максимальную эффективность работы.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849" y="3298516"/>
            <a:ext cx="5366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ОПТОВОЛОКОННЫЙ КАБЕЛЬ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408" y="3131139"/>
            <a:ext cx="1841592" cy="138119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8849" y="3657838"/>
            <a:ext cx="117814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передачи данных на большие расстояния с помощью светового луча.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849" y="4117768"/>
            <a:ext cx="6859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ОСНОВАНИЕ СИСТЕМЫ СЧИСЛЕНИЯ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8848" y="4490744"/>
            <a:ext cx="11725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различных цифр в алфавите (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МОЩНОСТЬ АЛФАВИТА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8844" y="4885134"/>
            <a:ext cx="37692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ОТЛАДКА</a:t>
            </a:r>
            <a:r>
              <a:rPr lang="ru-RU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debugging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8846" y="5198715"/>
            <a:ext cx="11725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Этап компьютерного решения задачи, при котором происходит устранение явных ошибок в программе. Часто производится с использованием специальных программных средств — отладчиков.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8844" y="6290896"/>
            <a:ext cx="25026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ОЦИФРОВКА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06685" y="6321673"/>
            <a:ext cx="7743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Преобразование аналогового сигнала в цифровой код.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1581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2" y="-7973"/>
            <a:ext cx="4836659" cy="684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20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947" y="231466"/>
            <a:ext cx="4286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(variable)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704" y="71492"/>
            <a:ext cx="3489296" cy="12739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946" y="659321"/>
            <a:ext cx="9419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Величина, которая может изменять своё значение в процессе выполнения алгоритма или программы.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5945" y="1490318"/>
            <a:ext cx="2968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ПИКСЕЛЬ (pixel)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945" y="1918173"/>
            <a:ext cx="8452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Наименьший элемент рисунка, для которого можно независимым образом задать цвет.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047" y="1323568"/>
            <a:ext cx="1747582" cy="20202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5945" y="2749170"/>
            <a:ext cx="3233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ПОДПРОГРАММА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5944" y="3177025"/>
            <a:ext cx="120360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Самостоятельная часть программы, которая создаётся независимо от других частей и затем вызывается по имени. Когда имя подпрограммы используется в качестве оператора программы, выполняется вся группа операторов, представляющая тело подпрограммы.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5944" y="4746685"/>
            <a:ext cx="3864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ПОИСКОВЫЙ РОБОТ</a:t>
            </a:r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019" y="4560249"/>
            <a:ext cx="2009827" cy="229775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5944" y="5202178"/>
            <a:ext cx="100461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Программа, предназначенная для обхода страниц Интернета с целью занесения их в базу поисковой машины. Порядок обхода страниц, частота визитов регулируется алгоритмами поисковой машины.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558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754" y="153089"/>
            <a:ext cx="2178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754" y="516710"/>
            <a:ext cx="80900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Точное и понятное указание исполнителю совершить конечную последовательность действий, направленных на достижение указанной цели или на решение поставленной задачи.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709" y="0"/>
            <a:ext cx="4180114" cy="31350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754" y="2086370"/>
            <a:ext cx="3773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АЛГОРИТМИЗАЦИЯ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8754" y="2449991"/>
            <a:ext cx="5689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алгоритма решения задачи.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8754" y="2973211"/>
            <a:ext cx="11150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АЛГОРИТМИЧЕСКИЙ ЯЗЫК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см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 ПРОГРАММИРОВАНИЯ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8754" y="3496431"/>
            <a:ext cx="1933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АЛФАВИТ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8753" y="3903946"/>
            <a:ext cx="12011069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Фиксированный для данного языка набор основных символов, т.е. "букв алфавита", из которых должен состоять любой текст на этом языке. Никакие другие символы в тексте не допускаются.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8752" y="5181796"/>
            <a:ext cx="4373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АНАЛОГОВЫЙ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СИГНАЛ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8752" y="5591583"/>
            <a:ext cx="7737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Сигнал, который в любой момент времени может принимать любые значения в заданном диапазоне.</a:t>
            </a:r>
            <a:endParaRPr lang="ru-RU" sz="24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024" y="4944445"/>
            <a:ext cx="3327301" cy="191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6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0"/>
            <a:ext cx="5136424" cy="684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60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9529" y="1193278"/>
            <a:ext cx="2818779" cy="21184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805" y="153089"/>
            <a:ext cx="1816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3805" y="532099"/>
            <a:ext cx="116342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Внутренняя сверхбыстрая память процессора;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специальная запоминающая ячейка, выполняющая функции кратковременного хранения числа или команды и выполнения над ними некоторых операций. Отличается от ячейки памяти тем, что может не только хранить двоичный код, но и преобразовывать его.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805" y="2101759"/>
            <a:ext cx="34747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 КОМАНД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3805" y="2480769"/>
            <a:ext cx="9387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Регистр УУ для хранения кода команды на период времени, необходимый для её выполнения.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805" y="3311766"/>
            <a:ext cx="3604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РЕДАКТИРОВАНИЕ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18510" y="3373321"/>
            <a:ext cx="6173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Изменение уже существующего документа.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3805" y="3834986"/>
            <a:ext cx="2116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РЕКУРСИЯ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3805" y="4194639"/>
            <a:ext cx="9570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 определения множества объектов через само это множество на основе заданных простых базовых случаев.</a:t>
            </a:r>
            <a:endParaRPr lang="ru-RU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392" y="3373321"/>
            <a:ext cx="1807028" cy="281173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3805" y="5025636"/>
            <a:ext cx="3316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РЕЛЕВАНТНОСТЬ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3804" y="5400227"/>
            <a:ext cx="9570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relevo — поднимать, облегчать) в информационном поиске — семантическое соответствие поискового запроса полученному документу</a:t>
            </a:r>
          </a:p>
        </p:txBody>
      </p:sp>
    </p:spTree>
    <p:extLst>
      <p:ext uri="{BB962C8B-B14F-4D97-AF65-F5344CB8AC3E}">
        <p14:creationId xmlns:p14="http://schemas.microsoft.com/office/powerpoint/2010/main" val="302411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595" y="435067"/>
            <a:ext cx="4608194" cy="61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99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915" y="5146884"/>
            <a:ext cx="2498230" cy="17111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6536" y="218403"/>
            <a:ext cx="6994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КОМАНД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(system of commands)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6536" y="610289"/>
            <a:ext cx="1095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всех команд, которые может выполнить данный исполнитель.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6536" y="1071954"/>
            <a:ext cx="61411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КОМАНД ПРОЦЕССОРА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119" y="1463840"/>
            <a:ext cx="11760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команд, выполняемых процессором конкретной ЭВМ. Включает в себя команды, выполняющие арифметические и логические операции, операции управления последовательностью выполнения команд, операции передачи и пр.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6536" y="2664169"/>
            <a:ext cx="6104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ПРОГРАММИРОВАНИЯ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730" y="2664169"/>
            <a:ext cx="2116863" cy="2094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119" y="3056055"/>
            <a:ext cx="9878599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для разработки новых программ на конкретном языке программирования. Предоставляет пользователю мощные и удобные средства разработки программ: транслятор, редактор текстов программ, библиотеки стандартных программ, отладчик и др.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6536" y="4729077"/>
            <a:ext cx="111135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СЧИСЛЕНИЯ (ПОЗИЦИОННАЯ, НЕПОЗИЦИОННАЯ)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120" y="5120963"/>
            <a:ext cx="92653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приемов и правил, по которым записываются и читаются числа.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0342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75" y="244529"/>
            <a:ext cx="647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СХЕМА АЛГОРИТМА (БЛОК-СХЕМА)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731" y="91440"/>
            <a:ext cx="1363953" cy="16589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975" y="614749"/>
            <a:ext cx="10581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Графическое представление алгоритма в виде последовательности блоков, соединённых стрелками.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975" y="1445835"/>
            <a:ext cx="3596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СЧЁТЧИК КОМАНД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8975" y="1815966"/>
            <a:ext cx="1166597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 УУ, содержимое которого соответствует адресу очередной выполняемой команды; служит для автоматической выборки команд программы из последовательных ячеек памяти.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420" y="2642507"/>
            <a:ext cx="61055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439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481012"/>
            <a:ext cx="911542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12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635" y="218403"/>
            <a:ext cx="9077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ТРЕТЬЕ ПОКОЛЕНИЕ КОМПЬЮТЕРНОЙ ТЕХНИКИ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532" y="629110"/>
            <a:ext cx="5603376" cy="42025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635" y="62911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Семейства программно-совместимых машин с развитыми операционными системами. Обеспечивают мультипрограммирование. Быстродействие внутри семейства от нескольких десятков тысяч до миллионов операций в секунду. Ёмкость оперативной памяти — нескольких сотен тысяч слов. Элементная база — интегральные схемы.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8635" y="4045430"/>
            <a:ext cx="17940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ТРИГГЕР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8635" y="445613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Электронная схема, широко применяемая в регистрах компьютера для надёжного запоминания одного бита информации. Имеет два устойчивых состояния, которые соответствуют двоичной "1" и двоичному "0".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532" y="4992811"/>
            <a:ext cx="23907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3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819" y="1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79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556" y="1638244"/>
            <a:ext cx="3383280" cy="25374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5474" y="244530"/>
            <a:ext cx="5664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УПАКОВЩИКИ (АРХИВАТОРЫ)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473" y="633196"/>
            <a:ext cx="98537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Программы, позволяющие записывать информацию на дисках более плотно, а также объединять копии нескольких файлов в один архивный файл.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836" y="506140"/>
            <a:ext cx="2209120" cy="12806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472" y="1833525"/>
            <a:ext cx="5992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 УПРАВЛЕНИЯ (УУ)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5471" y="2256873"/>
            <a:ext cx="7567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 процессора, выполняющая функции управления устройствами компьютера.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5470" y="3087870"/>
            <a:ext cx="3081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УТИЛИТА (utility)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5469" y="3457202"/>
            <a:ext cx="7881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Программа, входящая в состав операционной системы, и предназначенная для обслуживания и оптимизации работы как компьютера, так и самой операционной системы.</a:t>
            </a:r>
            <a:endParaRPr lang="ru-RU" sz="2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3781081"/>
            <a:ext cx="2273248" cy="279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0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632" y="13516"/>
            <a:ext cx="4836659" cy="684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5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945" y="179215"/>
            <a:ext cx="2343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АНИМАЦИЯ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9945" y="579511"/>
            <a:ext cx="40642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«Оживление» изображения.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544" y="0"/>
            <a:ext cx="2867456" cy="16459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945" y="1179862"/>
            <a:ext cx="5739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АНТИВИРУСНЫЕ ПРОГРАММЫ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945" y="1645920"/>
            <a:ext cx="6398421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Программы, предотвращающие заражение компьютерным вирусом и ликвидирующие последствия заражения.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515" y="1179862"/>
            <a:ext cx="2706029" cy="17765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45" y="2923770"/>
            <a:ext cx="5216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АППАРАТНЫЙ ИНТЕРФЕЙС </a:t>
            </a:r>
            <a:endParaRPr lang="ru-RU" sz="28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9945" y="3389828"/>
            <a:ext cx="11636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Устройство, обеспечивающее согласование между отдельными блоками вычислительной системы.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7841" y="4220825"/>
            <a:ext cx="78536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АРИФМЕТИКО-ЛОГИЧЕСКОЕ УСТРОЙСТВО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7841" y="4654243"/>
            <a:ext cx="1191305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 процессора, предназначенная для выполнения арифметических и логических операций.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7841" y="5517880"/>
            <a:ext cx="4125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АРХИВАЦИЯ ДАННЫХ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841" y="5932093"/>
            <a:ext cx="12252685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хранения данных в удобной и легкодоступной форме, снижающей затраты на хранение и повышающей общую надежность информационного процесса.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9296" y="5208184"/>
            <a:ext cx="1972704" cy="8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8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410" y="218404"/>
            <a:ext cx="2043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ФАЙЛ (file)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044" y="104504"/>
            <a:ext cx="2340864" cy="14630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0410" y="631725"/>
            <a:ext cx="1000555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Наименьшая единица измерения количества хранимой информации во внешней памяти, имеющая уникальное имя.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410" y="1567544"/>
            <a:ext cx="4069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ФАЙЛОВАЯ СИСТЕМА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296" y="1397544"/>
            <a:ext cx="3483670" cy="26127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0410" y="1948271"/>
            <a:ext cx="6556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 программ операционной системы, обеспечивающий хранение данных на дисках и доступ к ним.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0410" y="3148600"/>
            <a:ext cx="166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ФИЛЬТР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34071" y="3348655"/>
            <a:ext cx="413010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Условие для отбора записей.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410" y="3748687"/>
            <a:ext cx="4394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ФИЛЬТРАЦИЯ ДАННЫХ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0410" y="4089126"/>
            <a:ext cx="91695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Отсеивание данных, в которых нет необходимости для принятия решений, снижающее уровень шума и повышающее достоверность и адекватность данных.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6425" y="4010297"/>
            <a:ext cx="2695575" cy="11715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0410" y="5289455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ФИШИНГ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0285" y="5812675"/>
            <a:ext cx="330757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8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Выманивание пароля.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2570" y="4952335"/>
            <a:ext cx="2457214" cy="163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723" y="39189"/>
            <a:ext cx="5130077" cy="684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86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516" y="257592"/>
            <a:ext cx="2710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ХАКЕР (hacker)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816" y="0"/>
            <a:ext cx="3543184" cy="21945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4516" y="646259"/>
            <a:ext cx="7759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Компьютерный взломщик. Хакер проникает в чужой компьютер, чтобы получить хранящуюся там информацию или каким-то образом изменить ее.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4516" y="1846588"/>
            <a:ext cx="5202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ХОЛОДНЫЙ СТАРТ (cold start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4516" y="2235255"/>
            <a:ext cx="6441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Запуск ЭВМ, начиная с включения питания.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0996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1" y="-21643"/>
            <a:ext cx="4872445" cy="689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6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4412" y="245955"/>
            <a:ext cx="3911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ЦВЕТОВАЯ ПАЛИТРА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4411" y="633195"/>
            <a:ext cx="87375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Таблица, в которой каждому цвету, заданному в виде составляющих в модели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RGB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сопоставляется числовой код.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548" y="0"/>
            <a:ext cx="3458452" cy="23643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4410" y="1464192"/>
            <a:ext cx="5326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ЦЕНТРАЛЬНЫЙ ПРОЦЕССОР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70" y="1464192"/>
            <a:ext cx="1806846" cy="18285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4410" y="185946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элементом компьютера, обеспечивающий выполнение программ и управление всеми устройствами компьютера. Состоит из УУ и АЛУ.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4406" y="4649335"/>
            <a:ext cx="4121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ЦИФРОВАЯ ПОДПИСЬ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4405" y="5049079"/>
            <a:ext cx="87375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Набор символов, который получен в результате шифрования сообщения с помощью личного секретного кода отправителя.</a:t>
            </a:r>
            <a:endParaRPr lang="ru-RU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534" y="4449651"/>
            <a:ext cx="3135644" cy="23517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84408" y="3418594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ЦИКЛ</a:t>
            </a:r>
            <a:endParaRPr lang="ru-RU" sz="28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154" y="3737217"/>
            <a:ext cx="716008" cy="7112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84407" y="3817139"/>
            <a:ext cx="110235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Приём в программировании, позволяющий многократно повторять одну и ту же последовательность команд (операторов).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1338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2" grpId="0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62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572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997" y="3533158"/>
            <a:ext cx="3015003" cy="22612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466030"/>
            <a:ext cx="4130534" cy="14066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1894" y="257592"/>
            <a:ext cx="4468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ЭКСПЕРТНАЯ СИСТЕМА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893" y="672384"/>
            <a:ext cx="85502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Компьютерная программа, задача которой – заменить человека эксперта при выработке рекомендаций для принятия решений в сложной ситуации.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1892" y="1872713"/>
            <a:ext cx="5547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ЭЛЕКТРОННАЯ ПОЧТА (Е-mail)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1891" y="2287505"/>
            <a:ext cx="10126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Позволяет пользователям Сети отправлять сообщения с одного компьютера на другой.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555" y="1635042"/>
            <a:ext cx="1695450" cy="13049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1890" y="3118502"/>
            <a:ext cx="4677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ЭЛЕКТРОННАЯ ТАБЛИЦА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1890" y="3533158"/>
            <a:ext cx="96736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Программа, обрабатывающая таблицы, состоящие из строк и граф, на пересечении которых располагаются клетки. В клетках содержится числовая информация, формулы или текст. Значение в числовой клетке таблицы либо записано, либо рассчитано по формуле. В формуле могут присутствовать обращения к другим клеткам.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4881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394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050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029" y="309844"/>
            <a:ext cx="3701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 АССЕМБЛЕРА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028" y="688853"/>
            <a:ext cx="90122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обозначений, используемая для представления в удобочитаемой форме программ, записанных в машинном коде. Перевод программы с языка ассемблера на машинный язык осуществляется специальной программой, которая называется </a:t>
            </a: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ассемблером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и является, по сути, простейшим транслятором.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9466" y="629674"/>
            <a:ext cx="3422534" cy="22085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7027" y="2994821"/>
            <a:ext cx="49176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 ВЫСОКОГО УРОВНЯ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6983" y="2897412"/>
            <a:ext cx="3675017" cy="27562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7027" y="3376186"/>
            <a:ext cx="8319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Язык программирования, более близкий к естественному языку, чем машинный код или язык ассемблера. Каждый оператор в нём соответствует нескольким командам машинного кода или языка ассемблера.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7027" y="4945846"/>
            <a:ext cx="3373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ЯЧЕЙКА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ПАМЯТИ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7027" y="5362344"/>
            <a:ext cx="6673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Минимальный элемент для хранения данных.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1572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758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03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215" y="126963"/>
            <a:ext cx="2776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БАЗА ДАННЫХ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215" y="526687"/>
            <a:ext cx="11837488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или несколько файлов данных, предназначенных для хранения, изменения и обработки больших объемов взаимосвязанной информации.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215" y="1409365"/>
            <a:ext cx="2685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БАЗА ЗНАНИЙ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215" y="1809089"/>
            <a:ext cx="11523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Отличается от БД тем, что в ней хранятся не только факты, но и правила, по которым из фактов делаются выводы.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4215" y="2640086"/>
            <a:ext cx="7440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БАЗОВАЯ АППАРАТНАЯ КОНФИГУРАЦИЯ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4215" y="3039810"/>
            <a:ext cx="9277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Типовой набор устройств, входящих в вычислительную систему. Включает в себя системный блок, клавиатуру, мышь и монитор.</a:t>
            </a:r>
            <a:endParaRPr lang="ru-RU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160" y="2468673"/>
            <a:ext cx="2402477" cy="180185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4215" y="3870807"/>
            <a:ext cx="7579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БАЗОВОЕ ПРОГРАММНОЕ ОБЕСПЕЧЕНИЕ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4214" y="4270531"/>
            <a:ext cx="119904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программ, обеспечивающих взаимодействие компьютера с базовыми аппаратными средствами.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4213" y="5101528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БАЙТ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4212" y="5501252"/>
            <a:ext cx="65341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 из восьми битов, рассматриваемая при хранении данных как единое целое.</a:t>
            </a:r>
            <a:endParaRPr lang="ru-RU" sz="24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356" y="5501252"/>
            <a:ext cx="5173281" cy="94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-25400"/>
            <a:ext cx="5173980" cy="689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25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065" y="1520782"/>
            <a:ext cx="3145566" cy="26611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1876" y="179215"/>
            <a:ext cx="29770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ВИДЕОПАМЯТЬ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876" y="580945"/>
            <a:ext cx="11690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Участок оперативной памяти компьютера, в котором хранится код изображения, выводимого на дисплей.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876" y="1411942"/>
            <a:ext cx="100322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ВИНЧЕСТЕР.</a:t>
            </a:r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НАКОПИТЕЛЬ НА ЖЁСТКИХ МАГНИТНЫХ ДИСКАХ (ВИНЧЕСТЕРСКИЙ НАКОПИТЕЛЬ)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876" y="2242939"/>
            <a:ext cx="92088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массовое запоминающее устройство большой ёмкости, в котором носителями информации являются круглые алюминиевые пластины — платтеры, обе поверхности которых покрыты слоем магнитного материала. Используется для постоянного хранения больших объёмов информации.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876" y="4181931"/>
            <a:ext cx="5328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ВИРТУАЛЬНАЯ РЕАЛЬНОСТЬ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060" y="4265697"/>
            <a:ext cx="3374571" cy="25309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1876" y="4551263"/>
            <a:ext cx="8560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Искусственный, мнимый мир, созданный программистами.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1876" y="5007941"/>
            <a:ext cx="8814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ВИРТУАЛЬНЫЙ ДИСК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(VIRTUAL DISK, RAM-DISK)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1876" y="5382260"/>
            <a:ext cx="82552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Логическое устройство, носителем информации которого является оперативная память.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7102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367" y="0"/>
            <a:ext cx="513726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3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1561</TotalTime>
  <Words>1996</Words>
  <Application>Microsoft Office PowerPoint</Application>
  <PresentationFormat>Широкоэкранный</PresentationFormat>
  <Paragraphs>198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 Bv</dc:creator>
  <cp:lastModifiedBy>ABV 51</cp:lastModifiedBy>
  <cp:revision>183</cp:revision>
  <dcterms:created xsi:type="dcterms:W3CDTF">2016-06-25T16:28:23Z</dcterms:created>
  <dcterms:modified xsi:type="dcterms:W3CDTF">2026-08-25T09:48:23Z</dcterms:modified>
</cp:coreProperties>
</file>