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4630400" cy="8229600"/>
  <p:notesSz cx="8229600" cy="14630400"/>
  <p:embeddedFontLst>
    <p:embeddedFont>
      <p:font typeface="Bahnschrift" panose="020B0502040204020203" pitchFamily="34" charset="0"/>
      <p:regular r:id="rId15"/>
      <p:bold r:id="rId16"/>
    </p:embeddedFont>
    <p:embeddedFont>
      <p:font typeface="Lato" panose="020B060402020202020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4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77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D8CD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2479" y="381453"/>
            <a:ext cx="7695724" cy="1682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50"/>
              </a:lnSpc>
            </a:pPr>
            <a:endParaRPr lang="ru-RU" dirty="0">
              <a:solidFill>
                <a:srgbClr val="4A4A45"/>
              </a:solidFill>
              <a:latin typeface="Bahnschrift" panose="020B0502040204020203" pitchFamily="34" charset="0"/>
              <a:ea typeface="Lato" pitchFamily="34" charset="-122"/>
              <a:cs typeface="Lato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10538" y="608348"/>
            <a:ext cx="7695724" cy="1228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0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Выпускная квалификационная работа</a:t>
            </a:r>
            <a:endParaRPr lang="en-US" sz="4000" dirty="0">
              <a:latin typeface="Bahnschrift" panose="020B0502040204020203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10538" y="3711218"/>
            <a:ext cx="7695724" cy="449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на тему: Финансовое управление дебиторской задолженностью 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552662" y="5549384"/>
            <a:ext cx="2475572" cy="1040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450"/>
              </a:lnSpc>
            </a:pPr>
            <a:r>
              <a:rPr lang="ru-RU" sz="1600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6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Выполнила:</a:t>
            </a:r>
            <a:endParaRPr lang="ru-RU" sz="1600" dirty="0" smtClean="0">
              <a:latin typeface="Bahnschrift" panose="020B0502040204020203" pitchFamily="34" charset="0"/>
            </a:endParaRPr>
          </a:p>
          <a:p>
            <a:pPr marL="0" indent="0" algn="r">
              <a:lnSpc>
                <a:spcPts val="2450"/>
              </a:lnSpc>
              <a:buNone/>
            </a:pPr>
            <a:r>
              <a:rPr lang="ru-RU" sz="16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студентка группы Ф31-22</a:t>
            </a:r>
          </a:p>
          <a:p>
            <a:pPr marL="0" indent="0" algn="r">
              <a:lnSpc>
                <a:spcPts val="2450"/>
              </a:lnSpc>
              <a:buNone/>
            </a:pPr>
            <a:r>
              <a:rPr lang="en-US" sz="1500" dirty="0" smtClean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210538" y="6841569"/>
            <a:ext cx="7695724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2025 год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CF133BD-254F-FC14-85BC-1FAA06B2E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0810" y="7755797"/>
            <a:ext cx="1650380" cy="385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93" y="912257"/>
            <a:ext cx="4981694" cy="640508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29945" y="747355"/>
            <a:ext cx="7656909" cy="1232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3600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ВЫЯВЛЕННЫЕ </a:t>
            </a:r>
            <a:r>
              <a:rPr lang="ru-RU" sz="3600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Н</a:t>
            </a:r>
            <a:r>
              <a:rPr lang="en-US" sz="3600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ЕДОСТАТКИ</a:t>
            </a:r>
            <a:endParaRPr lang="en-US" sz="3600" dirty="0">
              <a:solidFill>
                <a:srgbClr val="282824"/>
              </a:solidFill>
              <a:latin typeface="Bahnschrift" panose="020B0502040204020203" pitchFamily="34" charset="0"/>
              <a:ea typeface="Lato Bold" pitchFamily="34" charset="-122"/>
              <a:cs typeface="Lato Bold" pitchFamily="34" charset="-12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6229945" y="2311360"/>
            <a:ext cx="454104" cy="454104"/>
          </a:xfrm>
          <a:prstGeom prst="roundRect">
            <a:avLst>
              <a:gd name="adj" fmla="val 6667"/>
            </a:avLst>
          </a:prstGeom>
          <a:solidFill>
            <a:srgbClr val="4A4A45"/>
          </a:solidFill>
          <a:ln/>
        </p:spPr>
      </p:sp>
      <p:sp>
        <p:nvSpPr>
          <p:cNvPr id="6" name="Text 2"/>
          <p:cNvSpPr/>
          <p:nvPr/>
        </p:nvSpPr>
        <p:spPr>
          <a:xfrm>
            <a:off x="6873209" y="2380655"/>
            <a:ext cx="2540913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РИСКОВАННЫЕ ЗОНЫ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873209" y="2766677"/>
            <a:ext cx="7013645" cy="66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Несмотря на улучшение оборачиваемости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есть риски.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6229945" y="3543538"/>
            <a:ext cx="454104" cy="454104"/>
          </a:xfrm>
          <a:prstGeom prst="roundRect">
            <a:avLst>
              <a:gd name="adj" fmla="val 6667"/>
            </a:avLst>
          </a:prstGeom>
          <a:solidFill>
            <a:srgbClr val="4A4A45"/>
          </a:solidFill>
          <a:ln/>
        </p:spPr>
      </p:sp>
      <p:sp>
        <p:nvSpPr>
          <p:cNvPr id="9" name="Text 5"/>
          <p:cNvSpPr/>
          <p:nvPr/>
        </p:nvSpPr>
        <p:spPr>
          <a:xfrm>
            <a:off x="6885861" y="3612833"/>
            <a:ext cx="2824401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ПРОСРОЧЕННЫЕ ДОЛГИ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885861" y="4049197"/>
            <a:ext cx="7000994" cy="645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8,5% задолженности не возвращено в срок. Это требует активного взыскания.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29945" y="5098613"/>
            <a:ext cx="454104" cy="454104"/>
          </a:xfrm>
          <a:prstGeom prst="roundRect">
            <a:avLst>
              <a:gd name="adj" fmla="val 6667"/>
            </a:avLst>
          </a:prstGeom>
          <a:solidFill>
            <a:srgbClr val="4A4A45"/>
          </a:solidFill>
          <a:ln/>
        </p:spPr>
      </p:sp>
      <p:sp>
        <p:nvSpPr>
          <p:cNvPr id="12" name="Text 8"/>
          <p:cNvSpPr/>
          <p:nvPr/>
        </p:nvSpPr>
        <p:spPr>
          <a:xfrm>
            <a:off x="6885861" y="5167908"/>
            <a:ext cx="3910251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БЕЗНАДЕЖНАЯ ЗАДОЛЖЕННОСТЬ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885861" y="5604272"/>
            <a:ext cx="7000994" cy="645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Еще 7,7% долгов признаны безнадежными. Это ведет к прямым потерям.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229945" y="6653689"/>
            <a:ext cx="454104" cy="454104"/>
          </a:xfrm>
          <a:prstGeom prst="roundRect">
            <a:avLst>
              <a:gd name="adj" fmla="val 6667"/>
            </a:avLst>
          </a:prstGeom>
          <a:solidFill>
            <a:srgbClr val="4A4A45"/>
          </a:solidFill>
          <a:ln/>
        </p:spPr>
      </p:sp>
      <p:sp>
        <p:nvSpPr>
          <p:cNvPr id="15" name="Text 11"/>
          <p:cNvSpPr/>
          <p:nvPr/>
        </p:nvSpPr>
        <p:spPr>
          <a:xfrm>
            <a:off x="6885861" y="6722983"/>
            <a:ext cx="2752963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УГРОЗА ЛИКВИДНОСТИ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6885861" y="7159346"/>
            <a:ext cx="7000994" cy="645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Каждый пятый рубль под угрозой, что снижает </a:t>
            </a:r>
            <a:r>
              <a:rPr lang="en-US" sz="2000" dirty="0" err="1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денежные</a:t>
            </a: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 </a:t>
            </a:r>
            <a:endParaRPr lang="ru-RU" sz="2000" dirty="0">
              <a:solidFill>
                <a:srgbClr val="4A4A45"/>
              </a:solidFill>
              <a:latin typeface="Bahnschrift" panose="020B0502040204020203" pitchFamily="34" charset="0"/>
              <a:ea typeface="Lato" pitchFamily="34" charset="-122"/>
              <a:cs typeface="Lato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 err="1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потоки</a:t>
            </a: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7E92CD9-DA83-A897-76C7-73DA9356B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6204" y="7809293"/>
            <a:ext cx="1694985" cy="395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22760" y="495434"/>
            <a:ext cx="8264324" cy="503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3600" b="1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ПРЕДЛАГАЕМЫЕ МЕРЫ ПО УЛУЧШЕНИЮ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3425" y="1274326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4" name="Text 2"/>
          <p:cNvSpPr/>
          <p:nvPr/>
        </p:nvSpPr>
        <p:spPr>
          <a:xfrm>
            <a:off x="784503" y="1299865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176099" y="1321118"/>
            <a:ext cx="4242316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Внедрение регламента по работе с дебиторами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76099" y="1615559"/>
            <a:ext cx="12720876" cy="408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ru-RU" sz="14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Утвердить "Положение об управлении дебиторской задолженностью". Документ закрепит порядок оценки клиентов, сроки отсрочки, ответственность </a:t>
            </a:r>
          </a:p>
          <a:p>
            <a:pPr marL="0" indent="0" algn="l">
              <a:lnSpc>
                <a:spcPts val="1700"/>
              </a:lnSpc>
              <a:buNone/>
            </a:pPr>
            <a:r>
              <a:rPr lang="ru-RU" sz="14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и этапы работы.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33425" y="2105858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8" name="Text 6"/>
          <p:cNvSpPr/>
          <p:nvPr/>
        </p:nvSpPr>
        <p:spPr>
          <a:xfrm>
            <a:off x="784503" y="2131397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176098" y="2213609"/>
            <a:ext cx="7597511" cy="25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Классификация дебиторской задолженности (ABC-анализ)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176099" y="2447092"/>
            <a:ext cx="127208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Делить клиентов на группы A, B, C для приоритетного контроля. Это позволяет выстроить эффективную систему управления задолженностью.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33425" y="2937391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2" name="Text 10"/>
          <p:cNvSpPr/>
          <p:nvPr/>
        </p:nvSpPr>
        <p:spPr>
          <a:xfrm>
            <a:off x="784503" y="2962930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176099" y="2984183"/>
            <a:ext cx="3687961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Внедрение автоматизированного отчета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76099" y="3278624"/>
            <a:ext cx="127208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Разработать регулярный отчет с детализацией по датам, суммам и статусам. Отчет формируется еженедельно для контроля управляющим.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33425" y="3768923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16" name="Text 14"/>
          <p:cNvSpPr/>
          <p:nvPr/>
        </p:nvSpPr>
        <p:spPr>
          <a:xfrm>
            <a:off x="784503" y="3794462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176099" y="3815715"/>
            <a:ext cx="4442936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Ужесточение контроля за подотчетными лицами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76099" y="4110157"/>
            <a:ext cx="127208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Установить срок сдачи авансовых отчетов и порядок ответственности. Ежемесячно проводить сверку и инвентаризацию.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33425" y="4600456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20" name="Text 18"/>
          <p:cNvSpPr/>
          <p:nvPr/>
        </p:nvSpPr>
        <p:spPr>
          <a:xfrm>
            <a:off x="784503" y="4625995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5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176099" y="4647248"/>
            <a:ext cx="4722376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Рейтингование клиентов по платежной дисциплине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176099" y="4941689"/>
            <a:ext cx="127208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Раз в полгода оценивать клиентов по срокам оплаты и наличию просрочек. Клиенты с низкой дисциплиной переводятся на предоплату.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733425" y="5431988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24" name="Text 22"/>
          <p:cNvSpPr/>
          <p:nvPr/>
        </p:nvSpPr>
        <p:spPr>
          <a:xfrm>
            <a:off x="784503" y="5457527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6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176099" y="5478780"/>
            <a:ext cx="3683198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Оформление графика реструктуризации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176099" y="5773222"/>
            <a:ext cx="127208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При просрочках свыше 60 дней оформлять письменный график с суммами оплат, сроками и санкциями.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733425" y="6263521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28" name="Text 26"/>
          <p:cNvSpPr/>
          <p:nvPr/>
        </p:nvSpPr>
        <p:spPr>
          <a:xfrm>
            <a:off x="784503" y="6289060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7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176099" y="6310313"/>
            <a:ext cx="5222200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Использование страхования дебиторской задолженности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176099" y="6604754"/>
            <a:ext cx="127208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Для крупных отгрузок новым или нестабильным контрагентам применять страхование рисков. Это минимизирует убытки.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31" name="Shape 29"/>
          <p:cNvSpPr/>
          <p:nvPr/>
        </p:nvSpPr>
        <p:spPr>
          <a:xfrm>
            <a:off x="733425" y="7095053"/>
            <a:ext cx="306467" cy="306467"/>
          </a:xfrm>
          <a:prstGeom prst="roundRect">
            <a:avLst>
              <a:gd name="adj" fmla="val 6667"/>
            </a:avLst>
          </a:prstGeom>
          <a:solidFill>
            <a:srgbClr val="E5DFD2"/>
          </a:solidFill>
          <a:ln/>
        </p:spPr>
      </p:sp>
      <p:sp>
        <p:nvSpPr>
          <p:cNvPr id="32" name="Text 30"/>
          <p:cNvSpPr/>
          <p:nvPr/>
        </p:nvSpPr>
        <p:spPr>
          <a:xfrm>
            <a:off x="784503" y="7120592"/>
            <a:ext cx="204311" cy="255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4A4A4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8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176099" y="7141845"/>
            <a:ext cx="3454122" cy="212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Ведение контрольной карты дебитора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1176099" y="7436287"/>
            <a:ext cx="12720876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На каждого клиента оформлять электронную карту с контактными данными и историей платежей. Это упрощает мониторинг.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F795D5A-1B32-49C1-D936-5FC57266C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2928" y="7691274"/>
            <a:ext cx="2307111" cy="53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735" y="747952"/>
            <a:ext cx="13150929" cy="9141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36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Ожидаемый эффект от внедрения предложений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9735" y="2491502"/>
            <a:ext cx="6469737" cy="1217771"/>
          </a:xfrm>
          <a:prstGeom prst="roundRect">
            <a:avLst>
              <a:gd name="adj" fmla="val 2604"/>
            </a:avLst>
          </a:prstGeom>
          <a:solidFill>
            <a:srgbClr val="E5DFD2"/>
          </a:solidFill>
          <a:ln/>
        </p:spPr>
      </p:sp>
      <p:sp>
        <p:nvSpPr>
          <p:cNvPr id="4" name="Text 2"/>
          <p:cNvSpPr/>
          <p:nvPr/>
        </p:nvSpPr>
        <p:spPr>
          <a:xfrm>
            <a:off x="951071" y="2702838"/>
            <a:ext cx="573190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Снижение просроченной задолженности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51071" y="3159800"/>
            <a:ext cx="6047065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Ожидается снижение на </a:t>
            </a:r>
            <a:r>
              <a:rPr lang="en-US" b="1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30%</a:t>
            </a: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20808" y="2491502"/>
            <a:ext cx="6469856" cy="1217771"/>
          </a:xfrm>
          <a:prstGeom prst="roundRect">
            <a:avLst>
              <a:gd name="adj" fmla="val 2604"/>
            </a:avLst>
          </a:prstGeom>
          <a:solidFill>
            <a:srgbClr val="E5DFD2"/>
          </a:solidFill>
          <a:ln/>
        </p:spPr>
      </p:sp>
      <p:sp>
        <p:nvSpPr>
          <p:cNvPr id="7" name="Text 5"/>
          <p:cNvSpPr/>
          <p:nvPr/>
        </p:nvSpPr>
        <p:spPr>
          <a:xfrm>
            <a:off x="7632144" y="2702838"/>
            <a:ext cx="475107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Исключение безнадежных долгов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32144" y="3159800"/>
            <a:ext cx="6047184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Полное устранение невозвратных сумм.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39735" y="3920609"/>
            <a:ext cx="6469737" cy="1217771"/>
          </a:xfrm>
          <a:prstGeom prst="roundRect">
            <a:avLst>
              <a:gd name="adj" fmla="val 2604"/>
            </a:avLst>
          </a:prstGeom>
          <a:solidFill>
            <a:srgbClr val="E5DFD2"/>
          </a:solidFill>
          <a:ln/>
        </p:spPr>
      </p:sp>
      <p:sp>
        <p:nvSpPr>
          <p:cNvPr id="10" name="Text 8"/>
          <p:cNvSpPr/>
          <p:nvPr/>
        </p:nvSpPr>
        <p:spPr>
          <a:xfrm>
            <a:off x="951071" y="4131945"/>
            <a:ext cx="5154335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Повышение платежной дисциплины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51071" y="4588907"/>
            <a:ext cx="6047065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Улучшение своевременности оплат клиентами.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20808" y="3920609"/>
            <a:ext cx="6469856" cy="1217771"/>
          </a:xfrm>
          <a:prstGeom prst="roundRect">
            <a:avLst>
              <a:gd name="adj" fmla="val 2604"/>
            </a:avLst>
          </a:prstGeom>
          <a:solidFill>
            <a:srgbClr val="E5DFD2"/>
          </a:solidFill>
          <a:ln/>
        </p:spPr>
      </p:sp>
      <p:sp>
        <p:nvSpPr>
          <p:cNvPr id="13" name="Text 11"/>
          <p:cNvSpPr/>
          <p:nvPr/>
        </p:nvSpPr>
        <p:spPr>
          <a:xfrm>
            <a:off x="7632144" y="4131945"/>
            <a:ext cx="394085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Ускорение возврата средств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32144" y="4588907"/>
            <a:ext cx="6047184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Рост оборачиваемости капитала.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39735" y="5349716"/>
            <a:ext cx="6469737" cy="1217771"/>
          </a:xfrm>
          <a:prstGeom prst="roundRect">
            <a:avLst>
              <a:gd name="adj" fmla="val 2604"/>
            </a:avLst>
          </a:prstGeom>
          <a:solidFill>
            <a:srgbClr val="E5DFD2"/>
          </a:solidFill>
          <a:ln/>
        </p:spPr>
      </p:sp>
      <p:sp>
        <p:nvSpPr>
          <p:cNvPr id="16" name="Text 14"/>
          <p:cNvSpPr/>
          <p:nvPr/>
        </p:nvSpPr>
        <p:spPr>
          <a:xfrm>
            <a:off x="951071" y="5561052"/>
            <a:ext cx="5470088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Повышение финансовой устойчивости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51071" y="6018014"/>
            <a:ext cx="6047065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Укрепление стабильности предприятия.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420808" y="5349716"/>
            <a:ext cx="6469856" cy="1217771"/>
          </a:xfrm>
          <a:prstGeom prst="roundRect">
            <a:avLst>
              <a:gd name="adj" fmla="val 2604"/>
            </a:avLst>
          </a:prstGeom>
          <a:solidFill>
            <a:srgbClr val="E5DFD2"/>
          </a:solidFill>
          <a:ln/>
        </p:spPr>
      </p:sp>
      <p:sp>
        <p:nvSpPr>
          <p:cNvPr id="19" name="Text 17"/>
          <p:cNvSpPr/>
          <p:nvPr/>
        </p:nvSpPr>
        <p:spPr>
          <a:xfrm>
            <a:off x="7632144" y="5561052"/>
            <a:ext cx="4816793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Снижение управленческих рисков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32144" y="6018014"/>
            <a:ext cx="6047184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Уменьшение рисков, связанных с задолженностью.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39735" y="6805255"/>
            <a:ext cx="13150929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           Предложенные меры реалистичны и могут быть внедрены в краткосрочной перспективе без крупных затрат. Они усилят эффективность предприятия.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2632082-E886-DCDB-D8B5-257129B3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424" y="7756326"/>
            <a:ext cx="1818464" cy="361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169" y="860584"/>
            <a:ext cx="5061942" cy="65083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42950" y="986909"/>
            <a:ext cx="7658100" cy="1061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Актуальность, цель, задачи, объект и предмет исследования</a:t>
            </a:r>
            <a:endParaRPr lang="en-US" sz="3300" dirty="0">
              <a:latin typeface="Bahnschrift" panose="020B0502040204020203" pitchFamily="34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742950" y="2064654"/>
            <a:ext cx="7658100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u="sng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В условиях нестабильной экономики важно эффективно управлять дебиторской задолженностью. От этого зависят ликвидность и устойчивость предприятия.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626150" y="3101514"/>
            <a:ext cx="3744158" cy="2785943"/>
          </a:xfrm>
          <a:prstGeom prst="roundRect">
            <a:avLst>
              <a:gd name="adj" fmla="val 914"/>
            </a:avLst>
          </a:prstGeom>
          <a:solidFill>
            <a:srgbClr val="E5DFD2"/>
          </a:solidFill>
          <a:ln/>
        </p:spPr>
      </p:sp>
      <p:sp>
        <p:nvSpPr>
          <p:cNvPr id="7" name="Text 3"/>
          <p:cNvSpPr/>
          <p:nvPr/>
        </p:nvSpPr>
        <p:spPr>
          <a:xfrm>
            <a:off x="912733" y="3206829"/>
            <a:ext cx="2122765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Цель работы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12733" y="3573899"/>
            <a:ext cx="3404592" cy="1536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16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Выявление проблем и разработка предложений по улучшению управления дебиторской задолженностью предприятия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4656892" y="3037046"/>
            <a:ext cx="3744158" cy="2785943"/>
          </a:xfrm>
          <a:prstGeom prst="roundRect">
            <a:avLst>
              <a:gd name="adj" fmla="val 914"/>
            </a:avLst>
          </a:prstGeom>
          <a:solidFill>
            <a:srgbClr val="E5DFD2"/>
          </a:solidFill>
          <a:ln/>
        </p:spPr>
      </p:sp>
      <p:sp>
        <p:nvSpPr>
          <p:cNvPr id="10" name="Text 6"/>
          <p:cNvSpPr/>
          <p:nvPr/>
        </p:nvSpPr>
        <p:spPr>
          <a:xfrm>
            <a:off x="4826675" y="3206829"/>
            <a:ext cx="2122765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Задачи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26675" y="3573899"/>
            <a:ext cx="3404592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Раскрыть сущность дебиторской задолженности.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826675" y="4176474"/>
            <a:ext cx="3404592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Изучить нормативно-правовую базу.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826675" y="4507468"/>
            <a:ext cx="3404592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Провести анализ задолженности на предприятии.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826675" y="5110043"/>
            <a:ext cx="3404592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Разработать предложения по улучшению.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742950" y="5992773"/>
            <a:ext cx="3744158" cy="1249799"/>
          </a:xfrm>
          <a:prstGeom prst="roundRect">
            <a:avLst>
              <a:gd name="adj" fmla="val 2038"/>
            </a:avLst>
          </a:prstGeom>
          <a:solidFill>
            <a:srgbClr val="E5DFD2"/>
          </a:solidFill>
          <a:ln/>
        </p:spPr>
      </p:sp>
      <p:sp>
        <p:nvSpPr>
          <p:cNvPr id="16" name="Text 12"/>
          <p:cNvSpPr/>
          <p:nvPr/>
        </p:nvSpPr>
        <p:spPr>
          <a:xfrm>
            <a:off x="912733" y="6162556"/>
            <a:ext cx="2452688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Объект исследования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912733" y="6529626"/>
            <a:ext cx="3404592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14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 Предприятие оптово-розничной торговли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4656892" y="5992773"/>
            <a:ext cx="3744158" cy="1249799"/>
          </a:xfrm>
          <a:prstGeom prst="roundRect">
            <a:avLst>
              <a:gd name="adj" fmla="val 2038"/>
            </a:avLst>
          </a:prstGeom>
          <a:solidFill>
            <a:srgbClr val="E5DFD2"/>
          </a:solidFill>
          <a:ln/>
        </p:spPr>
      </p:sp>
      <p:sp>
        <p:nvSpPr>
          <p:cNvPr id="19" name="Text 15"/>
          <p:cNvSpPr/>
          <p:nvPr/>
        </p:nvSpPr>
        <p:spPr>
          <a:xfrm>
            <a:off x="4826675" y="6162556"/>
            <a:ext cx="2607588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Предмет исследования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4826675" y="6529626"/>
            <a:ext cx="3404592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Процессы финансового управления дебиторской задолженностью.</a:t>
            </a:r>
            <a:endParaRPr lang="en-US" sz="14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9603"/>
            <a:ext cx="9822775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Теоретическая часть: </a:t>
            </a:r>
            <a:r>
              <a:rPr lang="en-US" sz="28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Д</a:t>
            </a:r>
            <a:r>
              <a:rPr lang="en-US" sz="36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ебиторская задолженность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385173"/>
            <a:ext cx="130428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Дебиторская задолженность — это средства, которые организация должна получить от клиентов. Она возникает при отсрочке платежей.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934170"/>
            <a:ext cx="441531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Классификация дебиторской задолженности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311956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8" y="2547700"/>
            <a:ext cx="6341626" cy="5219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15370" y="7766877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02604" y="1934170"/>
            <a:ext cx="5377696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Причины возникновения дебиторской задолженности 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676293"/>
            <a:ext cx="7125629" cy="375486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684633" y="6578758"/>
            <a:ext cx="6341626" cy="792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Причины включают слабый контроль, неэффективную работу и сбои в документообороте. Большая часть задолженности связана с внутренними слабостями.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7D018DF-859F-895D-3D0E-5573A5B4B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0300" y="7789179"/>
            <a:ext cx="1750099" cy="362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049" y="605790"/>
            <a:ext cx="13088303" cy="1101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ru-RU" sz="3600" b="1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Характеристика и финансовое состояние предприятия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71049" y="1531143"/>
            <a:ext cx="1308830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750"/>
              </a:lnSpc>
              <a:buSzPct val="100000"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          Предприятие осуществляет</a:t>
            </a:r>
            <a:r>
              <a:rPr lang="en-US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оптово-розничную торговлю хозтоварами с 2020 года.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71410" y="2263496"/>
            <a:ext cx="1308830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800" b="1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Анализ структуры работающих сотрудников</a:t>
            </a:r>
            <a:endParaRPr lang="en-US" sz="1700" dirty="0">
              <a:latin typeface="Bahnschrift" panose="020B0502040204020203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22" y="2615921"/>
            <a:ext cx="11262731" cy="526740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71049" y="7272218"/>
            <a:ext cx="1308830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1700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1B84091-320D-A972-0A22-6C7FE92D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053" y="7742150"/>
            <a:ext cx="1696160" cy="395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10721" y="700564"/>
            <a:ext cx="8808839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36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Динамика товарооборота за 2022-2024 гг.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19131"/>
            <a:ext cx="13042821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Предприятие демонстрирует устойчивый ежегодный рост товарооборота. 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98" y="1945838"/>
            <a:ext cx="11987561" cy="525637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7202210"/>
            <a:ext cx="13042821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4A4A4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Это свидетельствует о стабильном расширении бизнеса.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F06285-1278-7ED2-134A-46391407F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658" y="7780469"/>
            <a:ext cx="1639229" cy="382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23952" y="596805"/>
            <a:ext cx="9744313" cy="563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ru-RU" sz="3600" b="1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Финансовые коэффициенты предприятия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23172" y="1522993"/>
            <a:ext cx="14230932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16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Финансовые коэффициенты показывают стабильность и эффективность.  Они важны перед анализом дебиторской задолженности.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8670" y="2216825"/>
            <a:ext cx="2253615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2400" b="1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Рентабельность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88670" y="2791420"/>
            <a:ext cx="3298508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6" name="Shape 4"/>
          <p:cNvSpPr/>
          <p:nvPr/>
        </p:nvSpPr>
        <p:spPr>
          <a:xfrm>
            <a:off x="788670" y="2791420"/>
            <a:ext cx="339685" cy="225266"/>
          </a:xfrm>
          <a:prstGeom prst="roundRect">
            <a:avLst>
              <a:gd name="adj" fmla="val 12005"/>
            </a:avLst>
          </a:prstGeom>
          <a:solidFill>
            <a:srgbClr val="282824"/>
          </a:solidFill>
          <a:ln/>
        </p:spPr>
      </p:sp>
      <p:sp>
        <p:nvSpPr>
          <p:cNvPr id="7" name="Text 5"/>
          <p:cNvSpPr/>
          <p:nvPr/>
        </p:nvSpPr>
        <p:spPr>
          <a:xfrm>
            <a:off x="4222313" y="2791420"/>
            <a:ext cx="623649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10.3%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8670" y="3241953"/>
            <a:ext cx="405729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Рентабельность продаж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88670" y="4071104"/>
            <a:ext cx="3298508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10" name="Shape 8"/>
          <p:cNvSpPr/>
          <p:nvPr/>
        </p:nvSpPr>
        <p:spPr>
          <a:xfrm>
            <a:off x="788670" y="4071104"/>
            <a:ext cx="329803" cy="225266"/>
          </a:xfrm>
          <a:prstGeom prst="roundRect">
            <a:avLst>
              <a:gd name="adj" fmla="val 12005"/>
            </a:avLst>
          </a:prstGeom>
          <a:solidFill>
            <a:srgbClr val="282824"/>
          </a:solidFill>
          <a:ln/>
        </p:spPr>
      </p:sp>
      <p:sp>
        <p:nvSpPr>
          <p:cNvPr id="11" name="Text 9"/>
          <p:cNvSpPr/>
          <p:nvPr/>
        </p:nvSpPr>
        <p:spPr>
          <a:xfrm>
            <a:off x="4222313" y="4071104"/>
            <a:ext cx="623649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10.0%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88670" y="4521637"/>
            <a:ext cx="405729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Рентабельность активов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88670" y="5350788"/>
            <a:ext cx="3298508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14" name="Shape 12"/>
          <p:cNvSpPr/>
          <p:nvPr/>
        </p:nvSpPr>
        <p:spPr>
          <a:xfrm>
            <a:off x="788670" y="5350788"/>
            <a:ext cx="1513999" cy="225266"/>
          </a:xfrm>
          <a:prstGeom prst="roundRect">
            <a:avLst>
              <a:gd name="adj" fmla="val 12005"/>
            </a:avLst>
          </a:prstGeom>
          <a:solidFill>
            <a:srgbClr val="282824"/>
          </a:solidFill>
          <a:ln/>
        </p:spPr>
      </p:sp>
      <p:sp>
        <p:nvSpPr>
          <p:cNvPr id="15" name="Text 13"/>
          <p:cNvSpPr/>
          <p:nvPr/>
        </p:nvSpPr>
        <p:spPr>
          <a:xfrm>
            <a:off x="4222313" y="5350788"/>
            <a:ext cx="623649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45.9%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88670" y="5801320"/>
            <a:ext cx="405729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Рентабельность собственного капитала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21853" y="6869192"/>
            <a:ext cx="405729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Высокая прибыльность и эффективное использование ресурсов.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5293400" y="2216825"/>
            <a:ext cx="2253615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2400" b="1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Ликвидность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5293400" y="2791420"/>
            <a:ext cx="3479483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20" name="Shape 18"/>
          <p:cNvSpPr/>
          <p:nvPr/>
        </p:nvSpPr>
        <p:spPr>
          <a:xfrm>
            <a:off x="5293400" y="2791420"/>
            <a:ext cx="66437" cy="225266"/>
          </a:xfrm>
          <a:prstGeom prst="roundRect">
            <a:avLst>
              <a:gd name="adj" fmla="val 40706"/>
            </a:avLst>
          </a:prstGeom>
          <a:solidFill>
            <a:srgbClr val="282824"/>
          </a:solidFill>
          <a:ln/>
        </p:spPr>
      </p:sp>
      <p:sp>
        <p:nvSpPr>
          <p:cNvPr id="21" name="Text 19"/>
          <p:cNvSpPr/>
          <p:nvPr/>
        </p:nvSpPr>
        <p:spPr>
          <a:xfrm>
            <a:off x="8908018" y="2791420"/>
            <a:ext cx="442674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1.91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293400" y="3241953"/>
            <a:ext cx="405729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Коэффициент текущей ликвидности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5293400" y="4071104"/>
            <a:ext cx="3479483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24" name="Shape 22"/>
          <p:cNvSpPr/>
          <p:nvPr/>
        </p:nvSpPr>
        <p:spPr>
          <a:xfrm>
            <a:off x="5293400" y="4071104"/>
            <a:ext cx="48697" cy="225266"/>
          </a:xfrm>
          <a:prstGeom prst="roundRect">
            <a:avLst>
              <a:gd name="adj" fmla="val 55535"/>
            </a:avLst>
          </a:prstGeom>
          <a:solidFill>
            <a:srgbClr val="282824"/>
          </a:solidFill>
          <a:ln/>
        </p:spPr>
      </p:sp>
      <p:sp>
        <p:nvSpPr>
          <p:cNvPr id="25" name="Text 23"/>
          <p:cNvSpPr/>
          <p:nvPr/>
        </p:nvSpPr>
        <p:spPr>
          <a:xfrm>
            <a:off x="8908018" y="4071104"/>
            <a:ext cx="442674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1.40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5293400" y="4521637"/>
            <a:ext cx="405729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Быстрая ликвидность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5293400" y="5350788"/>
            <a:ext cx="3479483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28" name="Shape 26"/>
          <p:cNvSpPr/>
          <p:nvPr/>
        </p:nvSpPr>
        <p:spPr>
          <a:xfrm>
            <a:off x="5293400" y="5350788"/>
            <a:ext cx="5834" cy="225266"/>
          </a:xfrm>
          <a:prstGeom prst="roundRect">
            <a:avLst>
              <a:gd name="adj" fmla="val 463559"/>
            </a:avLst>
          </a:prstGeom>
          <a:solidFill>
            <a:srgbClr val="282824"/>
          </a:solidFill>
          <a:ln/>
        </p:spPr>
      </p:sp>
      <p:sp>
        <p:nvSpPr>
          <p:cNvPr id="29" name="Text 27"/>
          <p:cNvSpPr/>
          <p:nvPr/>
        </p:nvSpPr>
        <p:spPr>
          <a:xfrm>
            <a:off x="8908018" y="5350788"/>
            <a:ext cx="442674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0.17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5762744" y="5801321"/>
            <a:ext cx="405729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Абсолютная ликвидность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5209991" y="6869192"/>
            <a:ext cx="405729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Хорошая платежеспособность, нет угрозы кассовых разрывов.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9798129" y="2216825"/>
            <a:ext cx="3140512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ru-RU" sz="2400" b="1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Финансовая устойчивость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9798129" y="2791420"/>
            <a:ext cx="3479483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34" name="Shape 32"/>
          <p:cNvSpPr/>
          <p:nvPr/>
        </p:nvSpPr>
        <p:spPr>
          <a:xfrm>
            <a:off x="9798129" y="2791420"/>
            <a:ext cx="21908" cy="225266"/>
          </a:xfrm>
          <a:prstGeom prst="roundRect">
            <a:avLst>
              <a:gd name="adj" fmla="val 123444"/>
            </a:avLst>
          </a:prstGeom>
          <a:solidFill>
            <a:srgbClr val="282824"/>
          </a:solidFill>
          <a:ln/>
        </p:spPr>
      </p:sp>
      <p:sp>
        <p:nvSpPr>
          <p:cNvPr id="35" name="Text 33"/>
          <p:cNvSpPr/>
          <p:nvPr/>
        </p:nvSpPr>
        <p:spPr>
          <a:xfrm>
            <a:off x="13412748" y="2791420"/>
            <a:ext cx="442674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0.63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9798129" y="3241953"/>
            <a:ext cx="4057293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Коэффициент автономии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37" name="Shape 35"/>
          <p:cNvSpPr/>
          <p:nvPr/>
        </p:nvSpPr>
        <p:spPr>
          <a:xfrm>
            <a:off x="9798129" y="4071104"/>
            <a:ext cx="3479483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38" name="Shape 36"/>
          <p:cNvSpPr/>
          <p:nvPr/>
        </p:nvSpPr>
        <p:spPr>
          <a:xfrm>
            <a:off x="9798129" y="4071104"/>
            <a:ext cx="18336" cy="225266"/>
          </a:xfrm>
          <a:prstGeom prst="roundRect">
            <a:avLst>
              <a:gd name="adj" fmla="val 147491"/>
            </a:avLst>
          </a:prstGeom>
          <a:solidFill>
            <a:srgbClr val="282824"/>
          </a:solidFill>
          <a:ln/>
        </p:spPr>
      </p:sp>
      <p:sp>
        <p:nvSpPr>
          <p:cNvPr id="39" name="Text 37"/>
          <p:cNvSpPr/>
          <p:nvPr/>
        </p:nvSpPr>
        <p:spPr>
          <a:xfrm>
            <a:off x="13412748" y="4071104"/>
            <a:ext cx="442674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0.53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40" name="Text 38"/>
          <p:cNvSpPr/>
          <p:nvPr/>
        </p:nvSpPr>
        <p:spPr>
          <a:xfrm>
            <a:off x="9798129" y="4521637"/>
            <a:ext cx="405729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Обеспеченность собственными оборотными средствами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41" name="Shape 39"/>
          <p:cNvSpPr/>
          <p:nvPr/>
        </p:nvSpPr>
        <p:spPr>
          <a:xfrm>
            <a:off x="9798129" y="5639157"/>
            <a:ext cx="3479483" cy="225266"/>
          </a:xfrm>
          <a:prstGeom prst="roundRect">
            <a:avLst>
              <a:gd name="adj" fmla="val 12005"/>
            </a:avLst>
          </a:prstGeom>
          <a:solidFill>
            <a:srgbClr val="E5DFD2"/>
          </a:solidFill>
          <a:ln/>
        </p:spPr>
      </p:sp>
      <p:sp>
        <p:nvSpPr>
          <p:cNvPr id="42" name="Shape 40"/>
          <p:cNvSpPr/>
          <p:nvPr/>
        </p:nvSpPr>
        <p:spPr>
          <a:xfrm>
            <a:off x="9798129" y="5639157"/>
            <a:ext cx="20479" cy="225266"/>
          </a:xfrm>
          <a:prstGeom prst="roundRect">
            <a:avLst>
              <a:gd name="adj" fmla="val 132057"/>
            </a:avLst>
          </a:prstGeom>
          <a:solidFill>
            <a:srgbClr val="282824"/>
          </a:solidFill>
          <a:ln/>
        </p:spPr>
      </p:sp>
      <p:sp>
        <p:nvSpPr>
          <p:cNvPr id="43" name="Text 41"/>
          <p:cNvSpPr/>
          <p:nvPr/>
        </p:nvSpPr>
        <p:spPr>
          <a:xfrm>
            <a:off x="13412748" y="5639157"/>
            <a:ext cx="442674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ru-RU" sz="2400" b="1" dirty="0" smtClean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0.59</a:t>
            </a:r>
            <a:endParaRPr lang="ru-RU" sz="2400" dirty="0">
              <a:latin typeface="Bahnschrift" panose="020B0502040204020203" pitchFamily="34" charset="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9798129" y="6089690"/>
            <a:ext cx="405729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Соотношение заёмного и собственного капитала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45" name="Text 43"/>
          <p:cNvSpPr/>
          <p:nvPr/>
        </p:nvSpPr>
        <p:spPr>
          <a:xfrm>
            <a:off x="9798129" y="6869192"/>
            <a:ext cx="4057293" cy="576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Высокая финансовая устойчивость, низкая зависимость от заёмных средств.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DFB347FA-CEA7-7CD3-65B3-87EBAE9F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5054" y="7784015"/>
            <a:ext cx="1683834" cy="392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58535"/>
            <a:ext cx="1273701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ru-RU" sz="3600" b="1" dirty="0" smtClean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Анализ дебиторской задолженности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1392793"/>
            <a:ext cx="1304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Общая сумма дебиторской задолженности в 2024 году составила 15 600 тыс. рублей.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870" y="1884997"/>
            <a:ext cx="10023146" cy="3680185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2821" y="6227180"/>
            <a:ext cx="793790" cy="1972019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879924" y="6421969"/>
            <a:ext cx="30041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4A4A45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Состав задолженности (2024)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793788" y="6711710"/>
            <a:ext cx="120903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Покупатели и заказчики: 12 168 тыс. руб. (78%)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793789" y="6989490"/>
            <a:ext cx="120903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Авансы выданные: 1 560 тыс. руб. (10%)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93790" y="7264369"/>
            <a:ext cx="120903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Прочие дебиторы: 1 248 тыс. руб. (8%)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93790" y="7573603"/>
            <a:ext cx="120903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Подотчетные лица: 624 тыс. руб. (4%)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93790" y="7848482"/>
            <a:ext cx="120903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Почти 80% задолженности приходится на покупателей, что является ключевым сегментом.</a:t>
            </a:r>
            <a:endParaRPr lang="en-US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2" y="590310"/>
            <a:ext cx="9190299" cy="3750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86924" y="1377732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Качество задолженности (31.12.2024)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638943" y="1941909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Краткосрочная: 83.1% (возврат в течение 12 месяцев)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38943" y="2747010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Долгосрочная: 16.9% (срок возврата более года)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671179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Просроченная: 1 320 тыс. руб. (8.5%)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476280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Безнадежная: 1 200 тыс. руб. (7.7%)</a:t>
            </a:r>
            <a:endParaRPr lang="en-US" sz="2000" dirty="0">
              <a:latin typeface="Bahnschrift" panose="020B0502040204020203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934" y="4541780"/>
            <a:ext cx="8776442" cy="28428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0E708DA-5B00-FCEF-8CB3-4F05B94AB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6449" y="7730575"/>
            <a:ext cx="1831287" cy="42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8153" y="348853"/>
            <a:ext cx="12279749" cy="610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600" b="1" dirty="0">
                <a:solidFill>
                  <a:srgbClr val="282824"/>
                </a:solidFill>
                <a:latin typeface="Bahnschrift" panose="020B0502040204020203" pitchFamily="34" charset="0"/>
                <a:ea typeface="Lato Bold" pitchFamily="34" charset="-122"/>
                <a:cs typeface="Lato Bold" pitchFamily="34" charset="-120"/>
              </a:rPr>
              <a:t>Оборачиваемость дебиторской задолженности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75247" y="1008972"/>
            <a:ext cx="13191887" cy="61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             Ключевой показатель качества дебиторской задолженности — оборачиваемость. Он отражает, как быстро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ru-RU" sz="2000" dirty="0" smtClean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долги превращаются в деньги.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420" y="1782502"/>
            <a:ext cx="10220445" cy="570024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49302" y="7482747"/>
            <a:ext cx="13191887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dirty="0">
                <a:solidFill>
                  <a:srgbClr val="4A4A45"/>
                </a:solidFill>
                <a:latin typeface="Bahnschrift" panose="020B0502040204020203" pitchFamily="34" charset="0"/>
                <a:ea typeface="Lato" pitchFamily="34" charset="-122"/>
                <a:cs typeface="Lato" pitchFamily="34" charset="-120"/>
              </a:rPr>
              <a:t>Коэффициент оборачиваемости растет, а срок возврата сокращается. Это свидетельствует об улучшении работы с дебиторами.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8A55A85-78B6-3BA8-3D9F-69682223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658" y="7795167"/>
            <a:ext cx="1661531" cy="387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774</Words>
  <Application>Microsoft Office PowerPoint</Application>
  <PresentationFormat>Произвольный</PresentationFormat>
  <Paragraphs>137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Bahnschrift</vt:lpstr>
      <vt:lpstr>Lato Bold</vt:lpstr>
      <vt:lpstr>Lato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Студентка</dc:creator>
  <cp:lastModifiedBy>User</cp:lastModifiedBy>
  <cp:revision>13</cp:revision>
  <dcterms:created xsi:type="dcterms:W3CDTF">2025-06-21T14:42:11Z</dcterms:created>
  <dcterms:modified xsi:type="dcterms:W3CDTF">2026-03-05T17:33:35Z</dcterms:modified>
</cp:coreProperties>
</file>