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83" r:id="rId23"/>
    <p:sldId id="279" r:id="rId24"/>
    <p:sldId id="280" r:id="rId25"/>
    <p:sldId id="281" r:id="rId26"/>
    <p:sldId id="282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40EE4EBE-A19D-4E65-8C9C-4807EB0DBA7F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F5B85F5C-CA2C-4A63-B0E3-B173A65453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07904" y="1196752"/>
            <a:ext cx="5120640" cy="511256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«Леса и луга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родины»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старшего дошкольного возраста)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" y="188640"/>
            <a:ext cx="3419872" cy="259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Животный мир леса  отличается большим разнообразием: </a:t>
            </a:r>
            <a:br>
              <a:rPr lang="ru-RU" dirty="0" smtClean="0"/>
            </a:br>
            <a:r>
              <a:rPr lang="ru-RU" dirty="0" smtClean="0"/>
              <a:t>в нём живут дикие звери, много птиц, грызунов, насекомых.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 descr="http://ic.pics.livejournal.com/andy_man/2680713/9122/912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7775891" cy="39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3419872" cy="620688"/>
          </a:xfrm>
        </p:spPr>
        <p:txBody>
          <a:bodyPr/>
          <a:lstStyle/>
          <a:p>
            <a:pPr algn="ctr"/>
            <a:r>
              <a:rPr lang="ru-RU" dirty="0" smtClean="0"/>
              <a:t>Хищники</a:t>
            </a:r>
            <a:endParaRPr lang="ru-RU" dirty="0"/>
          </a:p>
        </p:txBody>
      </p:sp>
      <p:pic>
        <p:nvPicPr>
          <p:cNvPr id="9218" name="Picture 2" descr="http://z-walls.ru/mo/31/volk_trava_derevo_hischnik_1680x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4184"/>
            <a:ext cx="3165876" cy="197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tatic.skynetblogs.be/media/58463/426571_240335672724897_100002453973115_496567_70412154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84" y="2240868"/>
            <a:ext cx="31639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look.com.ua/download.php?file=201210/1920x1080/look.com.ua-619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0"/>
          <a:stretch/>
        </p:blipFill>
        <p:spPr bwMode="auto">
          <a:xfrm>
            <a:off x="107504" y="836712"/>
            <a:ext cx="305066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fb.ru/misc/i/gallery/14901/5657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4005064"/>
            <a:ext cx="3050665" cy="20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xallyava.ru/images/Fauna_Hischniki/Kunitsa/6bcccb729a2cbc77cde8dfdd3538d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3088952" cy="231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4" y="3252282"/>
            <a:ext cx="175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Бурый медведь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796856" y="5517232"/>
            <a:ext cx="94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Куница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148064" y="3067616"/>
            <a:ext cx="69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Лиса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873781" y="958854"/>
            <a:ext cx="72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92019" y="6031577"/>
            <a:ext cx="68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Рысь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8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3419872" cy="620688"/>
          </a:xfrm>
        </p:spPr>
        <p:txBody>
          <a:bodyPr/>
          <a:lstStyle/>
          <a:p>
            <a:pPr algn="ctr"/>
            <a:r>
              <a:rPr lang="ru-RU" dirty="0" smtClean="0"/>
              <a:t>Растительноядные</a:t>
            </a:r>
            <a:endParaRPr lang="ru-RU" dirty="0"/>
          </a:p>
        </p:txBody>
      </p:sp>
      <p:pic>
        <p:nvPicPr>
          <p:cNvPr id="10242" name="Picture 2" descr="http://static.betazeta.com/www.veoverde.com/wp-content/uploads/2013/12/alce-960x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"/>
            <a:ext cx="3024336" cy="22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laying-field.ru/img/2015/051814/54104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5008" b="2656"/>
          <a:stretch/>
        </p:blipFill>
        <p:spPr bwMode="auto">
          <a:xfrm>
            <a:off x="119491" y="908720"/>
            <a:ext cx="319186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sloboda-m8.ru/images/catalog/88/5176a531319648.47280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" y="4005064"/>
            <a:ext cx="3220122" cy="24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foto.ua/uploads/photos/389/389280_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60" y="2324125"/>
            <a:ext cx="3351236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volynnews.com/files/news/2013/01-03/37279-1u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97" y="4596520"/>
            <a:ext cx="3294543" cy="22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1259" y="35730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55384" y="6418305"/>
            <a:ext cx="72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Ёж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87736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48836" y="308823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55892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Кабан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5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3419872" cy="2882624"/>
          </a:xfrm>
        </p:spPr>
        <p:txBody>
          <a:bodyPr>
            <a:no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лесах, </a:t>
            </a:r>
            <a:r>
              <a:rPr lang="ru-RU" sz="2000" dirty="0"/>
              <a:t>особенно весной и летом, обитает много птиц. Они оживляют и украшают леса, приносят огромную пользу, истребляя много вредных насекомых.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Всё </a:t>
            </a:r>
            <a:r>
              <a:rPr lang="ru-RU" sz="2000" dirty="0"/>
              <a:t>птичье население делят на </a:t>
            </a:r>
            <a:r>
              <a:rPr lang="ru-RU" sz="2000" dirty="0" smtClean="0"/>
              <a:t>перелётных </a:t>
            </a:r>
            <a:r>
              <a:rPr lang="ru-RU" sz="2000" dirty="0"/>
              <a:t>и </a:t>
            </a:r>
            <a:r>
              <a:rPr lang="ru-RU" sz="2000" dirty="0" err="1" smtClean="0"/>
              <a:t>осёдлых</a:t>
            </a:r>
            <a:r>
              <a:rPr lang="ru-RU" sz="2000" dirty="0"/>
              <a:t>, зимующих птиц.</a:t>
            </a:r>
          </a:p>
        </p:txBody>
      </p:sp>
      <p:pic>
        <p:nvPicPr>
          <p:cNvPr id="11266" name="Picture 2" descr="http://fotoohota.spb.ru/site/wp-content/uploads/2012/12/%D0%A1%D0%B5%D0%BC%D0%B5%D0%B9%D1%81%D1%82%D0%B2%D0%BE-%D1%81%D0%B5%D1%80%D0%BE%D0%B9-%D0%BC%D1%83%D1%85%D0%BE%D0%BB%D0%BE%D0%B2%D0%BA%D0%B8_%D0%BD%D0%BE%D0%B2%D1%8B%D0%B9-%D1%80%D0%B0%D0%B7%D0%BC%D0%B5%D1%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97" y="1895908"/>
            <a:ext cx="5507871" cy="36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48"/>
            <a:ext cx="3419872" cy="516632"/>
          </a:xfrm>
        </p:spPr>
        <p:txBody>
          <a:bodyPr/>
          <a:lstStyle/>
          <a:p>
            <a:pPr algn="ctr"/>
            <a:r>
              <a:rPr lang="ru-RU" dirty="0" smtClean="0"/>
              <a:t>Перелетные птицы</a:t>
            </a:r>
            <a:endParaRPr lang="ru-RU" dirty="0"/>
          </a:p>
        </p:txBody>
      </p:sp>
      <p:pic>
        <p:nvPicPr>
          <p:cNvPr id="5" name="Рисунок 4" descr="http://gnilomedova.59313s016.edusite.ru/images/p9_obiknovennij20skvoretc2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6150"/>
            <a:ext cx="338437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gnilomedova.59313s016.edusite.ru/images/p9_8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2" y="3729778"/>
            <a:ext cx="3384376" cy="270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://topxlist.ru/wp-content/uploads/2012/12/animal_0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 bwMode="auto">
          <a:xfrm>
            <a:off x="5393641" y="3429000"/>
            <a:ext cx="2808312" cy="29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ew.stihi.ru/pics/2014/06/04/4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456384" cy="28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38127" y="3360446"/>
            <a:ext cx="10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Скворец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29009" y="6433475"/>
            <a:ext cx="144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Трясогузка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092281" y="6401952"/>
            <a:ext cx="110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Кукушка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501399" y="2991114"/>
            <a:ext cx="10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Соловей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71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19872" cy="548680"/>
          </a:xfrm>
        </p:spPr>
        <p:txBody>
          <a:bodyPr/>
          <a:lstStyle/>
          <a:p>
            <a:pPr algn="ctr"/>
            <a:r>
              <a:rPr lang="ru-RU" dirty="0" smtClean="0"/>
              <a:t>Зимующие птицы</a:t>
            </a:r>
            <a:endParaRPr lang="ru-RU" dirty="0"/>
          </a:p>
        </p:txBody>
      </p:sp>
      <p:pic>
        <p:nvPicPr>
          <p:cNvPr id="2052" name="Picture 4" descr="http://sadik11sol.ucoz.ru/solnishko/2015/sinichkinden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42220"/>
            <a:ext cx="362097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.wallpaperweb.org/wallpaper/animals/1440x1080/CrossbillFeedingonFirCones_1440x10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3986"/>
          <a:stretch/>
        </p:blipFill>
        <p:spPr bwMode="auto">
          <a:xfrm>
            <a:off x="4968729" y="360406"/>
            <a:ext cx="3627472" cy="27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ildlife-photography.uk.com/blog/wp-content/uploads/2009/11/11-Great-Spotted-Woodpecker-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9"/>
          <a:stretch/>
        </p:blipFill>
        <p:spPr bwMode="auto">
          <a:xfrm>
            <a:off x="467545" y="3548521"/>
            <a:ext cx="3515370" cy="28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oxota.su/ext_images/220/img_dfcbf5f55a1cca379985717ac4c581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17" y="3493823"/>
            <a:ext cx="3570351" cy="29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6910" y="312449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Синица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77806" y="6358879"/>
            <a:ext cx="805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Дятел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524328" y="6413577"/>
            <a:ext cx="101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Тетерев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45813" y="3124810"/>
            <a:ext cx="85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Клёст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7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324"/>
            <a:ext cx="3419872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севера прилетают зимовать</a:t>
            </a:r>
            <a:endParaRPr lang="ru-RU" dirty="0"/>
          </a:p>
        </p:txBody>
      </p:sp>
      <p:pic>
        <p:nvPicPr>
          <p:cNvPr id="3076" name="Picture 4" descr="http://www.chitalnya.ru/upload2/544/8f78bd2c20ff9a366d0ad9ab8f57af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36012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otoham.ru/img/picture/May/28/e40eaab6423b5376fc29a32922f1215b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1" y="1733215"/>
            <a:ext cx="3601244" cy="25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dn.imhonet.ru/0/tmp_user_files/25/9a/259a0524dfba6a6981f23c1b7e04cf85/xlarge/276cb5efeaeda30daac998ce3cdd4c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534535" cy="28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4260694"/>
            <a:ext cx="138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Свиристель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24237" y="6381328"/>
            <a:ext cx="102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Снегирь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666884" y="3133775"/>
            <a:ext cx="101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Чечётка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56"/>
            <a:ext cx="3419872" cy="885464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В лесах водится много разных насекомых</a:t>
            </a:r>
            <a:endParaRPr lang="ru-RU" sz="2200" dirty="0"/>
          </a:p>
        </p:txBody>
      </p:sp>
      <p:pic>
        <p:nvPicPr>
          <p:cNvPr id="5122" name="Picture 2" descr="http://www.borckadh.gov.tr/images/b/20130911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91" y="4646995"/>
            <a:ext cx="3312368" cy="22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otozveri.ru/nasekonye/18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35738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edia.publika.md/ru/image/201404/oar_full/910764_705074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639" r="2003" b="2496"/>
          <a:stretch/>
        </p:blipFill>
        <p:spPr bwMode="auto">
          <a:xfrm>
            <a:off x="386863" y="3939397"/>
            <a:ext cx="3294054" cy="241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n-teresno.ru/wp-content/uploads/2016/02/web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91" y="-13416"/>
            <a:ext cx="3290833" cy="22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4813" y="35010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Улитка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55776" y="6353841"/>
            <a:ext cx="110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Муравей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11924" y="9290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Паук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233459" y="5567831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Комар</a:t>
            </a:r>
            <a:endParaRPr lang="ru-RU" dirty="0"/>
          </a:p>
        </p:txBody>
      </p:sp>
      <p:pic>
        <p:nvPicPr>
          <p:cNvPr id="2050" name="Picture 2" descr="http://www.animalutul.ro/upload/4/articles/12/1167/3_orig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59" y="2168860"/>
            <a:ext cx="2628292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7" y="3298340"/>
            <a:ext cx="79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Клещ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2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56"/>
            <a:ext cx="3419872" cy="169815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Некоторые насекомые и их личинки причиняют вред деревьям: </a:t>
            </a:r>
            <a:r>
              <a:rPr lang="ru-RU" sz="2000" dirty="0"/>
              <a:t>о</a:t>
            </a:r>
            <a:r>
              <a:rPr lang="ru-RU" sz="2000" dirty="0" smtClean="0"/>
              <a:t>дни </a:t>
            </a:r>
            <a:r>
              <a:rPr lang="ru-RU" sz="2000" dirty="0"/>
              <a:t>поражают листья, другие - корни, третьи - кору и древесину.</a:t>
            </a:r>
            <a:r>
              <a:rPr lang="ru-RU" sz="2000" dirty="0" smtClean="0"/>
              <a:t>  </a:t>
            </a:r>
            <a:endParaRPr lang="ru-RU" sz="2000" dirty="0"/>
          </a:p>
        </p:txBody>
      </p:sp>
      <p:pic>
        <p:nvPicPr>
          <p:cNvPr id="6146" name="Picture 2" descr="https://upload.wikimedia.org/wikipedia/commons/thumb/c/c2/Heldenbok.jpg/540px-Heldenbo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/>
          <a:stretch/>
        </p:blipFill>
        <p:spPr bwMode="auto">
          <a:xfrm>
            <a:off x="3553430" y="116632"/>
            <a:ext cx="3312368" cy="213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nsects.ucoz.ru/_ph/8/2/1580810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2"/>
          <a:stretch/>
        </p:blipFill>
        <p:spPr bwMode="auto">
          <a:xfrm>
            <a:off x="107504" y="2328443"/>
            <a:ext cx="3250332" cy="23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n15.nevsedoma.org.ua/photo/637/214_files/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28017"/>
            <a:ext cx="3312036" cy="22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macroclub.ru/gallery/data/1558/12A0085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"/>
          <a:stretch/>
        </p:blipFill>
        <p:spPr bwMode="auto">
          <a:xfrm>
            <a:off x="3553762" y="4599512"/>
            <a:ext cx="3312036" cy="21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1620" y="4719658"/>
            <a:ext cx="11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Гусеница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7860" y="5589240"/>
            <a:ext cx="133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Сосновый шелкопряд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67944" y="324651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Майский жук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65798" y="999424"/>
            <a:ext cx="166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Усач или </a:t>
            </a:r>
          </a:p>
          <a:p>
            <a:r>
              <a:rPr lang="ru-RU" dirty="0" smtClean="0"/>
              <a:t>жук-дровосек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4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760"/>
            <a:ext cx="3419872" cy="3105269"/>
          </a:xfrm>
        </p:spPr>
        <p:txBody>
          <a:bodyPr>
            <a:normAutofit/>
          </a:bodyPr>
          <a:lstStyle/>
          <a:p>
            <a:r>
              <a:rPr lang="ru-RU" sz="2000" dirty="0"/>
              <a:t>Наш лес напоминает многоэтажное здание. </a:t>
            </a:r>
            <a:r>
              <a:rPr lang="ru-RU" sz="2000" dirty="0" smtClean="0"/>
              <a:t>Растения </a:t>
            </a:r>
            <a:r>
              <a:rPr lang="ru-RU" sz="2000" dirty="0"/>
              <a:t>в </a:t>
            </a:r>
            <a:r>
              <a:rPr lang="ru-RU" sz="2000" dirty="0" smtClean="0"/>
              <a:t>нем растут</a:t>
            </a:r>
            <a:r>
              <a:rPr lang="ru-RU" sz="2000" dirty="0"/>
              <a:t> ярусами, этажами.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Но счёт </a:t>
            </a:r>
            <a:r>
              <a:rPr lang="ru-RU" sz="2000" dirty="0"/>
              <a:t>этажей в лесу идет сверху вниз.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Каждый этаж заселяют определённые виды растений и животных. </a:t>
            </a:r>
            <a:endParaRPr lang="ru-RU" sz="2000" dirty="0"/>
          </a:p>
        </p:txBody>
      </p:sp>
      <p:pic>
        <p:nvPicPr>
          <p:cNvPr id="7170" name="Picture 2" descr="http://www.klass39.ru/wp-content/uploads/2013/01/%D0%91%D0%B8%D0%BE%D0%B3%D0%B5%D0%BE%D1%86%D0%B5%D0%BD%D0%BE%D0%B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744699" cy="64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3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9590"/>
            <a:ext cx="3995935" cy="342107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Богата и разнообразна растительность леса.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лесу растут дикорастущие </a:t>
            </a:r>
            <a:r>
              <a:rPr lang="ru-RU" sz="2000" dirty="0"/>
              <a:t>плоды,</a:t>
            </a:r>
            <a:r>
              <a:rPr lang="ru-RU" sz="2000" dirty="0" smtClean="0"/>
              <a:t> ягоды, орехи, грибы и лекарственные травы.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Россия является крупнейшей лесной державой. </a:t>
            </a:r>
            <a:endParaRPr lang="ru-RU" sz="2000" dirty="0"/>
          </a:p>
        </p:txBody>
      </p:sp>
      <p:pic>
        <p:nvPicPr>
          <p:cNvPr id="3" name="zvuk_-_les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5947974"/>
            <a:ext cx="609600" cy="609600"/>
          </a:xfrm>
          <a:prstGeom prst="rect">
            <a:avLst/>
          </a:prstGeom>
        </p:spPr>
      </p:pic>
      <p:pic>
        <p:nvPicPr>
          <p:cNvPr id="4100" name="Picture 4" descr="http://www.travelagentcentral.com/files/travelagent/nodes/2011/31132/rainforesthoh_stockxch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60" y="-182306"/>
            <a:ext cx="576064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32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19872" cy="1482425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На лугу может быть также интересно, как и в лесу, нужно лишь внимательно посмотреть.</a:t>
            </a:r>
            <a:endParaRPr lang="ru-RU" sz="2200" dirty="0"/>
          </a:p>
        </p:txBody>
      </p:sp>
      <p:pic>
        <p:nvPicPr>
          <p:cNvPr id="9218" name="Picture 2" descr="http://tub.tubgit.com/reimg/resize-img.php?src=http://photos.up-wallpaper.com/images250/n3sivexux5m.jpg&amp;h=900&amp;w=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358" y="32048"/>
            <a:ext cx="3576246" cy="58864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Травянистые растения луга</a:t>
            </a:r>
            <a:endParaRPr lang="ru-RU" sz="2200" dirty="0"/>
          </a:p>
        </p:txBody>
      </p:sp>
      <p:pic>
        <p:nvPicPr>
          <p:cNvPr id="10244" name="Picture 4" descr="http://fs00.infourok.ru/images/doc/252/256662/img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/>
          <a:stretch/>
        </p:blipFill>
        <p:spPr bwMode="auto">
          <a:xfrm>
            <a:off x="3707904" y="105045"/>
            <a:ext cx="2916324" cy="241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krflowers.info/img/Kle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8"/>
          <a:stretch/>
        </p:blipFill>
        <p:spPr bwMode="auto">
          <a:xfrm>
            <a:off x="6012160" y="2569964"/>
            <a:ext cx="2898957" cy="194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greenlightplants.com/wp-content/uploads/2013/03/Achillea_MillefoliumWE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6" y="764705"/>
            <a:ext cx="3074147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ikon.altervista.org/cpm/albums/bot-01/piante001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581128"/>
            <a:ext cx="2915541" cy="21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hooelake.org/wp-content/uploads/2012/02/Tufted-Vetch-Vicia-crac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9" y="3429000"/>
            <a:ext cx="2527923" cy="30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131" y="3068960"/>
            <a:ext cx="17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Тысячелистник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55642" y="6483251"/>
            <a:ext cx="227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Мышиный горошек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624229" y="1128589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Колокольчик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093664" y="3373760"/>
            <a:ext cx="9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Клевер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551437" y="5489790"/>
            <a:ext cx="104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Нивяник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1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2"/>
            <a:ext cx="3419872" cy="576064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Луговые грибы и ягоды</a:t>
            </a:r>
            <a:endParaRPr lang="ru-RU" sz="2200" dirty="0"/>
          </a:p>
        </p:txBody>
      </p:sp>
      <p:pic>
        <p:nvPicPr>
          <p:cNvPr id="15362" name="Picture 2" descr="http://www.mykoweb.com/CAF/photos/large/Agaricus_fissuratus_fs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9" y="764705"/>
            <a:ext cx="345638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3711" y="3356993"/>
            <a:ext cx="15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Шампиньоны</a:t>
            </a:r>
            <a:endParaRPr lang="ru-RU" dirty="0"/>
          </a:p>
        </p:txBody>
      </p:sp>
      <p:pic>
        <p:nvPicPr>
          <p:cNvPr id="15364" name="Picture 4" descr="http://cs412316.vk.me/v412316267/68b0/njlNXrjLD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130"/>
            <a:ext cx="4023684" cy="30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79358" y="3002154"/>
            <a:ext cx="94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Опята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33027" y="6324888"/>
            <a:ext cx="1296145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Дождевик</a:t>
            </a:r>
            <a:endParaRPr lang="ru-RU" dirty="0"/>
          </a:p>
        </p:txBody>
      </p:sp>
      <p:pic>
        <p:nvPicPr>
          <p:cNvPr id="15368" name="Picture 8" descr="http://51154201.de.strato-hosting.eu/Pilze/Pilze-Fotos/Calvatia_utriform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09" y="3733584"/>
            <a:ext cx="3456383" cy="25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c.pics.livejournal.com/ultramarine_mew/35510214/9255/9255_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15477"/>
            <a:ext cx="4017211" cy="30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39726" y="64283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Клубника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5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150" y="23257"/>
            <a:ext cx="3419872" cy="597432"/>
          </a:xfrm>
        </p:spPr>
        <p:txBody>
          <a:bodyPr/>
          <a:lstStyle/>
          <a:p>
            <a:pPr algn="ctr"/>
            <a:r>
              <a:rPr lang="ru-RU" dirty="0" smtClean="0"/>
              <a:t>Насекомые луга</a:t>
            </a:r>
            <a:endParaRPr lang="ru-RU" dirty="0"/>
          </a:p>
        </p:txBody>
      </p:sp>
      <p:pic>
        <p:nvPicPr>
          <p:cNvPr id="11274" name="Picture 10" descr="http://s16.radikal.ru/i190/0909/c7/ffbe1e7842e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1" b="5305"/>
          <a:stretch/>
        </p:blipFill>
        <p:spPr bwMode="auto">
          <a:xfrm>
            <a:off x="179512" y="908720"/>
            <a:ext cx="3050043" cy="26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www.xn--80avdfc2c.xn--p1ai/img/326/159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b="17723"/>
          <a:stretch/>
        </p:blipFill>
        <p:spPr bwMode="auto">
          <a:xfrm>
            <a:off x="6132802" y="1988840"/>
            <a:ext cx="2980039" cy="2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img15.nnm.me/5/a/e/d/e/d72206cf1d462df35144c0998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46012"/>
            <a:ext cx="3169805" cy="23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molbiol.ru/forums/uploads/a002/b007/post-23314-126462635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r="4451"/>
          <a:stretch/>
        </p:blipFill>
        <p:spPr bwMode="auto">
          <a:xfrm>
            <a:off x="179512" y="4005064"/>
            <a:ext cx="3050043" cy="25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foto-zverey.ru/nasekomye/pchely/pchela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/>
          <a:stretch/>
        </p:blipFill>
        <p:spPr bwMode="auto">
          <a:xfrm rot="5400000">
            <a:off x="3949839" y="-341327"/>
            <a:ext cx="2251656" cy="31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4473" y="353869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Бабочки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653216" y="5350023"/>
            <a:ext cx="65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220072" y="3147137"/>
            <a:ext cx="89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Шмель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653216" y="1057794"/>
            <a:ext cx="79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Пчела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6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xallyava.ru/images/Fauna/Zouki/a7aae3d0ac99f8adf2691cf48d9f53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t="2477" r="2672" b="5388"/>
          <a:stretch/>
        </p:blipFill>
        <p:spPr bwMode="auto">
          <a:xfrm>
            <a:off x="491194" y="332656"/>
            <a:ext cx="3062727" cy="26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www.vedastro.eu/uploads/file_repo/2014/07/05/2014-07-09-9e5f17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84" y="3573016"/>
            <a:ext cx="3598764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acroid.ru/mdata/58/1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84" y="36615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nimalfotos.ru/photo/b0/b019e40e4af5bafe5cdb4f6d833691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8" y="3573016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6513" y="30556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Жуки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45920" y="30556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Кузнечик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09098" y="62733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Стрекоза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1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56"/>
            <a:ext cx="3419872" cy="45341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Животные луга</a:t>
            </a:r>
            <a:endParaRPr lang="ru-RU" sz="2200" dirty="0"/>
          </a:p>
        </p:txBody>
      </p:sp>
      <p:pic>
        <p:nvPicPr>
          <p:cNvPr id="13314" name="Picture 2" descr="http://www.herp.it/images/Lacertidae/ReSaLaLaVi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4" y="3900810"/>
            <a:ext cx="3745096" cy="24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1.bp.blogspot.com/-ueQaOd1tMWs/UoMc2nwFZCI/AAAAAAAAJlY/NcTBvvLF3ok/s1600/RanaTemporari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4" y="66801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844" y="346035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Травяная лягушка</a:t>
            </a:r>
            <a:endParaRPr lang="ru-RU" dirty="0"/>
          </a:p>
        </p:txBody>
      </p:sp>
      <p:pic>
        <p:nvPicPr>
          <p:cNvPr id="13324" name="Picture 12" descr="http://2.bp.blogspot.com/-qcMko4eQ-Q0/UoMhr0QaBSI/AAAAAAAAJm0/BNElELpkN1A/s1600/1285265889_harvest_mice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80" y="404664"/>
            <a:ext cx="4184472" cy="278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91220" y="3204573"/>
            <a:ext cx="1728192" cy="38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Полевая мышь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60022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Луговая ящерица</a:t>
            </a:r>
            <a:endParaRPr lang="ru-RU" dirty="0"/>
          </a:p>
        </p:txBody>
      </p:sp>
      <p:pic>
        <p:nvPicPr>
          <p:cNvPr id="13326" name="Picture 14" descr="http://1.bp.blogspot.com/-CEV9eJHQOJI/UoMhBfmKoyI/AAAAAAAAJms/w4Klyw8VMyA/s1600/17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63" y="3717033"/>
            <a:ext cx="3934305" cy="25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48495" y="6314024"/>
            <a:ext cx="81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2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19872" cy="548680"/>
          </a:xfrm>
        </p:spPr>
        <p:txBody>
          <a:bodyPr/>
          <a:lstStyle/>
          <a:p>
            <a:pPr algn="ctr"/>
            <a:r>
              <a:rPr lang="ru-RU" dirty="0" smtClean="0"/>
              <a:t>Птицы луга</a:t>
            </a:r>
            <a:endParaRPr lang="ru-RU" dirty="0"/>
          </a:p>
        </p:txBody>
      </p:sp>
      <p:pic>
        <p:nvPicPr>
          <p:cNvPr id="14338" name="Picture 2" descr="http://2.bp.blogspot.com/-fBfEqLPGSBk/UoMd_kwhGqI/AAAAAAAAJlw/_TGAktL_2Vk/s1600/3785665_2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26614"/>
          <a:stretch/>
        </p:blipFill>
        <p:spPr bwMode="auto">
          <a:xfrm>
            <a:off x="323528" y="579621"/>
            <a:ext cx="2816000" cy="27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1468" y="33523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Перепел</a:t>
            </a:r>
            <a:endParaRPr lang="ru-RU" dirty="0"/>
          </a:p>
        </p:txBody>
      </p:sp>
      <p:pic>
        <p:nvPicPr>
          <p:cNvPr id="7" name="Picture 7" descr="f_03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4" y="3721651"/>
            <a:ext cx="2851947" cy="273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3455" y="6460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Коростель</a:t>
            </a:r>
            <a:endParaRPr lang="ru-RU" dirty="0"/>
          </a:p>
        </p:txBody>
      </p:sp>
      <p:pic>
        <p:nvPicPr>
          <p:cNvPr id="14340" name="Picture 4" descr="http://demiart.ru/forum/uploads5/post-238385-1275914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79621"/>
            <a:ext cx="3691673" cy="245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69956" y="3031123"/>
            <a:ext cx="86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Чибис</a:t>
            </a:r>
            <a:endParaRPr lang="ru-RU" dirty="0"/>
          </a:p>
        </p:txBody>
      </p:sp>
      <p:pic>
        <p:nvPicPr>
          <p:cNvPr id="14342" name="Picture 6" descr="http://naturelight.ru/photo/2009-07-21/23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67" y="3573016"/>
            <a:ext cx="3916087" cy="27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41672" y="635295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Луговой лунь (хищник)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6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6912"/>
            <a:ext cx="3419872" cy="2952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Приглашаем вас </a:t>
            </a:r>
            <a:br>
              <a:rPr lang="ru-RU" dirty="0" smtClean="0"/>
            </a:br>
            <a:r>
              <a:rPr lang="ru-RU" dirty="0" smtClean="0"/>
              <a:t>на интересные и увлекательные прогулки по лесу и лугу.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главное – </a:t>
            </a:r>
            <a:br>
              <a:rPr lang="ru-RU" dirty="0" smtClean="0"/>
            </a:br>
            <a:r>
              <a:rPr lang="ru-RU" b="1" i="1" dirty="0" smtClean="0"/>
              <a:t>берегите природу!</a:t>
            </a:r>
            <a:endParaRPr lang="ru-RU" b="1" i="1" dirty="0"/>
          </a:p>
        </p:txBody>
      </p:sp>
      <p:pic>
        <p:nvPicPr>
          <p:cNvPr id="1028" name="Picture 4" descr="http://kimonosha.ru/published/publicdata/OKEYVSELUXKIMONOSHA/attachments/SC/images/sun-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-171400"/>
            <a:ext cx="5724127" cy="72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19872" cy="548680"/>
          </a:xfrm>
        </p:spPr>
        <p:txBody>
          <a:bodyPr/>
          <a:lstStyle/>
          <a:p>
            <a:pPr algn="ctr"/>
            <a:r>
              <a:rPr lang="ru-RU" dirty="0" smtClean="0"/>
              <a:t>Виды лесов </a:t>
            </a:r>
            <a:endParaRPr lang="ru-RU" dirty="0"/>
          </a:p>
        </p:txBody>
      </p:sp>
      <p:pic>
        <p:nvPicPr>
          <p:cNvPr id="1026" name="Picture 2" descr="http://andrey720.ucoz.com/_ph/1/229691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20688"/>
            <a:ext cx="3528392" cy="23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h5.googleusercontent.com/-i6j1Hzfc-ho/U7S-G7OldTI/AAAAAAAAxE0/QfdnuEwkd7o/w1028-h686/735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34" y="620688"/>
            <a:ext cx="3528392" cy="23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s1.i.ua/3/1/2158158_235fdc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21569"/>
            <a:ext cx="3515707" cy="26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3" y="297147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Хвойный</a:t>
            </a:r>
            <a:r>
              <a:rPr lang="ru-RU" dirty="0" smtClean="0"/>
              <a:t>  (растут ели, сосны, пихта, кедры, лиственница)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55830" y="621166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Смешанный</a:t>
            </a:r>
            <a:r>
              <a:rPr lang="ru-RU" dirty="0" smtClean="0"/>
              <a:t>  (растут хвойные и лиственные деревья)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164650" y="297523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Лиственный</a:t>
            </a:r>
            <a:r>
              <a:rPr lang="ru-RU" dirty="0" smtClean="0"/>
              <a:t>  (растут берёзы, осины, дубы, липы, клены)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3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19871" cy="2780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лесу на опушках нередко можно встретить дикие яблони.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некоторых лесах бывает много орехов.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://www.treespk.ru/upload/iblock/f09/f092398cef7c3b375cbf0b977ad593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76867" cy="33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.fishki.net/upload/post/201504/13/1499935/e04df763d148de47d681eb2b987374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9" y="3497552"/>
            <a:ext cx="4247917" cy="312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07"/>
            <a:ext cx="3419872" cy="7647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лесах растёт много съедобных ягод</a:t>
            </a:r>
            <a:endParaRPr lang="ru-RU" dirty="0"/>
          </a:p>
        </p:txBody>
      </p:sp>
      <p:pic>
        <p:nvPicPr>
          <p:cNvPr id="4098" name="Picture 2" descr="http://images.tildacdn.info/1e0248c9-338e-4bbb-ace5-2cd961ccaec5/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59" y="100657"/>
            <a:ext cx="3946413" cy="29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medicalbrain.ru/wp-content/uploads/2010/02/db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58471"/>
            <a:ext cx="3946414" cy="28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7829" y="3060467"/>
            <a:ext cx="123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Шиповник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53352" y="5046091"/>
            <a:ext cx="94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Рябина </a:t>
            </a:r>
            <a:endParaRPr lang="ru-RU" dirty="0"/>
          </a:p>
        </p:txBody>
      </p:sp>
      <p:pic>
        <p:nvPicPr>
          <p:cNvPr id="4108" name="Picture 12" descr="http://cs627919.vk.me/v627919986/260a7/6Yu-fb8oW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60" y="3600846"/>
            <a:ext cx="3960441" cy="28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72239" y="6488668"/>
            <a:ext cx="94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Калина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7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hotosflowery.ru/photo/bd/bd70f88d9beec1d11bada50648c5cb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795"/>
            <a:ext cx="2952328" cy="30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yagodavtomske.ru/attachments/Image/Lechebnyie-svoystva-golubiki.jpg?template=gener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8" y="3717032"/>
            <a:ext cx="2952329" cy="259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upersadovod.ru/wp-content/uploads/2013/08/Maska-s-yagodami-smorodinyi-i-buzin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65" y="3803013"/>
            <a:ext cx="3667512" cy="24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salfa.ru/img/spec/347_53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512" y="332656"/>
            <a:ext cx="3518418" cy="263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1415" y="3219358"/>
            <a:ext cx="106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Ежевика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85402" y="6308906"/>
            <a:ext cx="12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Голубика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84810" y="299718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Черника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34376" y="6203312"/>
            <a:ext cx="1753701" cy="374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Чёрная бузина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0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rzaki.ru/templates/img/full/70eb9284dc02fe246a33db87fb0095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979215" cy="44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2583" y="5504806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Земляника </a:t>
            </a:r>
            <a:endParaRPr lang="ru-RU" dirty="0"/>
          </a:p>
        </p:txBody>
      </p:sp>
      <p:pic>
        <p:nvPicPr>
          <p:cNvPr id="7" name="Picture 8" descr="http://fs00.infourok.ru/images/doc/277/282324/img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37" y="3573016"/>
            <a:ext cx="3687879" cy="276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86887" y="6351340"/>
            <a:ext cx="95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Клюква </a:t>
            </a:r>
            <a:endParaRPr lang="ru-RU" dirty="0"/>
          </a:p>
        </p:txBody>
      </p:sp>
      <p:pic>
        <p:nvPicPr>
          <p:cNvPr id="6146" name="Picture 2" descr="http://ppusaratov.ru/image/56aaed3da00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3687879" cy="276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3013" y="310225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Брусника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8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76" y="162480"/>
            <a:ext cx="3419872" cy="1020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Леса России славятся обилием грибов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http://gnilomedova.59313s016.edusite.ru/images/p9_00074-steinpilz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1"/>
            <a:ext cx="2232248" cy="2460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gnilomedova.59313s016.edusite.ru/images/p9_heckfy_10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52" y="482262"/>
            <a:ext cx="257425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gnilomedova.59313s016.edusite.ru/images/p9_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2262"/>
            <a:ext cx="2267402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8" y="365679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Белый гриб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06439" y="3074550"/>
            <a:ext cx="156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Подосиновик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079126" y="3080475"/>
            <a:ext cx="170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Подберёзовик</a:t>
            </a:r>
            <a:endParaRPr lang="ru-RU" dirty="0"/>
          </a:p>
        </p:txBody>
      </p:sp>
      <p:pic>
        <p:nvPicPr>
          <p:cNvPr id="12" name="Рисунок 11" descr="http://gnilomedova.59313s016.edusite.ru/images/p9_46582917_1248182358_dscn749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52" y="4026460"/>
            <a:ext cx="2574256" cy="193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gnilomedova.59313s016.edusite.ru/images/p9_ryzhiki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4189730"/>
            <a:ext cx="2484276" cy="213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gnilomedova.59313s016.edusite.ru/images/p9_638277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26460"/>
            <a:ext cx="2267402" cy="196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979712" y="63265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Рыжики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95589" y="5958270"/>
            <a:ext cx="10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Маслята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847514" y="599329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Грузди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9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3419871" cy="46405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Можно встретить в лесах и ядовитые грибы: </a:t>
            </a:r>
            <a:br>
              <a:rPr lang="ru-RU" sz="2000" dirty="0" smtClean="0"/>
            </a:br>
            <a:r>
              <a:rPr lang="ru-RU" sz="2000" dirty="0" smtClean="0"/>
              <a:t>красный мухомор  </a:t>
            </a:r>
            <a:br>
              <a:rPr lang="ru-RU" sz="2000" dirty="0" smtClean="0"/>
            </a:br>
            <a:r>
              <a:rPr lang="ru-RU" sz="2000" dirty="0" smtClean="0"/>
              <a:t>или бледную поганку.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Ядовитый </a:t>
            </a:r>
            <a:r>
              <a:rPr lang="ru-RU" sz="2000" dirty="0"/>
              <a:t>гриб - не значит бесполезный. В лесу он приносит свою пользу: является пищей для насекомых, лекарством для животных.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Нельзя </a:t>
            </a:r>
            <a:r>
              <a:rPr lang="ru-RU" sz="2000" dirty="0"/>
              <a:t>уничтожать ядовитые </a:t>
            </a:r>
            <a:r>
              <a:rPr lang="ru-RU" sz="2000" dirty="0" smtClean="0"/>
              <a:t>грибы!</a:t>
            </a:r>
            <a:endParaRPr lang="ru-RU" sz="2000" dirty="0"/>
          </a:p>
        </p:txBody>
      </p:sp>
      <p:pic>
        <p:nvPicPr>
          <p:cNvPr id="5" name="Рисунок 4" descr="http://gnilomedova.59313s016.edusite.ru/images/p9_1007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3888432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gnilomedova.59313s016.edusite.ru/images/p9_deadlygrib_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888432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9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541</TotalTime>
  <Words>258</Words>
  <Application>Microsoft Office PowerPoint</Application>
  <PresentationFormat>Экран (4:3)</PresentationFormat>
  <Paragraphs>98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Soho</vt:lpstr>
      <vt:lpstr>«Леса и луга  нашей родины»  (для детей старшего дошкольного возраста)     2016 г. </vt:lpstr>
      <vt:lpstr>Богата и разнообразна растительность леса.   В лесу растут дикорастущие плоды, ягоды, орехи, грибы и лекарственные травы.  Россия является крупнейшей лесной державой. </vt:lpstr>
      <vt:lpstr>Виды лесов </vt:lpstr>
      <vt:lpstr>В лесу на опушках нередко можно встретить дикие яблони.    В некоторых лесах бывает много орехов. </vt:lpstr>
      <vt:lpstr>В лесах растёт много съедобных ягод</vt:lpstr>
      <vt:lpstr>Презентация PowerPoint</vt:lpstr>
      <vt:lpstr>Презентация PowerPoint</vt:lpstr>
      <vt:lpstr>Леса России славятся обилием грибов </vt:lpstr>
      <vt:lpstr>Можно встретить в лесах и ядовитые грибы:  красный мухомор   или бледную поганку.  Ядовитый гриб - не значит бесполезный. В лесу он приносит свою пользу: является пищей для насекомых, лекарством для животных.  Нельзя уничтожать ядовитые грибы!</vt:lpstr>
      <vt:lpstr>Животный мир леса  отличается большим разнообразием:  в нём живут дикие звери, много птиц, грызунов, насекомых. </vt:lpstr>
      <vt:lpstr>Хищники</vt:lpstr>
      <vt:lpstr>Растительноядные</vt:lpstr>
      <vt:lpstr>В лесах, особенно весной и летом, обитает много птиц. Они оживляют и украшают леса, приносят огромную пользу, истребляя много вредных насекомых.  Всё птичье население делят на перелётных и осёдлых, зимующих птиц.</vt:lpstr>
      <vt:lpstr>Перелетные птицы</vt:lpstr>
      <vt:lpstr>Зимующие птицы</vt:lpstr>
      <vt:lpstr>С севера прилетают зимовать</vt:lpstr>
      <vt:lpstr>В лесах водится много разных насекомых</vt:lpstr>
      <vt:lpstr>Некоторые насекомые и их личинки причиняют вред деревьям: одни поражают листья, другие - корни, третьи - кору и древесину.  </vt:lpstr>
      <vt:lpstr>Наш лес напоминает многоэтажное здание. Растения в нем растут ярусами, этажами.  Но счёт этажей в лесу идет сверху вниз.  Каждый этаж заселяют определённые виды растений и животных. </vt:lpstr>
      <vt:lpstr>На лугу может быть также интересно, как и в лесу, нужно лишь внимательно посмотреть.</vt:lpstr>
      <vt:lpstr>Травянистые растения луга</vt:lpstr>
      <vt:lpstr>Луговые грибы и ягоды</vt:lpstr>
      <vt:lpstr>Насекомые луга</vt:lpstr>
      <vt:lpstr>Презентация PowerPoint</vt:lpstr>
      <vt:lpstr>Животные луга</vt:lpstr>
      <vt:lpstr>Птицы луга</vt:lpstr>
      <vt:lpstr>Приглашаем вас  на интересные и увлекательные прогулки по лесу и лугу.  И главное –  берегите природу!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Макс</cp:lastModifiedBy>
  <cp:revision>50</cp:revision>
  <dcterms:created xsi:type="dcterms:W3CDTF">2016-04-03T16:29:53Z</dcterms:created>
  <dcterms:modified xsi:type="dcterms:W3CDTF">2016-11-03T17:45:21Z</dcterms:modified>
</cp:coreProperties>
</file>