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4" r:id="rId5"/>
    <p:sldId id="295" r:id="rId6"/>
    <p:sldId id="296" r:id="rId7"/>
    <p:sldId id="297" r:id="rId8"/>
    <p:sldId id="308" r:id="rId9"/>
    <p:sldId id="307" r:id="rId10"/>
    <p:sldId id="302" r:id="rId11"/>
    <p:sldId id="303" r:id="rId12"/>
    <p:sldId id="304" r:id="rId13"/>
    <p:sldId id="305" r:id="rId14"/>
    <p:sldId id="306" r:id="rId15"/>
    <p:sldId id="257" r:id="rId16"/>
    <p:sldId id="259" r:id="rId17"/>
    <p:sldId id="261" r:id="rId18"/>
    <p:sldId id="287" r:id="rId19"/>
    <p:sldId id="289" r:id="rId20"/>
    <p:sldId id="268" r:id="rId21"/>
    <p:sldId id="286" r:id="rId22"/>
    <p:sldId id="270" r:id="rId23"/>
    <p:sldId id="271" r:id="rId24"/>
    <p:sldId id="273" r:id="rId25"/>
    <p:sldId id="288" r:id="rId26"/>
    <p:sldId id="275" r:id="rId27"/>
    <p:sldId id="285" r:id="rId28"/>
    <p:sldId id="279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9185C-75F6-4186-8C7A-AD5E875FB24A}" type="doc">
      <dgm:prSet loTypeId="urn:microsoft.com/office/officeart/2005/8/layout/pyramid2" loCatId="pyramid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7DA6CE5-A3D4-4BF3-9574-6C83F4035417}">
      <dgm:prSet phldrT="[Текст]" custT="1"/>
      <dgm:spPr>
        <a:solidFill>
          <a:srgbClr val="F4F6A8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Познавательное развитие</a:t>
          </a:r>
          <a:endParaRPr lang="ru-RU" sz="20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7A5302B9-096C-4DBC-B008-90C5872419FC}" type="parTrans" cxnId="{238A86BB-C5F0-4195-B8D8-C076FB486990}">
      <dgm:prSet/>
      <dgm:spPr/>
      <dgm:t>
        <a:bodyPr/>
        <a:lstStyle/>
        <a:p>
          <a:endParaRPr lang="ru-RU"/>
        </a:p>
      </dgm:t>
    </dgm:pt>
    <dgm:pt modelId="{872FE286-FCA8-4AD3-93C2-07F58519C36E}" type="sibTrans" cxnId="{238A86BB-C5F0-4195-B8D8-C076FB486990}">
      <dgm:prSet/>
      <dgm:spPr/>
      <dgm:t>
        <a:bodyPr/>
        <a:lstStyle/>
        <a:p>
          <a:endParaRPr lang="ru-RU"/>
        </a:p>
      </dgm:t>
    </dgm:pt>
    <dgm:pt modelId="{714DB50D-288C-406C-84E0-0E2D9ACA45A0}">
      <dgm:prSet phldrT="[Текст]" custT="1"/>
      <dgm:spPr>
        <a:solidFill>
          <a:srgbClr val="CC99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Социально-коммуникативное развитие</a:t>
          </a:r>
          <a:endParaRPr lang="ru-RU" sz="20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C7270EDE-6815-4554-AE68-607B68381894}" type="parTrans" cxnId="{D458316B-B0E1-4707-ACD7-561B9531BC26}">
      <dgm:prSet/>
      <dgm:spPr/>
      <dgm:t>
        <a:bodyPr/>
        <a:lstStyle/>
        <a:p>
          <a:endParaRPr lang="ru-RU"/>
        </a:p>
      </dgm:t>
    </dgm:pt>
    <dgm:pt modelId="{382508E9-8F97-4C85-BBAA-961EE95B92AC}" type="sibTrans" cxnId="{D458316B-B0E1-4707-ACD7-561B9531BC26}">
      <dgm:prSet/>
      <dgm:spPr/>
      <dgm:t>
        <a:bodyPr/>
        <a:lstStyle/>
        <a:p>
          <a:endParaRPr lang="ru-RU"/>
        </a:p>
      </dgm:t>
    </dgm:pt>
    <dgm:pt modelId="{8EA2A81A-CAC5-483A-B875-4D4CE28D519A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Речевое развитие</a:t>
          </a:r>
          <a:endParaRPr lang="ru-RU" sz="20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C4FDBFEC-0D72-46C1-AEF8-6878F2D69158}" type="parTrans" cxnId="{B25B33F0-C71D-4DA9-A9B6-27C60FA588A0}">
      <dgm:prSet/>
      <dgm:spPr/>
      <dgm:t>
        <a:bodyPr/>
        <a:lstStyle/>
        <a:p>
          <a:endParaRPr lang="ru-RU"/>
        </a:p>
      </dgm:t>
    </dgm:pt>
    <dgm:pt modelId="{3F16412C-47E9-4829-9CA1-A794DFBE5C27}" type="sibTrans" cxnId="{B25B33F0-C71D-4DA9-A9B6-27C60FA588A0}">
      <dgm:prSet/>
      <dgm:spPr/>
      <dgm:t>
        <a:bodyPr/>
        <a:lstStyle/>
        <a:p>
          <a:endParaRPr lang="ru-RU"/>
        </a:p>
      </dgm:t>
    </dgm:pt>
    <dgm:pt modelId="{31DE7AF2-E080-4A98-A965-59BA9DC617AC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Художественно-эстетическое развитие</a:t>
          </a:r>
          <a:endParaRPr lang="ru-RU" sz="20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C35D2892-B727-42B7-91C2-2DEC1368AA45}" type="parTrans" cxnId="{EAB38D81-D5CD-40BE-8722-B3391EFE2606}">
      <dgm:prSet/>
      <dgm:spPr/>
      <dgm:t>
        <a:bodyPr/>
        <a:lstStyle/>
        <a:p>
          <a:endParaRPr lang="ru-RU"/>
        </a:p>
      </dgm:t>
    </dgm:pt>
    <dgm:pt modelId="{AB4234F8-6305-4261-BE6A-CA3EA8FC7361}" type="sibTrans" cxnId="{EAB38D81-D5CD-40BE-8722-B3391EFE2606}">
      <dgm:prSet/>
      <dgm:spPr/>
      <dgm:t>
        <a:bodyPr/>
        <a:lstStyle/>
        <a:p>
          <a:endParaRPr lang="ru-RU"/>
        </a:p>
      </dgm:t>
    </dgm:pt>
    <dgm:pt modelId="{FB9FFC4B-67F2-48A9-927C-520C0C9BCEB3}">
      <dgm:prSet phldrT="[Текст]" custT="1"/>
      <dgm:spPr>
        <a:solidFill>
          <a:srgbClr val="FF9999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Физическое развитие</a:t>
          </a:r>
          <a:endParaRPr lang="ru-RU" sz="20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76289105-A47B-4FE9-9BF4-5AA606F1B675}" type="parTrans" cxnId="{C5B8E5BC-4422-42D1-B41E-FCE4DD820609}">
      <dgm:prSet/>
      <dgm:spPr/>
      <dgm:t>
        <a:bodyPr/>
        <a:lstStyle/>
        <a:p>
          <a:endParaRPr lang="ru-RU"/>
        </a:p>
      </dgm:t>
    </dgm:pt>
    <dgm:pt modelId="{73E7B9F8-AE4D-4E6E-B8D1-A24A6B9AA82F}" type="sibTrans" cxnId="{C5B8E5BC-4422-42D1-B41E-FCE4DD820609}">
      <dgm:prSet/>
      <dgm:spPr/>
      <dgm:t>
        <a:bodyPr/>
        <a:lstStyle/>
        <a:p>
          <a:endParaRPr lang="ru-RU"/>
        </a:p>
      </dgm:t>
    </dgm:pt>
    <dgm:pt modelId="{79F906F5-6C8A-4711-AC3B-7E6D4FF1EDC6}" type="pres">
      <dgm:prSet presAssocID="{2999185C-75F6-4186-8C7A-AD5E875FB24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FB18F6B-8DE2-43DD-8EF1-468156D9D2B2}" type="pres">
      <dgm:prSet presAssocID="{2999185C-75F6-4186-8C7A-AD5E875FB24A}" presName="pyramid" presStyleLbl="node1" presStyleIdx="0" presStyleCnt="1" custScaleX="80323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6C259E3-2B50-47FC-96AF-170978674667}" type="pres">
      <dgm:prSet presAssocID="{2999185C-75F6-4186-8C7A-AD5E875FB24A}" presName="theList" presStyleCnt="0"/>
      <dgm:spPr/>
    </dgm:pt>
    <dgm:pt modelId="{D7398716-8E74-4FFD-B277-535F5F76130A}" type="pres">
      <dgm:prSet presAssocID="{C7DA6CE5-A3D4-4BF3-9574-6C83F4035417}" presName="aNode" presStyleLbl="fgAcc1" presStyleIdx="0" presStyleCnt="5" custScaleX="121341" custLinFactNeighborX="10546" custLinFactNeighborY="6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6FC65-8803-4087-ABB9-5E9F5F675511}" type="pres">
      <dgm:prSet presAssocID="{C7DA6CE5-A3D4-4BF3-9574-6C83F4035417}" presName="aSpace" presStyleCnt="0"/>
      <dgm:spPr/>
    </dgm:pt>
    <dgm:pt modelId="{087845F5-6B18-428D-916B-68016E9E7DFD}" type="pres">
      <dgm:prSet presAssocID="{714DB50D-288C-406C-84E0-0E2D9ACA45A0}" presName="aNode" presStyleLbl="fgAcc1" presStyleIdx="1" presStyleCnt="5" custScaleX="121341" custLinFactNeighborX="10546" custLinFactNeighborY="6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FD06E-FA71-4717-911D-DFA055D0296B}" type="pres">
      <dgm:prSet presAssocID="{714DB50D-288C-406C-84E0-0E2D9ACA45A0}" presName="aSpace" presStyleCnt="0"/>
      <dgm:spPr/>
    </dgm:pt>
    <dgm:pt modelId="{3299DB33-D9FE-4D3A-86D2-CCA9C600967E}" type="pres">
      <dgm:prSet presAssocID="{8EA2A81A-CAC5-483A-B875-4D4CE28D519A}" presName="aNode" presStyleLbl="fgAcc1" presStyleIdx="2" presStyleCnt="5" custScaleX="121341" custLinFactNeighborX="10546" custLinFactNeighborY="6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E1A85-17AD-42BC-8626-4CADC2B0FBAA}" type="pres">
      <dgm:prSet presAssocID="{8EA2A81A-CAC5-483A-B875-4D4CE28D519A}" presName="aSpace" presStyleCnt="0"/>
      <dgm:spPr/>
    </dgm:pt>
    <dgm:pt modelId="{F23F76AF-2E02-473A-98DB-9BE294336BB5}" type="pres">
      <dgm:prSet presAssocID="{31DE7AF2-E080-4A98-A965-59BA9DC617AC}" presName="aNode" presStyleLbl="fgAcc1" presStyleIdx="3" presStyleCnt="5" custScaleX="121341" custLinFactNeighborX="10546" custLinFactNeighborY="6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C3CC1-DAFB-4F17-92ED-47311AC66FA0}" type="pres">
      <dgm:prSet presAssocID="{31DE7AF2-E080-4A98-A965-59BA9DC617AC}" presName="aSpace" presStyleCnt="0"/>
      <dgm:spPr/>
    </dgm:pt>
    <dgm:pt modelId="{4B12FF6F-6C85-47C5-805E-EDD101B60C58}" type="pres">
      <dgm:prSet presAssocID="{FB9FFC4B-67F2-48A9-927C-520C0C9BCEB3}" presName="aNode" presStyleLbl="fgAcc1" presStyleIdx="4" presStyleCnt="5" custScaleX="121341" custLinFactNeighborX="10546" custLinFactNeighborY="6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824DE-E766-45EC-AA3E-F61D85287114}" type="pres">
      <dgm:prSet presAssocID="{FB9FFC4B-67F2-48A9-927C-520C0C9BCEB3}" presName="aSpace" presStyleCnt="0"/>
      <dgm:spPr/>
    </dgm:pt>
  </dgm:ptLst>
  <dgm:cxnLst>
    <dgm:cxn modelId="{56FCD3BA-57AF-44D9-94E7-36ACA7F07D26}" type="presOf" srcId="{714DB50D-288C-406C-84E0-0E2D9ACA45A0}" destId="{087845F5-6B18-428D-916B-68016E9E7DFD}" srcOrd="0" destOrd="0" presId="urn:microsoft.com/office/officeart/2005/8/layout/pyramid2"/>
    <dgm:cxn modelId="{C5B8E5BC-4422-42D1-B41E-FCE4DD820609}" srcId="{2999185C-75F6-4186-8C7A-AD5E875FB24A}" destId="{FB9FFC4B-67F2-48A9-927C-520C0C9BCEB3}" srcOrd="4" destOrd="0" parTransId="{76289105-A47B-4FE9-9BF4-5AA606F1B675}" sibTransId="{73E7B9F8-AE4D-4E6E-B8D1-A24A6B9AA82F}"/>
    <dgm:cxn modelId="{D458316B-B0E1-4707-ACD7-561B9531BC26}" srcId="{2999185C-75F6-4186-8C7A-AD5E875FB24A}" destId="{714DB50D-288C-406C-84E0-0E2D9ACA45A0}" srcOrd="1" destOrd="0" parTransId="{C7270EDE-6815-4554-AE68-607B68381894}" sibTransId="{382508E9-8F97-4C85-BBAA-961EE95B92AC}"/>
    <dgm:cxn modelId="{E0961826-6040-43E9-B791-A4CDD17E0BA2}" type="presOf" srcId="{FB9FFC4B-67F2-48A9-927C-520C0C9BCEB3}" destId="{4B12FF6F-6C85-47C5-805E-EDD101B60C58}" srcOrd="0" destOrd="0" presId="urn:microsoft.com/office/officeart/2005/8/layout/pyramid2"/>
    <dgm:cxn modelId="{7D1D6FE6-EEC0-41D8-953D-0FDF26C450DB}" type="presOf" srcId="{31DE7AF2-E080-4A98-A965-59BA9DC617AC}" destId="{F23F76AF-2E02-473A-98DB-9BE294336BB5}" srcOrd="0" destOrd="0" presId="urn:microsoft.com/office/officeart/2005/8/layout/pyramid2"/>
    <dgm:cxn modelId="{B25B33F0-C71D-4DA9-A9B6-27C60FA588A0}" srcId="{2999185C-75F6-4186-8C7A-AD5E875FB24A}" destId="{8EA2A81A-CAC5-483A-B875-4D4CE28D519A}" srcOrd="2" destOrd="0" parTransId="{C4FDBFEC-0D72-46C1-AEF8-6878F2D69158}" sibTransId="{3F16412C-47E9-4829-9CA1-A794DFBE5C27}"/>
    <dgm:cxn modelId="{238A86BB-C5F0-4195-B8D8-C076FB486990}" srcId="{2999185C-75F6-4186-8C7A-AD5E875FB24A}" destId="{C7DA6CE5-A3D4-4BF3-9574-6C83F4035417}" srcOrd="0" destOrd="0" parTransId="{7A5302B9-096C-4DBC-B008-90C5872419FC}" sibTransId="{872FE286-FCA8-4AD3-93C2-07F58519C36E}"/>
    <dgm:cxn modelId="{E7AF9930-2738-465C-9B09-007CB15A6C21}" type="presOf" srcId="{8EA2A81A-CAC5-483A-B875-4D4CE28D519A}" destId="{3299DB33-D9FE-4D3A-86D2-CCA9C600967E}" srcOrd="0" destOrd="0" presId="urn:microsoft.com/office/officeart/2005/8/layout/pyramid2"/>
    <dgm:cxn modelId="{EAB38D81-D5CD-40BE-8722-B3391EFE2606}" srcId="{2999185C-75F6-4186-8C7A-AD5E875FB24A}" destId="{31DE7AF2-E080-4A98-A965-59BA9DC617AC}" srcOrd="3" destOrd="0" parTransId="{C35D2892-B727-42B7-91C2-2DEC1368AA45}" sibTransId="{AB4234F8-6305-4261-BE6A-CA3EA8FC7361}"/>
    <dgm:cxn modelId="{0DB5D542-6C12-450D-9517-64C397B639C8}" type="presOf" srcId="{C7DA6CE5-A3D4-4BF3-9574-6C83F4035417}" destId="{D7398716-8E74-4FFD-B277-535F5F76130A}" srcOrd="0" destOrd="0" presId="urn:microsoft.com/office/officeart/2005/8/layout/pyramid2"/>
    <dgm:cxn modelId="{1EC71AA9-B032-462E-8251-ECF3E2033862}" type="presOf" srcId="{2999185C-75F6-4186-8C7A-AD5E875FB24A}" destId="{79F906F5-6C8A-4711-AC3B-7E6D4FF1EDC6}" srcOrd="0" destOrd="0" presId="urn:microsoft.com/office/officeart/2005/8/layout/pyramid2"/>
    <dgm:cxn modelId="{B1BA5972-5D61-462E-A101-3F37B3515D62}" type="presParOf" srcId="{79F906F5-6C8A-4711-AC3B-7E6D4FF1EDC6}" destId="{AFB18F6B-8DE2-43DD-8EF1-468156D9D2B2}" srcOrd="0" destOrd="0" presId="urn:microsoft.com/office/officeart/2005/8/layout/pyramid2"/>
    <dgm:cxn modelId="{6A03A972-84DA-4C2A-AC65-A644322ED885}" type="presParOf" srcId="{79F906F5-6C8A-4711-AC3B-7E6D4FF1EDC6}" destId="{36C259E3-2B50-47FC-96AF-170978674667}" srcOrd="1" destOrd="0" presId="urn:microsoft.com/office/officeart/2005/8/layout/pyramid2"/>
    <dgm:cxn modelId="{3693508A-B75B-4729-936E-0AC7641C9821}" type="presParOf" srcId="{36C259E3-2B50-47FC-96AF-170978674667}" destId="{D7398716-8E74-4FFD-B277-535F5F76130A}" srcOrd="0" destOrd="0" presId="urn:microsoft.com/office/officeart/2005/8/layout/pyramid2"/>
    <dgm:cxn modelId="{5007475A-EF21-45F4-949B-9F2AFF4C923B}" type="presParOf" srcId="{36C259E3-2B50-47FC-96AF-170978674667}" destId="{3996FC65-8803-4087-ABB9-5E9F5F675511}" srcOrd="1" destOrd="0" presId="urn:microsoft.com/office/officeart/2005/8/layout/pyramid2"/>
    <dgm:cxn modelId="{EA36BF15-9212-4468-82A2-3F871F230634}" type="presParOf" srcId="{36C259E3-2B50-47FC-96AF-170978674667}" destId="{087845F5-6B18-428D-916B-68016E9E7DFD}" srcOrd="2" destOrd="0" presId="urn:microsoft.com/office/officeart/2005/8/layout/pyramid2"/>
    <dgm:cxn modelId="{5679EEF5-322E-4F36-B567-0ECA3997A369}" type="presParOf" srcId="{36C259E3-2B50-47FC-96AF-170978674667}" destId="{94FFD06E-FA71-4717-911D-DFA055D0296B}" srcOrd="3" destOrd="0" presId="urn:microsoft.com/office/officeart/2005/8/layout/pyramid2"/>
    <dgm:cxn modelId="{B1BC83D9-6ADB-4194-8A21-0580C2F86D43}" type="presParOf" srcId="{36C259E3-2B50-47FC-96AF-170978674667}" destId="{3299DB33-D9FE-4D3A-86D2-CCA9C600967E}" srcOrd="4" destOrd="0" presId="urn:microsoft.com/office/officeart/2005/8/layout/pyramid2"/>
    <dgm:cxn modelId="{B57EA089-1E75-4EE2-A38D-55F24CE0668D}" type="presParOf" srcId="{36C259E3-2B50-47FC-96AF-170978674667}" destId="{A9DE1A85-17AD-42BC-8626-4CADC2B0FBAA}" srcOrd="5" destOrd="0" presId="urn:microsoft.com/office/officeart/2005/8/layout/pyramid2"/>
    <dgm:cxn modelId="{9E716E3E-CD64-485B-8953-A5A5ED036E1A}" type="presParOf" srcId="{36C259E3-2B50-47FC-96AF-170978674667}" destId="{F23F76AF-2E02-473A-98DB-9BE294336BB5}" srcOrd="6" destOrd="0" presId="urn:microsoft.com/office/officeart/2005/8/layout/pyramid2"/>
    <dgm:cxn modelId="{8E98A042-22ED-48C3-9087-156366010D21}" type="presParOf" srcId="{36C259E3-2B50-47FC-96AF-170978674667}" destId="{CF7C3CC1-DAFB-4F17-92ED-47311AC66FA0}" srcOrd="7" destOrd="0" presId="urn:microsoft.com/office/officeart/2005/8/layout/pyramid2"/>
    <dgm:cxn modelId="{DA01DB8F-2D76-425B-B4CD-8B6A0B47B217}" type="presParOf" srcId="{36C259E3-2B50-47FC-96AF-170978674667}" destId="{4B12FF6F-6C85-47C5-805E-EDD101B60C58}" srcOrd="8" destOrd="0" presId="urn:microsoft.com/office/officeart/2005/8/layout/pyramid2"/>
    <dgm:cxn modelId="{A06C39F5-652D-497E-9F86-637FAAAC4192}" type="presParOf" srcId="{36C259E3-2B50-47FC-96AF-170978674667}" destId="{2DF824DE-E766-45EC-AA3E-F61D85287114}" srcOrd="9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1BB6-6F8B-4CD9-8F6F-D6CA1B42C30A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268-002D-41D4-8B4C-AB8E4EC6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1BB6-6F8B-4CD9-8F6F-D6CA1B42C30A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268-002D-41D4-8B4C-AB8E4EC6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1BB6-6F8B-4CD9-8F6F-D6CA1B42C30A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268-002D-41D4-8B4C-AB8E4EC6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98103-BD65-48FB-B6E7-D67AFE4525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1BB6-6F8B-4CD9-8F6F-D6CA1B42C30A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268-002D-41D4-8B4C-AB8E4EC6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1BB6-6F8B-4CD9-8F6F-D6CA1B42C30A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268-002D-41D4-8B4C-AB8E4EC6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1BB6-6F8B-4CD9-8F6F-D6CA1B42C30A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268-002D-41D4-8B4C-AB8E4EC6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1BB6-6F8B-4CD9-8F6F-D6CA1B42C30A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268-002D-41D4-8B4C-AB8E4EC6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1BB6-6F8B-4CD9-8F6F-D6CA1B42C30A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268-002D-41D4-8B4C-AB8E4EC6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1BB6-6F8B-4CD9-8F6F-D6CA1B42C30A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268-002D-41D4-8B4C-AB8E4EC6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1BB6-6F8B-4CD9-8F6F-D6CA1B42C30A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268-002D-41D4-8B4C-AB8E4EC6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1BB6-6F8B-4CD9-8F6F-D6CA1B42C30A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268-002D-41D4-8B4C-AB8E4EC6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A1BB6-6F8B-4CD9-8F6F-D6CA1B42C30A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C2268-002D-41D4-8B4C-AB8E4EC6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00042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glow rad="114300">
                    <a:schemeClr val="bg1"/>
                  </a:glow>
                  <a:innerShdw blurRad="228600" dir="5400000">
                    <a:schemeClr val="tx1"/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glow rad="114300">
                    <a:schemeClr val="bg1"/>
                  </a:glow>
                  <a:innerShdw blurRad="228600" dir="5400000">
                    <a:schemeClr val="tx1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glow rad="114300">
                    <a:schemeClr val="bg1"/>
                  </a:glow>
                  <a:innerShdw blurRad="228600" dir="5400000">
                    <a:schemeClr val="tx1"/>
                  </a:innerShdw>
                </a:effectLst>
                <a:latin typeface="Times New Roman" pitchFamily="18" charset="0"/>
                <a:cs typeface="Times New Roman" pitchFamily="18" charset="0"/>
              </a:rPr>
              <a:t>детский сад № 26 «Калинка» г.Павлово Нижегородской области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glow rad="114300">
                    <a:schemeClr val="bg1"/>
                  </a:glow>
                  <a:innerShdw blurRad="228600" dir="5400000">
                    <a:schemeClr val="tx1"/>
                  </a:innerShdw>
                </a:effectLst>
                <a:latin typeface="Times New Roman" pitchFamily="18" charset="0"/>
                <a:cs typeface="Times New Roman" pitchFamily="18" charset="0"/>
              </a:rPr>
              <a:t>Визитная карточка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428736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практических достижений профессиональной деятельности воспитателя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высшей квалификационной категории МБДОУ детского сада №26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г. Павлово,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Нижегородской области</a:t>
            </a:r>
            <a:endParaRPr lang="ru-RU" dirty="0"/>
          </a:p>
        </p:txBody>
      </p:sp>
      <p:pic>
        <p:nvPicPr>
          <p:cNvPr id="7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3000372"/>
            <a:ext cx="2857520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dist="38100" dir="13500000" sx="101000" sy="101000" algn="br" rotWithShape="0">
              <a:prstClr val="black">
                <a:alpha val="55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428992" y="2928934"/>
            <a:ext cx="550072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Катютиной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Инны  Викторовны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Почетная грамота Управления 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образования Администрации 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     Павловского муниципального района 2020г.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 профессиональное кредо: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должно быть людей незаметных,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людей – безвестных пылинок. Каждый должен сверкать, как сверкают на небе миллиарды миллиардов Вселенных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(В.А.Сухомлинский)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24 года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ikatyutina@bk.ru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42852"/>
            <a:ext cx="9603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должен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уметь и знать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ребёнок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3–5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2613489"/>
              </p:ext>
            </p:extLst>
          </p:nvPr>
        </p:nvGraphicFramePr>
        <p:xfrm>
          <a:off x="0" y="714356"/>
          <a:ext cx="9144000" cy="5820581"/>
        </p:xfrm>
        <a:graphic>
          <a:graphicData uri="http://schemas.openxmlformats.org/drawingml/2006/table">
            <a:tbl>
              <a:tblPr firstRow="1" firstCol="1" bandRow="1"/>
              <a:tblGrid>
                <a:gridCol w="4400998"/>
                <a:gridCol w="4743002"/>
              </a:tblGrid>
              <a:tr h="299781">
                <a:tc gridSpan="2">
                  <a:txBody>
                    <a:bodyPr/>
                    <a:lstStyle/>
                    <a:p>
                      <a:pPr indent="257175" algn="ctr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 </a:t>
                      </a: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(ребенок </a:t>
                      </a: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может)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396">
                <a:tc>
                  <a:txBody>
                    <a:bodyPr/>
                    <a:lstStyle/>
                    <a:p>
                      <a:pPr indent="255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3-4 лет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4-5 лет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9878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Повторять за взрослым слова и строки знакомых стихов.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отвечать на элементарные вопросы по содержанию иллюстраций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выражать свои ощущения в словесной форме.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 и правильно использовать в речи слова, обозначающие предметы, их свойства, действия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согласовывать существительные с местоимениями и глаголами, строить простые предложения из 2 - 4 слов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 небольшие рассказы без наглядного сопровождения, с помощью взрослого рассказать об игрушке </a:t>
                      </a:r>
                      <a:r>
                        <a:rPr lang="ru-RU" sz="1600" b="1" i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(картинке)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Сопровождать речью игровые и бытовые действия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участвовать в драматизации отрывков знакомых сказок.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произносить все звуки родного языка;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в речи существительные, обозначающие профессии;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Употреблять существительные с обобщающим </a:t>
                      </a:r>
                      <a:r>
                        <a:rPr lang="ru-RU" sz="1600" b="1" u="sng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значением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овощи, фрукты, ягоды, животные;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Согласовывать слова в роде, числе, падеже;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Употреблять предложения с однородными членами;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Пересказывать небольшие литературные тексты, составлять рассказ по сюжетной картине, игрушке, предметам;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отвечать на вопросы по содержанию прочитанного;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Читать наизусть небольшие стихотворения, </a:t>
                      </a:r>
                      <a:r>
                        <a:rPr lang="ru-RU" sz="1600" b="1" dirty="0" err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потешки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Воспроизводить содержание художественных произведений с помощью вопросов воспитателя.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0304631"/>
              </p:ext>
            </p:extLst>
          </p:nvPr>
        </p:nvGraphicFramePr>
        <p:xfrm>
          <a:off x="77274" y="0"/>
          <a:ext cx="8992674" cy="6803576"/>
        </p:xfrm>
        <a:graphic>
          <a:graphicData uri="http://schemas.openxmlformats.org/drawingml/2006/table">
            <a:tbl>
              <a:tblPr firstRow="1" firstCol="1" bandRow="1"/>
              <a:tblGrid>
                <a:gridCol w="4494726"/>
                <a:gridCol w="4497948"/>
              </a:tblGrid>
              <a:tr h="5349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Познавательное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(ребенок </a:t>
                      </a: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может)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72" marR="11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461">
                <a:tc>
                  <a:txBody>
                    <a:bodyPr/>
                    <a:lstStyle/>
                    <a:p>
                      <a:pPr indent="255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3-4 лет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72" marR="11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4-5 лет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72" marR="11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360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Свободно ориентироваться </a:t>
                      </a:r>
                      <a:r>
                        <a:rPr lang="ru-RU" sz="16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цвете 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предметов. Называть основные цвета.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образовывать группу из однородных предметов, различать понятия один и много, много и мало предметов.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предметы контрастных размеров </a:t>
                      </a:r>
                      <a:r>
                        <a:rPr lang="ru-RU" sz="1600" b="1" i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(большие и маленькие предметы, называть их размер)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Ориентироваться в предметах разной формы, узнавать шар и </a:t>
                      </a:r>
                      <a:r>
                        <a:rPr lang="ru-RU" sz="16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куб.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Ориентироваться в окружающем пространстве группы, участка детского сада, в частях собственного </a:t>
                      </a:r>
                      <a:r>
                        <a:rPr lang="ru-RU" sz="16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тела.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Иметь представления о человеке и о себе — внешних физических особенностях; эмоциональных состояниях;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Иметь представления о предметах, действиях с ними, их </a:t>
                      </a:r>
                      <a:r>
                        <a:rPr lang="ru-RU" sz="1600" b="1" u="sng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назначении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6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игрушки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орудия труда.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Иметь представления о живой </a:t>
                      </a:r>
                      <a:r>
                        <a:rPr lang="ru-RU" sz="1600" b="1" u="sng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природе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растительный мир, животный </a:t>
                      </a:r>
                      <a:r>
                        <a:rPr lang="ru-RU" sz="1600" b="1" u="sng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домашние животные и их детеныши, животные — обитатели леса, </a:t>
                      </a:r>
                      <a:r>
                        <a:rPr lang="ru-RU" sz="16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птицы.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72" marR="11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Считать в пределах 5 (количественный счет, отвечать на вопрос </a:t>
                      </a:r>
                      <a:r>
                        <a:rPr lang="ru-RU" sz="1600" b="1" i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«сколько всего</a:t>
                      </a:r>
                      <a:r>
                        <a:rPr lang="ru-RU" sz="1600" b="1" i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»)</a:t>
                      </a:r>
                      <a:r>
                        <a:rPr lang="ru-RU" sz="16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 2 группы предметов, используя счет;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 5 предметов разной длины, высоты, раскладывая их в возрастающем порядке по длине, высоте;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Узнавать и называть треугольник, отличать его от круга и квадрата;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и называть части суток;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направление движения от себя </a:t>
                      </a:r>
                      <a:r>
                        <a:rPr lang="ru-RU" sz="1600" b="1" i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(направо, налево, вперёд, назад, вверх, вниз)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 правую и левую руку;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 и называть основные детали строительного материала </a:t>
                      </a:r>
                      <a:r>
                        <a:rPr lang="ru-RU" sz="1600" b="1" i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(куб, брусок, пластины)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анализировать образец </a:t>
                      </a:r>
                      <a:r>
                        <a:rPr lang="ru-RU" sz="1600" b="1" u="sng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постройки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выделять основные части и различать их по величине и форме;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конструировать из бумаги: сгибать прямоугольный лист бумаги </a:t>
                      </a:r>
                      <a:r>
                        <a:rPr lang="ru-RU" sz="16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пополам.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вычленять признаки предметов </a:t>
                      </a:r>
                      <a:r>
                        <a:rPr lang="ru-RU" sz="1600" b="1" i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(цвет, форму, величину</a:t>
                      </a:r>
                      <a:r>
                        <a:rPr lang="ru-RU" sz="1600" b="1" i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6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72" marR="11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97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9171" y="1031850"/>
            <a:ext cx="6204857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750"/>
              </a:spcAft>
            </a:pPr>
            <a:endParaRPr lang="ru-RU" sz="24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0413373"/>
              </p:ext>
            </p:extLst>
          </p:nvPr>
        </p:nvGraphicFramePr>
        <p:xfrm>
          <a:off x="0" y="-25"/>
          <a:ext cx="9144000" cy="7077202"/>
        </p:xfrm>
        <a:graphic>
          <a:graphicData uri="http://schemas.openxmlformats.org/drawingml/2006/table">
            <a:tbl>
              <a:tblPr firstRow="1" firstCol="1" bandRow="1"/>
              <a:tblGrid>
                <a:gridCol w="4571509"/>
                <a:gridCol w="4572491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3-4 лет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57" marR="33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4-5 лет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57" marR="33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77">
                <a:tc gridSpan="2">
                  <a:txBody>
                    <a:bodyPr/>
                    <a:lstStyle/>
                    <a:p>
                      <a:pPr indent="257175" algn="ctr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 – коммуникативное развитие </a:t>
                      </a: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(ребенок </a:t>
                      </a: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57" marR="33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8060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принимать условную игровую ситуацию, адекватно действовать в ней (кормит куклу, лечит больного и т. д., объединять в смысловую цепочку знакомые игровые действия </a:t>
                      </a:r>
                      <a:r>
                        <a:rPr lang="ru-RU" sz="1700" b="1" i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(покормили, переодели кукол, погуляли с ними и т. д.)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 элементарные нормы и правила поведения (можно поделиться игрушкой, пожалеть другого человека, нельзя драться, говорить плохие слова)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вступать в диалог со взрослыми и сверстниками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Называть </a:t>
                      </a: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города, в котором </a:t>
                      </a:r>
                      <a:r>
                        <a:rPr lang="ru-RU" sz="17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живёт.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способен к элементарному </a:t>
                      </a:r>
                      <a:r>
                        <a:rPr lang="ru-RU" sz="17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самообслуживанию(самостоятельно </a:t>
                      </a: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одевается и раздевается, </a:t>
                      </a:r>
                      <a:r>
                        <a:rPr lang="ru-RU" sz="17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разувается</a:t>
                      </a: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 помощью взрослого застегивает </a:t>
                      </a:r>
                      <a:r>
                        <a:rPr lang="ru-RU" sz="17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пуговицы. 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 простейшие трудовые действия с помощью педагогов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Иметь элементарные представления о работе мамы, папы, других близких.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16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57" marR="33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договариваться с детьми, во что играть, кто кем будет в игре;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</a:t>
                      </a:r>
                      <a:r>
                        <a:rPr lang="ru-RU" sz="1700" b="1" i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«вежливые»</a:t>
                      </a: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слова;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Иметь представление о работе своих родителей;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 название своей Родины;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 название города, деревни, где живут, улицу;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элементарные правила организованного поведения в детском саду;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правила поведения на улице и в транспорте;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 правила дорожного движения (улицу переходят в специальных местах, переходить только на зелёный сигнал светофора);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элементарные правила поведения в </a:t>
                      </a:r>
                      <a:r>
                        <a:rPr lang="ru-RU" sz="17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природе, бережного </a:t>
                      </a: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 к окружающей </a:t>
                      </a:r>
                      <a:r>
                        <a:rPr lang="ru-RU" sz="17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природе, животным. 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Иметь представление о значимости труда взрослых;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Бережно относится к тому, что сделано руками человека.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16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7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57" marR="33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11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8961123"/>
              </p:ext>
            </p:extLst>
          </p:nvPr>
        </p:nvGraphicFramePr>
        <p:xfrm>
          <a:off x="135228" y="104667"/>
          <a:ext cx="8934719" cy="6606731"/>
        </p:xfrm>
        <a:graphic>
          <a:graphicData uri="http://schemas.openxmlformats.org/drawingml/2006/table">
            <a:tbl>
              <a:tblPr firstRow="1" firstCol="1" bandRow="1"/>
              <a:tblGrid>
                <a:gridCol w="4466881"/>
                <a:gridCol w="4467838"/>
              </a:tblGrid>
              <a:tr h="287374">
                <a:tc gridSpan="2">
                  <a:txBody>
                    <a:bodyPr/>
                    <a:lstStyle/>
                    <a:p>
                      <a:pPr indent="257175" algn="ctr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 – эстетическое развитие </a:t>
                      </a: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может</a:t>
                      </a: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1" marR="3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080">
                <a:tc>
                  <a:txBody>
                    <a:bodyPr/>
                    <a:lstStyle/>
                    <a:p>
                      <a:pPr indent="255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3-4 лет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1" marR="3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4-5 лет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1" marR="3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346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Знать, что карандашами, фломастерами, красками и кистью можно рисовать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 красный, синий, зеленый, желтый, белый, черный цвета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ритмично наносить мазки, штрихи, линии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отламывать от большого комка глины маленькие, уметь раскатывать комок глины прямыми и круговыми движениями кистей рук, сплющивать шар, столбик; соединять концы столбика в кольцо, плотно прижимая их друг к другу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Наклеивать готовые формы для создания аппликативного образа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Лепить несложные предметы; аккуратно пользуется глиной.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7175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1" marR="3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передавать в рисунке форму, строение предметов, расположение частей, отношение по величине;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Изображать в одном рисунке несколько предметов, располагая их на одной линии, на всём листе, связывать их единым содержанием;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Создавать узоры на полосе, квадрате, круге,  ритмично располагая элементы;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Лепить предметы, состоящие из нескольких частей;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приёмы оттягивания, сглаживания, вдавливания, прижимания и </a:t>
                      </a:r>
                      <a:r>
                        <a:rPr lang="ru-RU" sz="1600" b="1" dirty="0" err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примазывания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держать ножницы и действовать ими;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Резать по диагонали квадрат и четырёхугольник, вырезать круг из квадрата,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Раскладывать и наклеивать предметы, состоящие из отдельных частей;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 узоры из растительных и геометрических форм на полосе, </a:t>
                      </a:r>
                      <a:r>
                        <a:rPr lang="ru-RU" sz="16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квадрате.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1" marR="3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41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2326109"/>
              </p:ext>
            </p:extLst>
          </p:nvPr>
        </p:nvGraphicFramePr>
        <p:xfrm>
          <a:off x="214282" y="450761"/>
          <a:ext cx="8929718" cy="6064841"/>
        </p:xfrm>
        <a:graphic>
          <a:graphicData uri="http://schemas.openxmlformats.org/drawingml/2006/table">
            <a:tbl>
              <a:tblPr firstRow="1" firstCol="1" bandRow="1"/>
              <a:tblGrid>
                <a:gridCol w="4357718"/>
                <a:gridCol w="4572000"/>
              </a:tblGrid>
              <a:tr h="335013"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 </a:t>
                      </a: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может</a:t>
                      </a: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066">
                <a:tc>
                  <a:txBody>
                    <a:bodyPr/>
                    <a:lstStyle/>
                    <a:p>
                      <a:pPr indent="255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3-4 лет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4-5 лет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606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ребёнок физически развитый, овладевший основными культурно-гигиеническими навыками. У ребенка сформирована соответствующая возрасту координация движений. </a:t>
                      </a:r>
                      <a:endParaRPr lang="ru-RU" sz="1600" b="1" dirty="0" smtClean="0"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 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 положительное отношение к разнообразным физическим упражнениям, стремится к самостоятельности в двигательной деятельности, избирателен по отношению к некоторым двигательным действиям и подвижным играм. </a:t>
                      </a:r>
                      <a:endParaRPr lang="ru-RU" sz="1600" b="1" dirty="0" smtClean="0"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Дошкольник 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владеет элементарной культурой поведения во время еды за столом, навыками самообслуживания умывания, одевания. </a:t>
                      </a:r>
                      <a:endParaRPr lang="ru-RU" sz="1600" b="1" dirty="0" smtClean="0"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пользуется предметами личной гигиены </a:t>
                      </a:r>
                      <a:r>
                        <a:rPr lang="ru-RU" sz="1600" b="1" i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(полотенцем, носовым платком, расческой)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59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Ходить и бегать, </a:t>
                      </a:r>
                      <a:r>
                        <a:rPr lang="ru-RU" sz="1600" b="1" dirty="0" err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согласуя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движения рук и ног;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Прыгать на 2-х ногах на месте и с продвижением вперед, прыгать в длину с места не менее 70 см;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Брать, держать, переносить, класть, катать, бросать мяч из-за головы, от груди;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Метать предметы правой и левой рукой на дальность на расстояние не менее 5 метров, отбивать мяч о землю </a:t>
                      </a:r>
                      <a:r>
                        <a:rPr lang="ru-RU" sz="1600" b="1" i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(пол)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 меньше 5 раз подряд;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Лазать по </a:t>
                      </a:r>
                      <a:r>
                        <a:rPr lang="ru-RU" sz="1600" b="1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лесенке 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стремянке, гимнастической стене не пропуская реек, перелезая с одного пролёта на другой;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Ползать, подлезать под натянутую верёвку, перелизать через бревно, лежащее на полу;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Строиться в колонну по одному, парами, в круг, шеренгу;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Кататься на двухколёсном велосипеде;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4" marR="44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66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57167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88900">
                    <a:srgbClr val="B3D773">
                      <a:alpha val="43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Тема презентации:</a:t>
            </a:r>
            <a:br>
              <a:rPr lang="ru-RU" sz="2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88900">
                    <a:srgbClr val="B3D773">
                      <a:alpha val="43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857232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88900">
                    <a:srgbClr val="B3D773">
                      <a:alpha val="43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«Влияние устного народного творчества на развитие речи детей 3-5 лет»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4578" name="Picture 2" descr="C:\Users\Инна\Desktop\abltd0omz76v63odervyq8ebtvo7nt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5" y="2214554"/>
            <a:ext cx="6143668" cy="407194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2860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личного вклада педагога в образование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928670"/>
            <a:ext cx="42862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РФ «Об образовании»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ФГОС ДО: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Воспитание отношения к родному языку как ценности, умения чувствовать красоту языка,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стремления говорить красиво (на правильном, богатом, образном языке).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-владение формами речевого этикета, отражающими принятые в обществе правила и нормы культурного поведения.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928670"/>
            <a:ext cx="392909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Существующие проблемы: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Ухудшение состояния здоровья детей: отклонение речевого развития.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Сужение объема «живого» общения: общение со средствами технического прогресса. 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Глобальное  снижение уровня речевой культуры в обществе.</a:t>
            </a:r>
          </a:p>
          <a:p>
            <a:pPr algn="ctr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Дисбаланс семейного воспитания в вопросах развития речи.</a:t>
            </a:r>
            <a:endParaRPr lang="ru-RU" dirty="0"/>
          </a:p>
        </p:txBody>
      </p:sp>
      <p:pic>
        <p:nvPicPr>
          <p:cNvPr id="22529" name="Picture 1" descr="C:\Users\Инна\Desktop\FSAAAgDRp-A-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72008"/>
            <a:ext cx="4071966" cy="183459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00042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«Цели и задачи педагогической деятельности»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71612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357298"/>
            <a:ext cx="7858180" cy="4991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ts val="1295"/>
              </a:lnSpc>
              <a:spcAft>
                <a:spcPts val="800"/>
              </a:spcAft>
              <a:defRPr lang="ru-RU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dirty="0" smtClean="0"/>
          </a:p>
          <a:p>
            <a:pPr lvl="1">
              <a:buFontTx/>
              <a:buChar char="-"/>
            </a:pP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80340">
              <a:lnSpc>
                <a:spcPts val="1295"/>
              </a:lnSpc>
              <a:spcAft>
                <a:spcPts val="800"/>
              </a:spcAft>
              <a:defRPr lang="ru-RU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-воспитывать отношение к родному языку как ценности, приобщая </a:t>
            </a:r>
          </a:p>
          <a:p>
            <a:pPr indent="180340">
              <a:lnSpc>
                <a:spcPts val="1295"/>
              </a:lnSpc>
              <a:spcAft>
                <a:spcPts val="800"/>
              </a:spcAft>
              <a:defRPr lang="ru-RU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детей к устному народному творчеству;</a:t>
            </a:r>
          </a:p>
          <a:p>
            <a:pPr indent="180340">
              <a:lnSpc>
                <a:spcPts val="1295"/>
              </a:lnSpc>
              <a:spcAft>
                <a:spcPts val="800"/>
              </a:spcAft>
              <a:defRPr lang="ru-RU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b="1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180340">
              <a:lnSpc>
                <a:spcPts val="1295"/>
              </a:lnSpc>
              <a:spcAft>
                <a:spcPts val="800"/>
              </a:spcAft>
              <a:defRPr lang="ru-RU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-обогащать словарный запас и развивать речь детей;</a:t>
            </a:r>
          </a:p>
          <a:p>
            <a:pPr indent="180340">
              <a:lnSpc>
                <a:spcPts val="1295"/>
              </a:lnSpc>
              <a:spcAft>
                <a:spcPts val="800"/>
              </a:spcAft>
              <a:defRPr lang="ru-RU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эмоциональную отзывчивость;</a:t>
            </a:r>
          </a:p>
          <a:p>
            <a:pPr indent="180340">
              <a:lnSpc>
                <a:spcPts val="1295"/>
              </a:lnSpc>
              <a:spcAft>
                <a:spcPts val="800"/>
              </a:spcAft>
              <a:defRPr lang="ru-RU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180340">
              <a:lnSpc>
                <a:spcPts val="1295"/>
              </a:lnSpc>
              <a:spcAft>
                <a:spcPts val="800"/>
              </a:spcAft>
              <a:defRPr lang="ru-RU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 детскую активность, инициативу, самостоятельность, </a:t>
            </a:r>
          </a:p>
          <a:p>
            <a:pPr indent="180340">
              <a:lnSpc>
                <a:spcPts val="1295"/>
              </a:lnSpc>
              <a:spcAft>
                <a:spcPts val="800"/>
              </a:spcAft>
              <a:defRPr lang="ru-RU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творчество;</a:t>
            </a:r>
          </a:p>
          <a:p>
            <a:pPr marL="252000" lvl="0" indent="-252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52000" indent="-25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-создавать условия для развития познавательной активности детей к устному народному творчеству, пополняя РППС;</a:t>
            </a:r>
          </a:p>
          <a:p>
            <a:pPr marL="252000" indent="-252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52000" indent="-25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-содействовать формированию готовности у детей к совместной     деятельности, взаимодействию со сверстниками и взрослыми, воспитывая уважительное отношение к ним.</a:t>
            </a:r>
          </a:p>
          <a:p>
            <a:pPr indent="180340">
              <a:lnSpc>
                <a:spcPts val="1295"/>
              </a:lnSpc>
              <a:spcAft>
                <a:spcPts val="800"/>
              </a:spcAft>
              <a:defRPr lang="ru-RU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857760"/>
            <a:ext cx="8786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lang="ru-RU" sz="2000">
                <a:solidFill>
                  <a:srgbClr val="0F243E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142984"/>
            <a:ext cx="81439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роли устного народного творчества на развитие речи детей 3-5 лет.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3357562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3314"/>
            <a:ext cx="4071966" cy="2857520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" name="Picture 1" descr="C:\Users\Инна\Desktop\photo_2024-02-11_12-39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0"/>
            <a:ext cx="3786214" cy="21431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5363" name="Picture 3" descr="C:\Users\Инна\Desktop\photo_2024-02-12_07-18-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85860"/>
            <a:ext cx="3929090" cy="21431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9" name="Picture 1" descr="C:\Users\Инна\Desktop\презент\photo_2024-02-11_11-56-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643314"/>
            <a:ext cx="3786214" cy="28575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0" y="28572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 книгой поведёшься – ума наберешься!»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714612" y="2357430"/>
            <a:ext cx="3643338" cy="25003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Устное народное творчество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5" idx="1"/>
          </p:cNvCxnSpPr>
          <p:nvPr/>
        </p:nvCxnSpPr>
        <p:spPr>
          <a:xfrm rot="16200000" flipV="1">
            <a:off x="2798308" y="2273735"/>
            <a:ext cx="437603" cy="462117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071538" y="1357298"/>
            <a:ext cx="2071702" cy="10715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Пословицы,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поговорки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8596" y="2786058"/>
            <a:ext cx="1857388" cy="10715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пестушки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143504" y="5143512"/>
            <a:ext cx="2357454" cy="10001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Народный театр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929322" y="1214422"/>
            <a:ext cx="2000264" cy="10001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небылицы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71472" y="4143380"/>
            <a:ext cx="2071702" cy="10715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Хороводы,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пляски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500298" y="5143512"/>
            <a:ext cx="2500330" cy="10715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Перевертыши,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скороговорки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858016" y="4071942"/>
            <a:ext cx="1714512" cy="10001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считалки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929454" y="2643182"/>
            <a:ext cx="1714512" cy="1143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Сказки,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былины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571868" y="928670"/>
            <a:ext cx="1714512" cy="9286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Песни,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частушки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 flipH="1" flipV="1">
            <a:off x="4107653" y="2107397"/>
            <a:ext cx="500066" cy="158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7" idx="6"/>
          </p:cNvCxnSpPr>
          <p:nvPr/>
        </p:nvCxnSpPr>
        <p:spPr>
          <a:xfrm rot="10800000">
            <a:off x="2285984" y="3321844"/>
            <a:ext cx="428628" cy="108745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643570" y="2143116"/>
            <a:ext cx="571504" cy="42862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2428860" y="4214818"/>
            <a:ext cx="571504" cy="214314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4" idx="2"/>
          </p:cNvCxnSpPr>
          <p:nvPr/>
        </p:nvCxnSpPr>
        <p:spPr>
          <a:xfrm flipV="1">
            <a:off x="6286512" y="3214686"/>
            <a:ext cx="642942" cy="142876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21" idx="0"/>
          </p:cNvCxnSpPr>
          <p:nvPr/>
        </p:nvCxnSpPr>
        <p:spPr>
          <a:xfrm rot="5400000">
            <a:off x="3625450" y="4911336"/>
            <a:ext cx="357190" cy="107163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5429256" y="4643446"/>
            <a:ext cx="500066" cy="500066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215074" y="4071942"/>
            <a:ext cx="714380" cy="285752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500042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Образовательный процесс в ДОО осуществляется по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Образовательной программе дошкольного образования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МБДОУ «Детский сад № 26 г.Павлово» </a:t>
            </a:r>
          </a:p>
          <a:p>
            <a:pPr algn="ctr">
              <a:defRPr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на основе ФОП (Федеральной образовательной программы)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857364"/>
            <a:ext cx="74295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новой ООП ДО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разностороннее развитие в период дошкольного детства с учетом возрастных и индивидуальных особенностей на основе духовно-нравственных ценностей российского народа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(жизнь, достоинство, права и свободы человека, 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патриотизм, гражданственность, служение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Отечеству, и ответственность за его судьбу,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высокие нравственные идеалы, крепкая семья, 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созидательный труд, приоритет духовного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материальным, гуманизм, милосердие,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справедливость, коллективизм, взаимопомощь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взаимоуважение, историческая память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преемственность поколений, 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народов России),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исторических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национально-культурных традиций.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Инна\Desktop\презент\photo_2022-10-01_08-52-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86058"/>
            <a:ext cx="3857652" cy="350046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786058"/>
            <a:ext cx="3643338" cy="3500462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143504" y="785794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Водичка, водичка,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Умой мое личико,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глазоньки блестели,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щечки алели,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смеялся роток,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кусался зубок.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000108"/>
            <a:ext cx="35004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того, кто ест опрятно,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смотреть всегда приятно,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едим всегда красиво,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скажем всем «Спасибо»!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57166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режимных моментов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C:\Users\Инна\Desktop\photo_2023-04-01_07-04-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877"/>
            <a:ext cx="3714776" cy="25717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6" name="Picture 2" descr="C:\Users\Инна\Desktop\презент\photo_2024-02-11_11-33-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85794"/>
            <a:ext cx="3857652" cy="242889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9" name="Picture 3" descr="C:\Users\Инна\Desktop\презент\photo_2024-02-11_12-39-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785794"/>
            <a:ext cx="3714776" cy="242889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" name="Picture 2" descr="C:\Users\Инна\Desktop\презент\photo_2024-02-11_11-57-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571876"/>
            <a:ext cx="3929090" cy="25003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662663" y="214290"/>
            <a:ext cx="3818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 и развлечения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14346" y="3214686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Развлечение: «Едем в гости к Айболиту»</a:t>
            </a:r>
            <a:endParaRPr lang="ru-RU" b="1" dirty="0">
              <a:ln w="11430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3214686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 по обучению грамоте</a:t>
            </a:r>
            <a:endParaRPr lang="ru-RU" b="1" dirty="0">
              <a:ln w="11430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6072206"/>
            <a:ext cx="4857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Развлечение: «Художник Тюбик и краски»</a:t>
            </a:r>
            <a:endParaRPr lang="ru-RU" b="1" dirty="0">
              <a:ln w="11430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143644"/>
            <a:ext cx="4143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Развлечение: «У </a:t>
            </a:r>
            <a:r>
              <a:rPr lang="ru-RU" b="1" dirty="0" err="1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lang="ru-RU" b="1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n w="11430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Инна\Desktop\photo_2024-02-11_12-04-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876"/>
            <a:ext cx="3786214" cy="25717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6" name="Picture 4" descr="C:\Users\Инна\Desktop\презент\photo_2024-02-11_12-40-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876"/>
            <a:ext cx="3786214" cy="25717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" name="Picture 4" descr="C:\Users\Инна\Desktop\photo_2024-02-12_06-41-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642918"/>
            <a:ext cx="2500330" cy="264320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1" name="Picture 3" descr="C:\Users\Инна\Desktop\photo_2024-02-12_06-41-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642918"/>
            <a:ext cx="2500330" cy="264320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857488" y="3143248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Пальчиковые игры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6072206"/>
            <a:ext cx="4643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«Пальчик – мальчик, где ты был ?»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6072206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Сорока-белобока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кашу варила…»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214290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Считалки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1643050"/>
            <a:ext cx="3214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«Как-то крошка крокодил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 родителей уплыл.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Загулял он, потерялся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от страха растерялся.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поможем, так и быть!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Выходи, тебе водить !»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571480"/>
            <a:ext cx="4786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«Раз, два, три, Раз, два, три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 пускаю пузыри.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дунуть посильней,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Будет много пузырей!»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5" name="Picture 1" descr="C:\Users\Инна\Desktop\photo_2024-02-12_07-18-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14686"/>
            <a:ext cx="3571900" cy="31432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1267" name="Picture 3" descr="C:\Users\Инна\Desktop\photo_2024-02-12_10-14-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3" y="3214686"/>
            <a:ext cx="3714776" cy="31432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1269" name="Picture 5" descr="C:\Users\Инна\Desktop\photo_2024-02-12_10-14-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785794"/>
            <a:ext cx="2214578" cy="22860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1270" name="Picture 6" descr="C:\Users\Инна\Desktop\photo_2024-02-12_10-14-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500174"/>
            <a:ext cx="2786082" cy="152874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1271" name="Picture 7" descr="C:\Users\Инна\Desktop\photo_2024-02-12_10-14-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642918"/>
            <a:ext cx="2286016" cy="238124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643042" y="214290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Пословицы, поговор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785794"/>
            <a:ext cx="492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«Делу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время-потехе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C:\Users\Инна\Desktop\презент\photo_2022-10-01_08-23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86124"/>
            <a:ext cx="2143140" cy="27146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2290" name="Picture 2" descr="C:\Users\Инна\Desktop\презент\photo_2024-02-11_11-57-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357562"/>
            <a:ext cx="2214578" cy="27146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2292" name="Picture 4" descr="C:\Users\Инна\Desktop\презент\photo_2023-04-01_06-42-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357562"/>
            <a:ext cx="2357454" cy="27146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" name="Picture 1" descr="C:\Users\Инна\Desktop\photo_2024-02-12_07-18-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785794"/>
            <a:ext cx="3286148" cy="185738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9" name="Picture 4" descr="C:\Users\Инна\Desktop\photo_2024-02-12_07-19-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642918"/>
            <a:ext cx="2000264" cy="207170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" name="Picture 6" descr="C:\Users\Инна\Desktop\photo_2024-02-11_12-40-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571480"/>
            <a:ext cx="1785950" cy="21431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214546" y="285728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glow rad="190500">
                    <a:schemeClr val="bg2">
                      <a:alpha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«Песни, прибаутки, загадки»</a:t>
            </a:r>
            <a:endParaRPr lang="ru-RU" sz="2400" b="1" dirty="0">
              <a:ln w="11430"/>
              <a:solidFill>
                <a:srgbClr val="C00000"/>
              </a:solidFill>
              <a:effectLst>
                <a:glow rad="190500">
                  <a:schemeClr val="bg2">
                    <a:alpha val="5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85723" y="6072206"/>
            <a:ext cx="2772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Баю-баюшки-баю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2643182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у Федоры птички красили заборы»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8793" y="2643182"/>
            <a:ext cx="5000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«Ехали мы, ехали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В город за орехами…»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1" y="2643182"/>
            <a:ext cx="2714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«Петушок, петушок,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Золотой гребешок…»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6072206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«Дело мастера боится!»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000768"/>
            <a:ext cx="3643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«Все ребята точно знают,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кошки очень громко …»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C:\Users\Инна\Desktop\презент\photo_2023-02-18_08-47-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00108"/>
            <a:ext cx="4071966" cy="264320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" name="Picture 3" descr="C:\Users\Инна\Desktop\photo_2024-02-12_06-41-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00108"/>
            <a:ext cx="3071834" cy="25958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9" name="Picture 2" descr="C:\Users\Инна\Desktop\photo_2024-02-11_12-40-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786190"/>
            <a:ext cx="3071834" cy="25717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8914" name="Picture 2" descr="C:\Users\Инна\Desktop\photo_2024-02-12_10-17-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786190"/>
            <a:ext cx="4071966" cy="25717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357290" y="357166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glow rad="190500">
                    <a:schemeClr val="bg2">
                      <a:alpha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«Наши любимые сказки»</a:t>
            </a:r>
            <a:endParaRPr lang="ru-RU" sz="2800" b="1" dirty="0">
              <a:ln w="11430"/>
              <a:solidFill>
                <a:srgbClr val="C00000"/>
              </a:solidFill>
              <a:effectLst>
                <a:glow rad="190500">
                  <a:schemeClr val="bg2">
                    <a:alpha val="5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Инна\Desktop\20180903_101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643314"/>
            <a:ext cx="1928826" cy="27146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2" name="Picture 2" descr="C:\Users\Инна\Desktop\photo_2024-02-11_11-56-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643314"/>
            <a:ext cx="3500462" cy="27860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31" name="Picture 7" descr="C:\Users\Инна\Desktop\презент\photo_2024-02-11_12-13-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857232"/>
            <a:ext cx="1928826" cy="264320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32" name="Picture 8" descr="C:\Users\Инна\Desktop\презент\photo_2023-03-02_19-46-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643314"/>
            <a:ext cx="1928826" cy="27146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5" name="Picture 1" descr="C:\Users\Инна\Desktop\photo_2024-02-11_11-57-4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857232"/>
            <a:ext cx="3571900" cy="25717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6" name="Picture 2" descr="C:\Users\Инна\Desktop\photo_2024-02-12_10-17-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857232"/>
            <a:ext cx="1714512" cy="25717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428728" y="214290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glow rad="190500">
                    <a:schemeClr val="bg2">
                      <a:alpha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Игры - драматизации</a:t>
            </a:r>
            <a:endParaRPr lang="ru-RU" sz="2800" b="1" dirty="0">
              <a:ln w="11430"/>
              <a:solidFill>
                <a:srgbClr val="C00000"/>
              </a:solidFill>
              <a:effectLst>
                <a:glow rad="190500">
                  <a:schemeClr val="bg2">
                    <a:alpha val="5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Picture 2" descr="C:\Users\Инна\Desktop\photo_2024-02-11_12-04-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85794"/>
            <a:ext cx="3714776" cy="25003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8916" name="Picture 4" descr="C:\Users\Инна\Desktop\презент\photo_2024-02-11_12-39-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876"/>
            <a:ext cx="3714776" cy="25717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194" name="Picture 2" descr="C:\Users\Инна\Desktop\photo_2024-02-12_06-41-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643314"/>
            <a:ext cx="3571900" cy="25003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196" name="Picture 4" descr="C:\Users\Инна\Desktop\photo_2024-02-12_10-17-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785794"/>
            <a:ext cx="3500462" cy="250504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714348" y="3000372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1430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6072206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игра: «Солнышко и дождик»</a:t>
            </a:r>
            <a:endParaRPr lang="ru-RU" sz="2000" b="1" dirty="0">
              <a:ln w="11430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6072206"/>
            <a:ext cx="3643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игра: «Пузырь»</a:t>
            </a:r>
            <a:endParaRPr lang="ru-RU" sz="2000" b="1" dirty="0">
              <a:ln w="11430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3214686"/>
            <a:ext cx="3571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игра: «Карусели»</a:t>
            </a:r>
            <a:endParaRPr lang="ru-RU" sz="2000" b="1" dirty="0">
              <a:ln w="11430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214686"/>
            <a:ext cx="364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игра: «Воробушки и ворона»</a:t>
            </a:r>
            <a:endParaRPr lang="ru-RU" sz="2000" b="1" dirty="0">
              <a:ln w="11430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285728"/>
            <a:ext cx="7286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glow rad="190500">
                    <a:schemeClr val="bg2">
                      <a:alpha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Хороводные и народные игры</a:t>
            </a:r>
            <a:endParaRPr lang="ru-RU" sz="2400" b="1" dirty="0">
              <a:ln w="11430"/>
              <a:solidFill>
                <a:srgbClr val="C00000"/>
              </a:solidFill>
              <a:effectLst>
                <a:glow rad="190500">
                  <a:schemeClr val="bg2">
                    <a:alpha val="5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28604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Результативность профессиональной педагогической деятельности и достигнутые эффекты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142984"/>
            <a:ext cx="8286808" cy="3210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1.Приобщая детей к устному народному творчеству сформирован 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устойчивый интерес детей к родному языку,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обогащен активный словарь яркими образами, эпитетами;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Дети очень активны, эмоционально отзывчивы;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Созданы условия для поддержки детской инициативы и проявления творческих способностей детей, используя устное народное творчество;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Сформирована готовность у детей к совместной деятельности, к активному взаимодействию со сверстниками и взрослыми.</a:t>
            </a:r>
          </a:p>
        </p:txBody>
      </p:sp>
      <p:pic>
        <p:nvPicPr>
          <p:cNvPr id="4" name="Picture 2" descr="C:\Users\Инна\Desktop\photo_2019-02-24_15-40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2214578" cy="214314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27" name="Picture 3" descr="C:\Users\Инна\Desktop\photo_2020-07-12_18-15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286256"/>
            <a:ext cx="2214578" cy="214314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28" name="Picture 4" descr="C:\Users\Инна\Desktop\photo_2024-02-12_19-16-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286256"/>
            <a:ext cx="2286016" cy="214314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857233"/>
            <a:ext cx="6072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Инна\Desktop\abltd0omz76v63odervyq8ebtvo7nt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71678"/>
            <a:ext cx="6143668" cy="407194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500042"/>
            <a:ext cx="7929618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Задачи воспитания реализуются в единстве с развивающими и обучающими задачами с учетом возраста детей и находят свое отражение в </a:t>
            </a:r>
            <a:r>
              <a:rPr lang="ru-RU" sz="20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направлениях воспитательной работы</a:t>
            </a:r>
            <a:r>
              <a:rPr lang="ru-RU" sz="2000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детского сада, которым соответствуют базовые духовно-нравственные </a:t>
            </a:r>
            <a:r>
              <a:rPr lang="ru-RU" sz="20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ценности: </a:t>
            </a:r>
          </a:p>
          <a:p>
            <a:pPr>
              <a:defRPr/>
            </a:pPr>
            <a:endParaRPr lang="ru-RU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2000240"/>
            <a:ext cx="72866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Ценности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Родины 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природы 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лежат в основе патриотического направления воспитания</a:t>
            </a:r>
          </a:p>
          <a:p>
            <a:pPr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Ценности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человека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семьи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дружбы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сотрудничества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лежат в основе социального направления воспитания </a:t>
            </a:r>
          </a:p>
          <a:p>
            <a:pPr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Ценность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знания 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лежит в основе познавательного направления воспитания </a:t>
            </a:r>
          </a:p>
          <a:p>
            <a:pPr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Ценность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здоровья 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лежит в основе физического и оздоровительного направления воспитания</a:t>
            </a:r>
          </a:p>
          <a:p>
            <a:pPr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Ценность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труда 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лежит в основе трудового направления воспитания</a:t>
            </a:r>
          </a:p>
          <a:p>
            <a:pPr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Ценности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культуры 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красоты 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лежат в основе этико-эстетического направления воспитания </a:t>
            </a:r>
          </a:p>
          <a:p>
            <a:pPr lvl="1">
              <a:buClr>
                <a:srgbClr val="002060"/>
              </a:buClr>
              <a:defRPr/>
            </a:pPr>
            <a:endParaRPr lang="ru-RU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1428736"/>
            <a:ext cx="7286676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7175">
              <a:lnSpc>
                <a:spcPts val="216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Младший дошкольный возраст характеризуется высокой интенсивностью физического и психического развития. Повышается активность ребенка, усиливается ее целенаправленность; более разнообразными и координированными становятся движения.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7175">
              <a:lnSpc>
                <a:spcPts val="216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 3–4 лет происходят существенные изменения в характере и содержании деятельности ребенка, в отношениях с </a:t>
            </a:r>
            <a:r>
              <a:rPr lang="ru-RU" b="1" u="sng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окружающими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взрослыми и сверстниками. Ведущий вид деятельности в этом возрасте – предметно-действенное сотрудничество.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7175">
              <a:lnSpc>
                <a:spcPts val="216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-Наиболее важное достижение этого возраста состоит в том, что действия ребенка приобретают целенаправленный характер. В разных видах деятельности – игре, рисовании, конструировании, а также в повседневном поведении дети начинают действовать в соответствии с заранее намеченной целью, хотя в силу неустойчивости внимания, </a:t>
            </a:r>
            <a:r>
              <a:rPr lang="ru-RU" b="1" dirty="0" err="1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несформированности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произвольности поведения ребенок быстро отвлекается, оставляет одно дело ради другого.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785794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 детей 3-4 лет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571480"/>
            <a:ext cx="7929618" cy="545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7175" algn="just">
              <a:lnSpc>
                <a:spcPts val="216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-Трехлетний ребенок способен уже не только учитывать свойства предметов, но и усваивать некоторые общепринятые представления о разновидностях этих свойств – сенсорные эталоны формы, величины, цвета и др. Они становятся образцами, мерками, с которыми сопоставляются особенности воспринимаемых предметов.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7175" algn="just">
              <a:lnSpc>
                <a:spcPts val="216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-Преобладающей формой мышления становится наглядно-образное. Ребенок оказывается способным не только объединять предметы по внешнему сходству (форма, цвет, величина, но и усваивать общепринятые представления о группах предметов </a:t>
            </a:r>
            <a:r>
              <a:rPr lang="ru-RU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(одежда, посуда, мебель)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основе таких представлений лежит не выделение общих и существенных признаков предметов, а объединение входящих в общую ситуацию или имеющих общее назначение.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7175" algn="just">
              <a:lnSpc>
                <a:spcPts val="216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-Резко возрастает любознательность детей. В этом возрасте происходят существенные изменения в развитии </a:t>
            </a:r>
            <a:r>
              <a:rPr lang="ru-RU" b="1" u="sng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значительно увеличивается запас слов, появляются элементарные виды суждений об окружающем, которые выражаются в достаточно развернутых высказываниях.</a:t>
            </a:r>
          </a:p>
          <a:p>
            <a:pPr indent="257175" algn="just">
              <a:lnSpc>
                <a:spcPts val="216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 возрасте 3 - 4 лет начинается четкое осознание ребенком кто он и какой он. Возраст трех лет характеризуется кризисом трех лет, потому как внутренний мир малыша полон противоречий.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000108"/>
            <a:ext cx="7929618" cy="559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 от четырех до пяти лет — период относительного затишья. Ребенок вышел из кризиса и в целом стал спокойнее, послушнее, покладистее. Все более сильной становится потребность в друзьях, резко возрастает интерес к окружающему миру.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возрасте у вашего ребенка активно проявляются: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Стремление к самостоятельности. Ребенку важно многое делать самому, он уже больше способен позаботиться о себе и меньше нуждается в опеке взрослых. Обратная сторона самостоятельности — заявление о своих правах, потребностях, попытки устанавливать свои правила в окружающем его мире.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Этические представления. Ребенок расширяет палитру осознаваемых эмоций, он начинает понимать чувства других людей, сопереживать. В этом возрасте начинают формироваться основные этические понятия, воспринимаемые ребенком не через то, что говорят ему взрослые, а исходя из того, как они поступают.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500042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 детей 4-5 лет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71480"/>
            <a:ext cx="8501122" cy="564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>
              <a:lnSpc>
                <a:spcPct val="12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способности. Развитие воображения входит в очень активную фазу. Ребенок живет в мире сказок, фантазий, он способен создавать целые миры на бумаге или в своей голове. </a:t>
            </a:r>
          </a:p>
          <a:p>
            <a:pPr indent="228600">
              <a:lnSpc>
                <a:spcPct val="12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Отношения со сверстниками. У ребенка появляется большой интерес к ровесникам, и он от внутрисемейных отношений все больше переходит к более широким отношениям с миром. Совместная игра становится сложнее, у нее появляется разнообразное сюжетно-ролевое наполнение </a:t>
            </a:r>
            <a:r>
              <a:rPr lang="ru-RU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(игры в больницу, в магазин, в войну, разыгрывание любимых сказок)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Дети дружат, ссорятся, мирятся, обижаются, ревнуют, помогают друг другу. Общение со сверстниками занимает все большее место в жизни ребенка, все более выраженной становится потребность в признании и уважении со стороны ровесников.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Активная любознательность, которая заставляет детей постоянно задавать вопросы обо всем, что они видят. Они готовы все время говорить, обсуждать различные вопросы, и поэтому их познавательный интерес лучше всего утоляется в увлекательном разговоре или занимательной игре.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1916832"/>
            <a:ext cx="8215312" cy="358613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altLang="ru-RU" sz="2600" dirty="0" smtClean="0">
                <a:latin typeface="Calibri" panose="020F0502020204030204" pitchFamily="34" charset="0"/>
              </a:rPr>
              <a:t>Занятия проходят в первой половине дня, перерыв между занятиями – 10 минут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altLang="ru-RU" sz="2600" dirty="0" smtClean="0">
                <a:latin typeface="Calibri" panose="020F0502020204030204" pitchFamily="34" charset="0"/>
              </a:rPr>
              <a:t>Занятия проводятся  по подгруппам и со всей группой детей, в игровой форме 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altLang="ru-RU" sz="2600" dirty="0" smtClean="0">
                <a:latin typeface="Calibri" panose="020F0502020204030204" pitchFamily="34" charset="0"/>
              </a:rPr>
              <a:t>Продолжительность занятия – 15 минут (с 3-4 лет), </a:t>
            </a:r>
          </a:p>
          <a:p>
            <a:pPr>
              <a:buClr>
                <a:srgbClr val="0000FF"/>
              </a:buClr>
              <a:buNone/>
            </a:pPr>
            <a:r>
              <a:rPr lang="ru-RU" altLang="ru-RU" sz="2600" dirty="0" smtClean="0">
                <a:latin typeface="Calibri" panose="020F0502020204030204" pitchFamily="34" charset="0"/>
              </a:rPr>
              <a:t>20 минут (с 4-5 лет)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altLang="ru-RU" sz="2600" dirty="0" smtClean="0">
                <a:latin typeface="Calibri" panose="020F0502020204030204" pitchFamily="34" charset="0"/>
              </a:rPr>
              <a:t>Всего в неделю проходит 10 занятий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altLang="ru-RU" sz="2600" dirty="0" smtClean="0">
                <a:latin typeface="Calibri" panose="020F0502020204030204" pitchFamily="34" charset="0"/>
              </a:rPr>
              <a:t>1 раз в неделю в вечернее время проводятся досуг или тематическое развлечение</a:t>
            </a:r>
          </a:p>
          <a:p>
            <a:pPr>
              <a:buClr>
                <a:srgbClr val="0000FF"/>
              </a:buClr>
              <a:buFontTx/>
              <a:buNone/>
            </a:pPr>
            <a:endParaRPr lang="ru-RU" altLang="ru-RU" sz="2800" dirty="0" smtClean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2800" i="1" dirty="0" smtClean="0"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0063" y="571500"/>
            <a:ext cx="82153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0066"/>
                </a:solidFill>
              </a:rPr>
              <a:t>Одна из форм организации образовательной деятельности - занятие  </a:t>
            </a:r>
          </a:p>
          <a:p>
            <a:pPr algn="ctr">
              <a:defRPr/>
            </a:pPr>
            <a:endParaRPr lang="ru-RU" sz="2800" dirty="0">
              <a:solidFill>
                <a:srgbClr val="FF0066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800" kern="0" dirty="0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1674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71472" y="571480"/>
            <a:ext cx="8143932" cy="107158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  <a:defRPr/>
            </a:pPr>
            <a:r>
              <a:rPr lang="ru-RU" sz="22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Цель и задачи развития ребенка решаются в соответствии с 5  образовательными областями через разные виды детской деятельности</a:t>
            </a:r>
            <a:endParaRPr lang="ru-RU" sz="2200" dirty="0" smtClean="0">
              <a:solidFill>
                <a:srgbClr val="FF0066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Clr>
                <a:srgbClr val="0070C0"/>
              </a:buClr>
              <a:buFontTx/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</a:rPr>
              <a:t> </a:t>
            </a:r>
          </a:p>
          <a:p>
            <a:pPr>
              <a:buClr>
                <a:srgbClr val="00B050"/>
              </a:buClr>
              <a:buFontTx/>
              <a:buNone/>
              <a:defRPr/>
            </a:pPr>
            <a:endParaRPr lang="ru-RU" altLang="ru-RU" sz="2400" dirty="0" smtClean="0"/>
          </a:p>
          <a:p>
            <a:pPr>
              <a:buClr>
                <a:srgbClr val="C00000"/>
              </a:buClr>
              <a:buFontTx/>
              <a:buNone/>
              <a:defRPr/>
            </a:pPr>
            <a:endParaRPr lang="ru-RU" altLang="ru-RU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400" i="1" dirty="0" smtClean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785926"/>
          <a:ext cx="628654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7224" y="5572140"/>
            <a:ext cx="31770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ОБРАЗОВАТЕЛЬНЫЕ ОБЛАСТИ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00760" y="2214554"/>
            <a:ext cx="2428905" cy="3286148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Двигательная </a:t>
            </a:r>
          </a:p>
          <a:p>
            <a:pPr marL="0" indent="0"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Игровая </a:t>
            </a:r>
          </a:p>
          <a:p>
            <a:pPr marL="0" indent="0"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Коммуникативная  </a:t>
            </a:r>
          </a:p>
          <a:p>
            <a:pPr marL="0" indent="0"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Познавательно-исследовательская   </a:t>
            </a:r>
          </a:p>
          <a:p>
            <a:pPr marL="0" indent="0"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Конструктивная </a:t>
            </a:r>
          </a:p>
          <a:p>
            <a:pPr marL="0" indent="0"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Художественно-эстетическая </a:t>
            </a:r>
          </a:p>
          <a:p>
            <a:pPr marL="0" indent="0"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Трудовая  </a:t>
            </a:r>
          </a:p>
          <a:p>
            <a:pPr marL="0" indent="0">
              <a:buClr>
                <a:srgbClr val="002060"/>
              </a:buClr>
              <a:buNone/>
              <a:defRPr/>
            </a:pPr>
            <a:endParaRPr lang="ru-RU" sz="1700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ru-RU" sz="1700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Clr>
                <a:srgbClr val="0070C0"/>
              </a:buClr>
              <a:buFontTx/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</a:rPr>
              <a:t> </a:t>
            </a:r>
          </a:p>
          <a:p>
            <a:pPr>
              <a:buClr>
                <a:srgbClr val="00B050"/>
              </a:buClr>
              <a:buFontTx/>
              <a:buNone/>
              <a:defRPr/>
            </a:pPr>
            <a:endParaRPr lang="ru-RU" altLang="ru-RU" sz="2400" dirty="0" smtClean="0"/>
          </a:p>
          <a:p>
            <a:pPr>
              <a:buClr>
                <a:srgbClr val="C00000"/>
              </a:buClr>
              <a:buFontTx/>
              <a:buNone/>
              <a:defRPr/>
            </a:pPr>
            <a:endParaRPr lang="ru-RU" altLang="ru-RU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400" i="1" dirty="0" smtClean="0"/>
          </a:p>
        </p:txBody>
      </p:sp>
      <p:sp>
        <p:nvSpPr>
          <p:cNvPr id="13" name="Стрелка углом вверх 12"/>
          <p:cNvSpPr/>
          <p:nvPr/>
        </p:nvSpPr>
        <p:spPr>
          <a:xfrm>
            <a:off x="4786314" y="5214950"/>
            <a:ext cx="3286148" cy="857256"/>
          </a:xfrm>
          <a:prstGeom prst="bentUpArrow">
            <a:avLst>
              <a:gd name="adj1" fmla="val 44394"/>
              <a:gd name="adj2" fmla="val 25000"/>
              <a:gd name="adj3" fmla="val 25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ВИДЫ ДЕЯТЕЛЬНОСТИ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2745</Words>
  <Application>Microsoft Office PowerPoint</Application>
  <PresentationFormat>Экран (4:3)</PresentationFormat>
  <Paragraphs>303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Катютина</dc:creator>
  <cp:lastModifiedBy>Катютина</cp:lastModifiedBy>
  <cp:revision>260</cp:revision>
  <dcterms:created xsi:type="dcterms:W3CDTF">2024-02-05T17:31:36Z</dcterms:created>
  <dcterms:modified xsi:type="dcterms:W3CDTF">2024-09-15T18:53:39Z</dcterms:modified>
</cp:coreProperties>
</file>