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1" r:id="rId3"/>
    <p:sldId id="372" r:id="rId4"/>
    <p:sldId id="393" r:id="rId5"/>
    <p:sldId id="392" r:id="rId6"/>
    <p:sldId id="391" r:id="rId7"/>
    <p:sldId id="376" r:id="rId8"/>
    <p:sldId id="354" r:id="rId9"/>
    <p:sldId id="377" r:id="rId10"/>
    <p:sldId id="288" r:id="rId11"/>
    <p:sldId id="290" r:id="rId12"/>
    <p:sldId id="378" r:id="rId13"/>
    <p:sldId id="295" r:id="rId14"/>
    <p:sldId id="329" r:id="rId15"/>
    <p:sldId id="303" r:id="rId16"/>
    <p:sldId id="379" r:id="rId17"/>
    <p:sldId id="297" r:id="rId18"/>
    <p:sldId id="380" r:id="rId19"/>
    <p:sldId id="302" r:id="rId20"/>
    <p:sldId id="319" r:id="rId21"/>
    <p:sldId id="369" r:id="rId22"/>
    <p:sldId id="304" r:id="rId23"/>
    <p:sldId id="314" r:id="rId24"/>
    <p:sldId id="315" r:id="rId25"/>
    <p:sldId id="316" r:id="rId26"/>
    <p:sldId id="310" r:id="rId27"/>
    <p:sldId id="317" r:id="rId28"/>
    <p:sldId id="307" r:id="rId29"/>
    <p:sldId id="308" r:id="rId30"/>
    <p:sldId id="323" r:id="rId31"/>
    <p:sldId id="324" r:id="rId32"/>
    <p:sldId id="384" r:id="rId33"/>
    <p:sldId id="389" r:id="rId34"/>
    <p:sldId id="3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  <a:srgbClr val="FF9999"/>
    <a:srgbClr val="CCCCFF"/>
    <a:srgbClr val="F4F6A8"/>
    <a:srgbClr val="FF0066"/>
    <a:srgbClr val="0099FF"/>
    <a:srgbClr val="990000"/>
    <a:srgbClr val="CC00CC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20CF3-457F-4E1E-BF05-D0C78AB70360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91116D-102B-4FF0-9649-2006CFEA94B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Calibri" pitchFamily="34" charset="0"/>
              <a:cs typeface="Calibri" pitchFamily="34" charset="0"/>
            </a:rPr>
            <a:t>Воспитание</a:t>
          </a:r>
          <a:endParaRPr lang="ru-RU" sz="1800" b="1" dirty="0">
            <a:latin typeface="Calibri" pitchFamily="34" charset="0"/>
            <a:cs typeface="Calibri" pitchFamily="34" charset="0"/>
          </a:endParaRPr>
        </a:p>
      </dgm:t>
    </dgm:pt>
    <dgm:pt modelId="{9DEF6BFF-3DBF-4A63-8DEE-568244F9C064}" type="parTrans" cxnId="{FB6E359B-22FE-4A28-A948-7524EFD04428}">
      <dgm:prSet/>
      <dgm:spPr/>
      <dgm:t>
        <a:bodyPr/>
        <a:lstStyle/>
        <a:p>
          <a:endParaRPr lang="ru-RU"/>
        </a:p>
      </dgm:t>
    </dgm:pt>
    <dgm:pt modelId="{C84358D6-9D4B-4854-9DCA-019DA3CE76C6}" type="sibTrans" cxnId="{FB6E359B-22FE-4A28-A948-7524EFD04428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D2AD74B-6474-4DC0-B64A-2C859EBB29C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latin typeface="Calibri" pitchFamily="34" charset="0"/>
              <a:cs typeface="Calibri" pitchFamily="34" charset="0"/>
            </a:rPr>
            <a:t>Развитие</a:t>
          </a:r>
          <a:endParaRPr lang="ru-RU" sz="1800" b="1" dirty="0">
            <a:latin typeface="Calibri" pitchFamily="34" charset="0"/>
            <a:cs typeface="Calibri" pitchFamily="34" charset="0"/>
          </a:endParaRPr>
        </a:p>
      </dgm:t>
    </dgm:pt>
    <dgm:pt modelId="{38B8D9AF-A203-45F8-8C84-2AD722569464}" type="parTrans" cxnId="{B0AD5717-6813-4246-9310-620FFB58B26F}">
      <dgm:prSet/>
      <dgm:spPr/>
      <dgm:t>
        <a:bodyPr/>
        <a:lstStyle/>
        <a:p>
          <a:endParaRPr lang="ru-RU"/>
        </a:p>
      </dgm:t>
    </dgm:pt>
    <dgm:pt modelId="{3C3C980C-1B5E-4A16-9C8D-3A0D789EC5D5}" type="sibTrans" cxnId="{B0AD5717-6813-4246-9310-620FFB58B26F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456CBF5-2214-423F-AAC4-953B2BD95F52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b="1" dirty="0" smtClean="0">
              <a:latin typeface="Calibri" pitchFamily="34" charset="0"/>
              <a:cs typeface="Calibri" pitchFamily="34" charset="0"/>
            </a:rPr>
            <a:t>Обучение</a:t>
          </a:r>
          <a:endParaRPr lang="ru-RU" sz="1800" b="1" dirty="0">
            <a:latin typeface="Calibri" pitchFamily="34" charset="0"/>
            <a:cs typeface="Calibri" pitchFamily="34" charset="0"/>
          </a:endParaRPr>
        </a:p>
      </dgm:t>
    </dgm:pt>
    <dgm:pt modelId="{FDA9E00A-598D-4838-94BD-79A74F3ACC77}" type="parTrans" cxnId="{2CFDA62C-8EBC-47E4-964C-C946FBC6B6BB}">
      <dgm:prSet/>
      <dgm:spPr/>
      <dgm:t>
        <a:bodyPr/>
        <a:lstStyle/>
        <a:p>
          <a:endParaRPr lang="ru-RU"/>
        </a:p>
      </dgm:t>
    </dgm:pt>
    <dgm:pt modelId="{4D5E62BB-1F8C-44CD-97F9-F3225A00C263}" type="sibTrans" cxnId="{2CFDA62C-8EBC-47E4-964C-C946FBC6B6BB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ED1CF9E-AD88-4E96-AD94-1738F31BDD28}">
      <dgm:prSet phldrT="[Текст]"/>
      <dgm:spPr/>
      <dgm:t>
        <a:bodyPr/>
        <a:lstStyle/>
        <a:p>
          <a:endParaRPr lang="ru-RU" dirty="0"/>
        </a:p>
      </dgm:t>
    </dgm:pt>
    <dgm:pt modelId="{6CEBA181-6D36-4E61-8FB5-E35369D14671}" type="parTrans" cxnId="{3AF40A7D-4CE2-44AC-A998-47EB4A9AC3D9}">
      <dgm:prSet/>
      <dgm:spPr/>
      <dgm:t>
        <a:bodyPr/>
        <a:lstStyle/>
        <a:p>
          <a:endParaRPr lang="ru-RU"/>
        </a:p>
      </dgm:t>
    </dgm:pt>
    <dgm:pt modelId="{ED244170-7EBA-436B-875D-758BB55201D4}" type="sibTrans" cxnId="{3AF40A7D-4CE2-44AC-A998-47EB4A9AC3D9}">
      <dgm:prSet/>
      <dgm:spPr/>
      <dgm:t>
        <a:bodyPr/>
        <a:lstStyle/>
        <a:p>
          <a:endParaRPr lang="ru-RU"/>
        </a:p>
      </dgm:t>
    </dgm:pt>
    <dgm:pt modelId="{F436332A-EBA7-4287-9056-6EAB5ADA8390}" type="pres">
      <dgm:prSet presAssocID="{79320CF3-457F-4E1E-BF05-D0C78AB7036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69924-9E28-45AA-879C-F279C1AE1013}" type="pres">
      <dgm:prSet presAssocID="{F991116D-102B-4FF0-9649-2006CFEA94B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03BA5-159E-4D96-94AB-50F1081922BC}" type="pres">
      <dgm:prSet presAssocID="{F991116D-102B-4FF0-9649-2006CFEA94BF}" presName="gear1srcNode" presStyleLbl="node1" presStyleIdx="0" presStyleCnt="3"/>
      <dgm:spPr/>
      <dgm:t>
        <a:bodyPr/>
        <a:lstStyle/>
        <a:p>
          <a:endParaRPr lang="ru-RU"/>
        </a:p>
      </dgm:t>
    </dgm:pt>
    <dgm:pt modelId="{335C0FA4-0D0A-4644-9CFB-90D008EE6377}" type="pres">
      <dgm:prSet presAssocID="{F991116D-102B-4FF0-9649-2006CFEA94BF}" presName="gear1dstNode" presStyleLbl="node1" presStyleIdx="0" presStyleCnt="3"/>
      <dgm:spPr/>
      <dgm:t>
        <a:bodyPr/>
        <a:lstStyle/>
        <a:p>
          <a:endParaRPr lang="ru-RU"/>
        </a:p>
      </dgm:t>
    </dgm:pt>
    <dgm:pt modelId="{E7AF4A57-101E-491A-A8E4-25D731A007F9}" type="pres">
      <dgm:prSet presAssocID="{3D2AD74B-6474-4DC0-B64A-2C859EBB29CD}" presName="gear2" presStyleLbl="node1" presStyleIdx="1" presStyleCnt="3" custScaleX="114415" custScaleY="112073" custLinFactNeighborX="-3763" custLinFactNeighborY="-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C9EB4-2D63-4022-BCA4-DDAB04EE914A}" type="pres">
      <dgm:prSet presAssocID="{3D2AD74B-6474-4DC0-B64A-2C859EBB29CD}" presName="gear2srcNode" presStyleLbl="node1" presStyleIdx="1" presStyleCnt="3"/>
      <dgm:spPr/>
      <dgm:t>
        <a:bodyPr/>
        <a:lstStyle/>
        <a:p>
          <a:endParaRPr lang="ru-RU"/>
        </a:p>
      </dgm:t>
    </dgm:pt>
    <dgm:pt modelId="{12935AC8-2892-4C20-9C50-2CD63135B205}" type="pres">
      <dgm:prSet presAssocID="{3D2AD74B-6474-4DC0-B64A-2C859EBB29CD}" presName="gear2dstNode" presStyleLbl="node1" presStyleIdx="1" presStyleCnt="3"/>
      <dgm:spPr/>
      <dgm:t>
        <a:bodyPr/>
        <a:lstStyle/>
        <a:p>
          <a:endParaRPr lang="ru-RU"/>
        </a:p>
      </dgm:t>
    </dgm:pt>
    <dgm:pt modelId="{C074CE60-AD7D-43B6-A8CC-C7E23564340B}" type="pres">
      <dgm:prSet presAssocID="{E456CBF5-2214-423F-AAC4-953B2BD95F52}" presName="gear3" presStyleLbl="node1" presStyleIdx="2" presStyleCnt="3" custLinFactNeighborX="6661" custLinFactNeighborY="-4878"/>
      <dgm:spPr/>
      <dgm:t>
        <a:bodyPr/>
        <a:lstStyle/>
        <a:p>
          <a:endParaRPr lang="ru-RU"/>
        </a:p>
      </dgm:t>
    </dgm:pt>
    <dgm:pt modelId="{BDC1B2D8-8023-4251-A6F9-8D8A73D15DB3}" type="pres">
      <dgm:prSet presAssocID="{E456CBF5-2214-423F-AAC4-953B2BD95F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2F9A1-03E6-4C40-8237-2D213A1660BD}" type="pres">
      <dgm:prSet presAssocID="{E456CBF5-2214-423F-AAC4-953B2BD95F52}" presName="gear3srcNode" presStyleLbl="node1" presStyleIdx="2" presStyleCnt="3"/>
      <dgm:spPr/>
      <dgm:t>
        <a:bodyPr/>
        <a:lstStyle/>
        <a:p>
          <a:endParaRPr lang="ru-RU"/>
        </a:p>
      </dgm:t>
    </dgm:pt>
    <dgm:pt modelId="{AB222297-F36E-444C-9BFB-26EC4A41D737}" type="pres">
      <dgm:prSet presAssocID="{E456CBF5-2214-423F-AAC4-953B2BD95F52}" presName="gear3dstNode" presStyleLbl="node1" presStyleIdx="2" presStyleCnt="3"/>
      <dgm:spPr/>
      <dgm:t>
        <a:bodyPr/>
        <a:lstStyle/>
        <a:p>
          <a:endParaRPr lang="ru-RU"/>
        </a:p>
      </dgm:t>
    </dgm:pt>
    <dgm:pt modelId="{72EA8CDC-DFDB-4C37-BDDE-088C2FF9F101}" type="pres">
      <dgm:prSet presAssocID="{C84358D6-9D4B-4854-9DCA-019DA3CE76C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69614237-3DA6-4EC3-BDF9-D32D1F4AB1CA}" type="pres">
      <dgm:prSet presAssocID="{3C3C980C-1B5E-4A16-9C8D-3A0D789EC5D5}" presName="connector2" presStyleLbl="sibTrans2D1" presStyleIdx="1" presStyleCnt="3" custLinFactNeighborX="-9441" custLinFactNeighborY="-2660"/>
      <dgm:spPr/>
      <dgm:t>
        <a:bodyPr/>
        <a:lstStyle/>
        <a:p>
          <a:endParaRPr lang="ru-RU"/>
        </a:p>
      </dgm:t>
    </dgm:pt>
    <dgm:pt modelId="{6F825946-F801-4E80-95F6-D5999B227367}" type="pres">
      <dgm:prSet presAssocID="{4D5E62BB-1F8C-44CD-97F9-F3225A00C263}" presName="connector3" presStyleLbl="sibTrans2D1" presStyleIdx="2" presStyleCnt="3" custAng="412352" custLinFactNeighborX="3334" custLinFactNeighborY="-2033"/>
      <dgm:spPr/>
      <dgm:t>
        <a:bodyPr/>
        <a:lstStyle/>
        <a:p>
          <a:endParaRPr lang="ru-RU"/>
        </a:p>
      </dgm:t>
    </dgm:pt>
  </dgm:ptLst>
  <dgm:cxnLst>
    <dgm:cxn modelId="{E29EEEB8-1BD9-4B0D-9E85-A1A7B93EEA16}" type="presOf" srcId="{3D2AD74B-6474-4DC0-B64A-2C859EBB29CD}" destId="{B7CC9EB4-2D63-4022-BCA4-DDAB04EE914A}" srcOrd="1" destOrd="0" presId="urn:microsoft.com/office/officeart/2005/8/layout/gear1"/>
    <dgm:cxn modelId="{3AF40A7D-4CE2-44AC-A998-47EB4A9AC3D9}" srcId="{79320CF3-457F-4E1E-BF05-D0C78AB70360}" destId="{3ED1CF9E-AD88-4E96-AD94-1738F31BDD28}" srcOrd="3" destOrd="0" parTransId="{6CEBA181-6D36-4E61-8FB5-E35369D14671}" sibTransId="{ED244170-7EBA-436B-875D-758BB55201D4}"/>
    <dgm:cxn modelId="{502984F0-AEE3-4C8C-AA6B-69684379801C}" type="presOf" srcId="{F991116D-102B-4FF0-9649-2006CFEA94BF}" destId="{D6D03BA5-159E-4D96-94AB-50F1081922BC}" srcOrd="1" destOrd="0" presId="urn:microsoft.com/office/officeart/2005/8/layout/gear1"/>
    <dgm:cxn modelId="{C99BC7DB-5FEB-4438-8FCE-FA72C2561713}" type="presOf" srcId="{E456CBF5-2214-423F-AAC4-953B2BD95F52}" destId="{C074CE60-AD7D-43B6-A8CC-C7E23564340B}" srcOrd="0" destOrd="0" presId="urn:microsoft.com/office/officeart/2005/8/layout/gear1"/>
    <dgm:cxn modelId="{121AD40B-1195-4855-A8D9-EEE78B7C6AD6}" type="presOf" srcId="{F991116D-102B-4FF0-9649-2006CFEA94BF}" destId="{335C0FA4-0D0A-4644-9CFB-90D008EE6377}" srcOrd="2" destOrd="0" presId="urn:microsoft.com/office/officeart/2005/8/layout/gear1"/>
    <dgm:cxn modelId="{B0AD5717-6813-4246-9310-620FFB58B26F}" srcId="{79320CF3-457F-4E1E-BF05-D0C78AB70360}" destId="{3D2AD74B-6474-4DC0-B64A-2C859EBB29CD}" srcOrd="1" destOrd="0" parTransId="{38B8D9AF-A203-45F8-8C84-2AD722569464}" sibTransId="{3C3C980C-1B5E-4A16-9C8D-3A0D789EC5D5}"/>
    <dgm:cxn modelId="{C402D0DA-0FAF-4DCE-95F9-CE42335F93A6}" type="presOf" srcId="{E456CBF5-2214-423F-AAC4-953B2BD95F52}" destId="{AB222297-F36E-444C-9BFB-26EC4A41D737}" srcOrd="3" destOrd="0" presId="urn:microsoft.com/office/officeart/2005/8/layout/gear1"/>
    <dgm:cxn modelId="{DED4A3A3-E9CD-49A6-ADBE-19F7D0407205}" type="presOf" srcId="{E456CBF5-2214-423F-AAC4-953B2BD95F52}" destId="{BDC1B2D8-8023-4251-A6F9-8D8A73D15DB3}" srcOrd="1" destOrd="0" presId="urn:microsoft.com/office/officeart/2005/8/layout/gear1"/>
    <dgm:cxn modelId="{F75E73EB-181A-4901-8D89-6319D0CA0F25}" type="presOf" srcId="{3D2AD74B-6474-4DC0-B64A-2C859EBB29CD}" destId="{E7AF4A57-101E-491A-A8E4-25D731A007F9}" srcOrd="0" destOrd="0" presId="urn:microsoft.com/office/officeart/2005/8/layout/gear1"/>
    <dgm:cxn modelId="{54127BC5-4432-4698-8635-002876DD8471}" type="presOf" srcId="{3D2AD74B-6474-4DC0-B64A-2C859EBB29CD}" destId="{12935AC8-2892-4C20-9C50-2CD63135B205}" srcOrd="2" destOrd="0" presId="urn:microsoft.com/office/officeart/2005/8/layout/gear1"/>
    <dgm:cxn modelId="{8DF7DC62-82D9-4CB3-8FD9-254A4668E007}" type="presOf" srcId="{3C3C980C-1B5E-4A16-9C8D-3A0D789EC5D5}" destId="{69614237-3DA6-4EC3-BDF9-D32D1F4AB1CA}" srcOrd="0" destOrd="0" presId="urn:microsoft.com/office/officeart/2005/8/layout/gear1"/>
    <dgm:cxn modelId="{2CFDA62C-8EBC-47E4-964C-C946FBC6B6BB}" srcId="{79320CF3-457F-4E1E-BF05-D0C78AB70360}" destId="{E456CBF5-2214-423F-AAC4-953B2BD95F52}" srcOrd="2" destOrd="0" parTransId="{FDA9E00A-598D-4838-94BD-79A74F3ACC77}" sibTransId="{4D5E62BB-1F8C-44CD-97F9-F3225A00C263}"/>
    <dgm:cxn modelId="{C3188F36-CC0C-465A-9105-562C92387C91}" type="presOf" srcId="{F991116D-102B-4FF0-9649-2006CFEA94BF}" destId="{7A569924-9E28-45AA-879C-F279C1AE1013}" srcOrd="0" destOrd="0" presId="urn:microsoft.com/office/officeart/2005/8/layout/gear1"/>
    <dgm:cxn modelId="{B6F7468A-D275-40F7-B62E-BA7B0622163C}" type="presOf" srcId="{E456CBF5-2214-423F-AAC4-953B2BD95F52}" destId="{1042F9A1-03E6-4C40-8237-2D213A1660BD}" srcOrd="2" destOrd="0" presId="urn:microsoft.com/office/officeart/2005/8/layout/gear1"/>
    <dgm:cxn modelId="{FB6E359B-22FE-4A28-A948-7524EFD04428}" srcId="{79320CF3-457F-4E1E-BF05-D0C78AB70360}" destId="{F991116D-102B-4FF0-9649-2006CFEA94BF}" srcOrd="0" destOrd="0" parTransId="{9DEF6BFF-3DBF-4A63-8DEE-568244F9C064}" sibTransId="{C84358D6-9D4B-4854-9DCA-019DA3CE76C6}"/>
    <dgm:cxn modelId="{83DB7744-9F71-484D-8E8E-91B64DB9F311}" type="presOf" srcId="{79320CF3-457F-4E1E-BF05-D0C78AB70360}" destId="{F436332A-EBA7-4287-9056-6EAB5ADA8390}" srcOrd="0" destOrd="0" presId="urn:microsoft.com/office/officeart/2005/8/layout/gear1"/>
    <dgm:cxn modelId="{1E0DDE62-6512-4FA3-9096-C603A378576E}" type="presOf" srcId="{C84358D6-9D4B-4854-9DCA-019DA3CE76C6}" destId="{72EA8CDC-DFDB-4C37-BDDE-088C2FF9F101}" srcOrd="0" destOrd="0" presId="urn:microsoft.com/office/officeart/2005/8/layout/gear1"/>
    <dgm:cxn modelId="{0B466135-F8E0-42A0-B513-EDC588EB0C6E}" type="presOf" srcId="{4D5E62BB-1F8C-44CD-97F9-F3225A00C263}" destId="{6F825946-F801-4E80-95F6-D5999B227367}" srcOrd="0" destOrd="0" presId="urn:microsoft.com/office/officeart/2005/8/layout/gear1"/>
    <dgm:cxn modelId="{32C91048-DECF-4752-A23A-F340B1E13063}" type="presParOf" srcId="{F436332A-EBA7-4287-9056-6EAB5ADA8390}" destId="{7A569924-9E28-45AA-879C-F279C1AE1013}" srcOrd="0" destOrd="0" presId="urn:microsoft.com/office/officeart/2005/8/layout/gear1"/>
    <dgm:cxn modelId="{72DD3320-1799-4B51-A112-FFD74B3179CF}" type="presParOf" srcId="{F436332A-EBA7-4287-9056-6EAB5ADA8390}" destId="{D6D03BA5-159E-4D96-94AB-50F1081922BC}" srcOrd="1" destOrd="0" presId="urn:microsoft.com/office/officeart/2005/8/layout/gear1"/>
    <dgm:cxn modelId="{96B46773-D6A0-4C24-8A89-85AF75E7F082}" type="presParOf" srcId="{F436332A-EBA7-4287-9056-6EAB5ADA8390}" destId="{335C0FA4-0D0A-4644-9CFB-90D008EE6377}" srcOrd="2" destOrd="0" presId="urn:microsoft.com/office/officeart/2005/8/layout/gear1"/>
    <dgm:cxn modelId="{80DB8559-F79C-476A-878E-1C42AF1C7F92}" type="presParOf" srcId="{F436332A-EBA7-4287-9056-6EAB5ADA8390}" destId="{E7AF4A57-101E-491A-A8E4-25D731A007F9}" srcOrd="3" destOrd="0" presId="urn:microsoft.com/office/officeart/2005/8/layout/gear1"/>
    <dgm:cxn modelId="{EC4F42F0-5EE9-4481-AEEA-CB265580FD81}" type="presParOf" srcId="{F436332A-EBA7-4287-9056-6EAB5ADA8390}" destId="{B7CC9EB4-2D63-4022-BCA4-DDAB04EE914A}" srcOrd="4" destOrd="0" presId="urn:microsoft.com/office/officeart/2005/8/layout/gear1"/>
    <dgm:cxn modelId="{8FB0033E-90F4-403F-B90C-6BA62809A0C3}" type="presParOf" srcId="{F436332A-EBA7-4287-9056-6EAB5ADA8390}" destId="{12935AC8-2892-4C20-9C50-2CD63135B205}" srcOrd="5" destOrd="0" presId="urn:microsoft.com/office/officeart/2005/8/layout/gear1"/>
    <dgm:cxn modelId="{93C11CD5-AB1A-46FD-849D-5EF23179C452}" type="presParOf" srcId="{F436332A-EBA7-4287-9056-6EAB5ADA8390}" destId="{C074CE60-AD7D-43B6-A8CC-C7E23564340B}" srcOrd="6" destOrd="0" presId="urn:microsoft.com/office/officeart/2005/8/layout/gear1"/>
    <dgm:cxn modelId="{07A25BF9-096D-47F2-84BF-1132D5EFBC7E}" type="presParOf" srcId="{F436332A-EBA7-4287-9056-6EAB5ADA8390}" destId="{BDC1B2D8-8023-4251-A6F9-8D8A73D15DB3}" srcOrd="7" destOrd="0" presId="urn:microsoft.com/office/officeart/2005/8/layout/gear1"/>
    <dgm:cxn modelId="{78F829E6-CB32-4617-8EF0-A6DEC97D52E9}" type="presParOf" srcId="{F436332A-EBA7-4287-9056-6EAB5ADA8390}" destId="{1042F9A1-03E6-4C40-8237-2D213A1660BD}" srcOrd="8" destOrd="0" presId="urn:microsoft.com/office/officeart/2005/8/layout/gear1"/>
    <dgm:cxn modelId="{201D544D-7A7B-4D5F-9C7D-D281A6A7E066}" type="presParOf" srcId="{F436332A-EBA7-4287-9056-6EAB5ADA8390}" destId="{AB222297-F36E-444C-9BFB-26EC4A41D737}" srcOrd="9" destOrd="0" presId="urn:microsoft.com/office/officeart/2005/8/layout/gear1"/>
    <dgm:cxn modelId="{CF452775-0D38-414D-B9EF-12AE6BEC6B78}" type="presParOf" srcId="{F436332A-EBA7-4287-9056-6EAB5ADA8390}" destId="{72EA8CDC-DFDB-4C37-BDDE-088C2FF9F101}" srcOrd="10" destOrd="0" presId="urn:microsoft.com/office/officeart/2005/8/layout/gear1"/>
    <dgm:cxn modelId="{B644A40C-1B1C-4F22-A921-7D8ED93F25EB}" type="presParOf" srcId="{F436332A-EBA7-4287-9056-6EAB5ADA8390}" destId="{69614237-3DA6-4EC3-BDF9-D32D1F4AB1CA}" srcOrd="11" destOrd="0" presId="urn:microsoft.com/office/officeart/2005/8/layout/gear1"/>
    <dgm:cxn modelId="{DD6C0D4A-F0A0-4A02-AD21-8FA4E8858B45}" type="presParOf" srcId="{F436332A-EBA7-4287-9056-6EAB5ADA8390}" destId="{6F825946-F801-4E80-95F6-D5999B227367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9185C-75F6-4186-8C7A-AD5E875FB24A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DA6CE5-A3D4-4BF3-9574-6C83F4035417}">
      <dgm:prSet phldrT="[Текст]" custT="1"/>
      <dgm:spPr>
        <a:solidFill>
          <a:srgbClr val="F4F6A8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Познавательное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A5302B9-096C-4DBC-B008-90C5872419FC}" type="parTrans" cxnId="{238A86BB-C5F0-4195-B8D8-C076FB486990}">
      <dgm:prSet/>
      <dgm:spPr/>
      <dgm:t>
        <a:bodyPr/>
        <a:lstStyle/>
        <a:p>
          <a:endParaRPr lang="ru-RU"/>
        </a:p>
      </dgm:t>
    </dgm:pt>
    <dgm:pt modelId="{872FE286-FCA8-4AD3-93C2-07F58519C36E}" type="sibTrans" cxnId="{238A86BB-C5F0-4195-B8D8-C076FB486990}">
      <dgm:prSet/>
      <dgm:spPr/>
      <dgm:t>
        <a:bodyPr/>
        <a:lstStyle/>
        <a:p>
          <a:endParaRPr lang="ru-RU"/>
        </a:p>
      </dgm:t>
    </dgm:pt>
    <dgm:pt modelId="{714DB50D-288C-406C-84E0-0E2D9ACA45A0}">
      <dgm:prSet phldrT="[Текст]" custT="1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Социально-коммуникативное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7270EDE-6815-4554-AE68-607B68381894}" type="parTrans" cxnId="{D458316B-B0E1-4707-ACD7-561B9531BC26}">
      <dgm:prSet/>
      <dgm:spPr/>
      <dgm:t>
        <a:bodyPr/>
        <a:lstStyle/>
        <a:p>
          <a:endParaRPr lang="ru-RU"/>
        </a:p>
      </dgm:t>
    </dgm:pt>
    <dgm:pt modelId="{382508E9-8F97-4C85-BBAA-961EE95B92AC}" type="sibTrans" cxnId="{D458316B-B0E1-4707-ACD7-561B9531BC26}">
      <dgm:prSet/>
      <dgm:spPr/>
      <dgm:t>
        <a:bodyPr/>
        <a:lstStyle/>
        <a:p>
          <a:endParaRPr lang="ru-RU"/>
        </a:p>
      </dgm:t>
    </dgm:pt>
    <dgm:pt modelId="{8EA2A81A-CAC5-483A-B875-4D4CE28D519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Речевое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4FDBFEC-0D72-46C1-AEF8-6878F2D69158}" type="parTrans" cxnId="{B25B33F0-C71D-4DA9-A9B6-27C60FA588A0}">
      <dgm:prSet/>
      <dgm:spPr/>
      <dgm:t>
        <a:bodyPr/>
        <a:lstStyle/>
        <a:p>
          <a:endParaRPr lang="ru-RU"/>
        </a:p>
      </dgm:t>
    </dgm:pt>
    <dgm:pt modelId="{3F16412C-47E9-4829-9CA1-A794DFBE5C27}" type="sibTrans" cxnId="{B25B33F0-C71D-4DA9-A9B6-27C60FA588A0}">
      <dgm:prSet/>
      <dgm:spPr/>
      <dgm:t>
        <a:bodyPr/>
        <a:lstStyle/>
        <a:p>
          <a:endParaRPr lang="ru-RU"/>
        </a:p>
      </dgm:t>
    </dgm:pt>
    <dgm:pt modelId="{31DE7AF2-E080-4A98-A965-59BA9DC617A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Художественно-эстетическое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35D2892-B727-42B7-91C2-2DEC1368AA45}" type="parTrans" cxnId="{EAB38D81-D5CD-40BE-8722-B3391EFE2606}">
      <dgm:prSet/>
      <dgm:spPr/>
      <dgm:t>
        <a:bodyPr/>
        <a:lstStyle/>
        <a:p>
          <a:endParaRPr lang="ru-RU"/>
        </a:p>
      </dgm:t>
    </dgm:pt>
    <dgm:pt modelId="{AB4234F8-6305-4261-BE6A-CA3EA8FC7361}" type="sibTrans" cxnId="{EAB38D81-D5CD-40BE-8722-B3391EFE2606}">
      <dgm:prSet/>
      <dgm:spPr/>
      <dgm:t>
        <a:bodyPr/>
        <a:lstStyle/>
        <a:p>
          <a:endParaRPr lang="ru-RU"/>
        </a:p>
      </dgm:t>
    </dgm:pt>
    <dgm:pt modelId="{FB9FFC4B-67F2-48A9-927C-520C0C9BCEB3}">
      <dgm:prSet phldrT="[Текст]" custT="1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Физическое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6289105-A47B-4FE9-9BF4-5AA606F1B675}" type="parTrans" cxnId="{C5B8E5BC-4422-42D1-B41E-FCE4DD820609}">
      <dgm:prSet/>
      <dgm:spPr/>
      <dgm:t>
        <a:bodyPr/>
        <a:lstStyle/>
        <a:p>
          <a:endParaRPr lang="ru-RU"/>
        </a:p>
      </dgm:t>
    </dgm:pt>
    <dgm:pt modelId="{73E7B9F8-AE4D-4E6E-B8D1-A24A6B9AA82F}" type="sibTrans" cxnId="{C5B8E5BC-4422-42D1-B41E-FCE4DD820609}">
      <dgm:prSet/>
      <dgm:spPr/>
      <dgm:t>
        <a:bodyPr/>
        <a:lstStyle/>
        <a:p>
          <a:endParaRPr lang="ru-RU"/>
        </a:p>
      </dgm:t>
    </dgm:pt>
    <dgm:pt modelId="{79F906F5-6C8A-4711-AC3B-7E6D4FF1EDC6}" type="pres">
      <dgm:prSet presAssocID="{2999185C-75F6-4186-8C7A-AD5E875FB2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B18F6B-8DE2-43DD-8EF1-468156D9D2B2}" type="pres">
      <dgm:prSet presAssocID="{2999185C-75F6-4186-8C7A-AD5E875FB24A}" presName="pyramid" presStyleLbl="node1" presStyleIdx="0" presStyleCnt="1" custScaleX="80323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6C259E3-2B50-47FC-96AF-170978674667}" type="pres">
      <dgm:prSet presAssocID="{2999185C-75F6-4186-8C7A-AD5E875FB24A}" presName="theList" presStyleCnt="0"/>
      <dgm:spPr/>
    </dgm:pt>
    <dgm:pt modelId="{D7398716-8E74-4FFD-B277-535F5F76130A}" type="pres">
      <dgm:prSet presAssocID="{C7DA6CE5-A3D4-4BF3-9574-6C83F4035417}" presName="aNode" presStyleLbl="fgAcc1" presStyleIdx="0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6FC65-8803-4087-ABB9-5E9F5F675511}" type="pres">
      <dgm:prSet presAssocID="{C7DA6CE5-A3D4-4BF3-9574-6C83F4035417}" presName="aSpace" presStyleCnt="0"/>
      <dgm:spPr/>
    </dgm:pt>
    <dgm:pt modelId="{087845F5-6B18-428D-916B-68016E9E7DFD}" type="pres">
      <dgm:prSet presAssocID="{714DB50D-288C-406C-84E0-0E2D9ACA45A0}" presName="aNode" presStyleLbl="fgAcc1" presStyleIdx="1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FD06E-FA71-4717-911D-DFA055D0296B}" type="pres">
      <dgm:prSet presAssocID="{714DB50D-288C-406C-84E0-0E2D9ACA45A0}" presName="aSpace" presStyleCnt="0"/>
      <dgm:spPr/>
    </dgm:pt>
    <dgm:pt modelId="{3299DB33-D9FE-4D3A-86D2-CCA9C600967E}" type="pres">
      <dgm:prSet presAssocID="{8EA2A81A-CAC5-483A-B875-4D4CE28D519A}" presName="aNode" presStyleLbl="fgAcc1" presStyleIdx="2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E1A85-17AD-42BC-8626-4CADC2B0FBAA}" type="pres">
      <dgm:prSet presAssocID="{8EA2A81A-CAC5-483A-B875-4D4CE28D519A}" presName="aSpace" presStyleCnt="0"/>
      <dgm:spPr/>
    </dgm:pt>
    <dgm:pt modelId="{F23F76AF-2E02-473A-98DB-9BE294336BB5}" type="pres">
      <dgm:prSet presAssocID="{31DE7AF2-E080-4A98-A965-59BA9DC617AC}" presName="aNode" presStyleLbl="fgAcc1" presStyleIdx="3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C3CC1-DAFB-4F17-92ED-47311AC66FA0}" type="pres">
      <dgm:prSet presAssocID="{31DE7AF2-E080-4A98-A965-59BA9DC617AC}" presName="aSpace" presStyleCnt="0"/>
      <dgm:spPr/>
    </dgm:pt>
    <dgm:pt modelId="{4B12FF6F-6C85-47C5-805E-EDD101B60C58}" type="pres">
      <dgm:prSet presAssocID="{FB9FFC4B-67F2-48A9-927C-520C0C9BCEB3}" presName="aNode" presStyleLbl="fgAcc1" presStyleIdx="4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824DE-E766-45EC-AA3E-F61D85287114}" type="pres">
      <dgm:prSet presAssocID="{FB9FFC4B-67F2-48A9-927C-520C0C9BCEB3}" presName="aSpace" presStyleCnt="0"/>
      <dgm:spPr/>
    </dgm:pt>
  </dgm:ptLst>
  <dgm:cxnLst>
    <dgm:cxn modelId="{A61319AB-2D25-4559-BD35-1109257BA583}" type="presOf" srcId="{714DB50D-288C-406C-84E0-0E2D9ACA45A0}" destId="{087845F5-6B18-428D-916B-68016E9E7DFD}" srcOrd="0" destOrd="0" presId="urn:microsoft.com/office/officeart/2005/8/layout/pyramid2"/>
    <dgm:cxn modelId="{8A68D98C-16C3-4843-B199-6C7787C3FFA7}" type="presOf" srcId="{31DE7AF2-E080-4A98-A965-59BA9DC617AC}" destId="{F23F76AF-2E02-473A-98DB-9BE294336BB5}" srcOrd="0" destOrd="0" presId="urn:microsoft.com/office/officeart/2005/8/layout/pyramid2"/>
    <dgm:cxn modelId="{270B7A5E-F28C-467E-AE90-B54B2D56A7F9}" type="presOf" srcId="{2999185C-75F6-4186-8C7A-AD5E875FB24A}" destId="{79F906F5-6C8A-4711-AC3B-7E6D4FF1EDC6}" srcOrd="0" destOrd="0" presId="urn:microsoft.com/office/officeart/2005/8/layout/pyramid2"/>
    <dgm:cxn modelId="{1F91D82D-F296-4F54-9448-ECF167615078}" type="presOf" srcId="{FB9FFC4B-67F2-48A9-927C-520C0C9BCEB3}" destId="{4B12FF6F-6C85-47C5-805E-EDD101B60C58}" srcOrd="0" destOrd="0" presId="urn:microsoft.com/office/officeart/2005/8/layout/pyramid2"/>
    <dgm:cxn modelId="{C5B8E5BC-4422-42D1-B41E-FCE4DD820609}" srcId="{2999185C-75F6-4186-8C7A-AD5E875FB24A}" destId="{FB9FFC4B-67F2-48A9-927C-520C0C9BCEB3}" srcOrd="4" destOrd="0" parTransId="{76289105-A47B-4FE9-9BF4-5AA606F1B675}" sibTransId="{73E7B9F8-AE4D-4E6E-B8D1-A24A6B9AA82F}"/>
    <dgm:cxn modelId="{D458316B-B0E1-4707-ACD7-561B9531BC26}" srcId="{2999185C-75F6-4186-8C7A-AD5E875FB24A}" destId="{714DB50D-288C-406C-84E0-0E2D9ACA45A0}" srcOrd="1" destOrd="0" parTransId="{C7270EDE-6815-4554-AE68-607B68381894}" sibTransId="{382508E9-8F97-4C85-BBAA-961EE95B92AC}"/>
    <dgm:cxn modelId="{B25B33F0-C71D-4DA9-A9B6-27C60FA588A0}" srcId="{2999185C-75F6-4186-8C7A-AD5E875FB24A}" destId="{8EA2A81A-CAC5-483A-B875-4D4CE28D519A}" srcOrd="2" destOrd="0" parTransId="{C4FDBFEC-0D72-46C1-AEF8-6878F2D69158}" sibTransId="{3F16412C-47E9-4829-9CA1-A794DFBE5C27}"/>
    <dgm:cxn modelId="{E660DB69-D6F8-4371-B6F3-7F9E69B18C16}" type="presOf" srcId="{C7DA6CE5-A3D4-4BF3-9574-6C83F4035417}" destId="{D7398716-8E74-4FFD-B277-535F5F76130A}" srcOrd="0" destOrd="0" presId="urn:microsoft.com/office/officeart/2005/8/layout/pyramid2"/>
    <dgm:cxn modelId="{238A86BB-C5F0-4195-B8D8-C076FB486990}" srcId="{2999185C-75F6-4186-8C7A-AD5E875FB24A}" destId="{C7DA6CE5-A3D4-4BF3-9574-6C83F4035417}" srcOrd="0" destOrd="0" parTransId="{7A5302B9-096C-4DBC-B008-90C5872419FC}" sibTransId="{872FE286-FCA8-4AD3-93C2-07F58519C36E}"/>
    <dgm:cxn modelId="{EAB38D81-D5CD-40BE-8722-B3391EFE2606}" srcId="{2999185C-75F6-4186-8C7A-AD5E875FB24A}" destId="{31DE7AF2-E080-4A98-A965-59BA9DC617AC}" srcOrd="3" destOrd="0" parTransId="{C35D2892-B727-42B7-91C2-2DEC1368AA45}" sibTransId="{AB4234F8-6305-4261-BE6A-CA3EA8FC7361}"/>
    <dgm:cxn modelId="{84B8D03F-13FE-45A2-9958-D24CD09CB3E3}" type="presOf" srcId="{8EA2A81A-CAC5-483A-B875-4D4CE28D519A}" destId="{3299DB33-D9FE-4D3A-86D2-CCA9C600967E}" srcOrd="0" destOrd="0" presId="urn:microsoft.com/office/officeart/2005/8/layout/pyramid2"/>
    <dgm:cxn modelId="{144E6902-D9EB-4366-AC56-C7030BB4142A}" type="presParOf" srcId="{79F906F5-6C8A-4711-AC3B-7E6D4FF1EDC6}" destId="{AFB18F6B-8DE2-43DD-8EF1-468156D9D2B2}" srcOrd="0" destOrd="0" presId="urn:microsoft.com/office/officeart/2005/8/layout/pyramid2"/>
    <dgm:cxn modelId="{CBFAADD9-92F9-442E-8060-16DCBD1E97A6}" type="presParOf" srcId="{79F906F5-6C8A-4711-AC3B-7E6D4FF1EDC6}" destId="{36C259E3-2B50-47FC-96AF-170978674667}" srcOrd="1" destOrd="0" presId="urn:microsoft.com/office/officeart/2005/8/layout/pyramid2"/>
    <dgm:cxn modelId="{74F8F257-D853-4B76-993D-C312BDEA2FBC}" type="presParOf" srcId="{36C259E3-2B50-47FC-96AF-170978674667}" destId="{D7398716-8E74-4FFD-B277-535F5F76130A}" srcOrd="0" destOrd="0" presId="urn:microsoft.com/office/officeart/2005/8/layout/pyramid2"/>
    <dgm:cxn modelId="{C20F7C0A-2ED9-4678-AAA3-1F2F5A79CC83}" type="presParOf" srcId="{36C259E3-2B50-47FC-96AF-170978674667}" destId="{3996FC65-8803-4087-ABB9-5E9F5F675511}" srcOrd="1" destOrd="0" presId="urn:microsoft.com/office/officeart/2005/8/layout/pyramid2"/>
    <dgm:cxn modelId="{0569702E-BC7B-4BEB-A365-8684EC847E92}" type="presParOf" srcId="{36C259E3-2B50-47FC-96AF-170978674667}" destId="{087845F5-6B18-428D-916B-68016E9E7DFD}" srcOrd="2" destOrd="0" presId="urn:microsoft.com/office/officeart/2005/8/layout/pyramid2"/>
    <dgm:cxn modelId="{E695E72F-68CC-4464-ACD2-D00614A2F316}" type="presParOf" srcId="{36C259E3-2B50-47FC-96AF-170978674667}" destId="{94FFD06E-FA71-4717-911D-DFA055D0296B}" srcOrd="3" destOrd="0" presId="urn:microsoft.com/office/officeart/2005/8/layout/pyramid2"/>
    <dgm:cxn modelId="{80828C47-5B89-4181-8910-EECBDEDA24CD}" type="presParOf" srcId="{36C259E3-2B50-47FC-96AF-170978674667}" destId="{3299DB33-D9FE-4D3A-86D2-CCA9C600967E}" srcOrd="4" destOrd="0" presId="urn:microsoft.com/office/officeart/2005/8/layout/pyramid2"/>
    <dgm:cxn modelId="{A696E6D6-2CE4-4B56-B460-DB69ED553079}" type="presParOf" srcId="{36C259E3-2B50-47FC-96AF-170978674667}" destId="{A9DE1A85-17AD-42BC-8626-4CADC2B0FBAA}" srcOrd="5" destOrd="0" presId="urn:microsoft.com/office/officeart/2005/8/layout/pyramid2"/>
    <dgm:cxn modelId="{273827DB-0E5E-4BF8-8322-69802C139F71}" type="presParOf" srcId="{36C259E3-2B50-47FC-96AF-170978674667}" destId="{F23F76AF-2E02-473A-98DB-9BE294336BB5}" srcOrd="6" destOrd="0" presId="urn:microsoft.com/office/officeart/2005/8/layout/pyramid2"/>
    <dgm:cxn modelId="{06F3D16E-9F02-4C67-ACA2-67D004EFE78E}" type="presParOf" srcId="{36C259E3-2B50-47FC-96AF-170978674667}" destId="{CF7C3CC1-DAFB-4F17-92ED-47311AC66FA0}" srcOrd="7" destOrd="0" presId="urn:microsoft.com/office/officeart/2005/8/layout/pyramid2"/>
    <dgm:cxn modelId="{422F585B-5C0F-42A4-845B-1B1D323D4242}" type="presParOf" srcId="{36C259E3-2B50-47FC-96AF-170978674667}" destId="{4B12FF6F-6C85-47C5-805E-EDD101B60C58}" srcOrd="8" destOrd="0" presId="urn:microsoft.com/office/officeart/2005/8/layout/pyramid2"/>
    <dgm:cxn modelId="{9C4E5F0C-0E6F-42F0-ADF7-056A31665B81}" type="presParOf" srcId="{36C259E3-2B50-47FC-96AF-170978674667}" destId="{2DF824DE-E766-45EC-AA3E-F61D85287114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18F6B-8DE2-43DD-8EF1-468156D9D2B2}">
      <dsp:nvSpPr>
        <dsp:cNvPr id="0" name=""/>
        <dsp:cNvSpPr/>
      </dsp:nvSpPr>
      <dsp:spPr>
        <a:xfrm>
          <a:off x="780909" y="0"/>
          <a:ext cx="3385487" cy="4214842"/>
        </a:xfrm>
        <a:prstGeom prst="triangl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98716-8E74-4FFD-B277-535F5F76130A}">
      <dsp:nvSpPr>
        <dsp:cNvPr id="0" name=""/>
        <dsp:cNvSpPr/>
      </dsp:nvSpPr>
      <dsp:spPr>
        <a:xfrm>
          <a:off x="2470242" y="427094"/>
          <a:ext cx="3324315" cy="599297"/>
        </a:xfrm>
        <a:prstGeom prst="roundRect">
          <a:avLst/>
        </a:prstGeom>
        <a:solidFill>
          <a:srgbClr val="F4F6A8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Познавательное развитие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499497" y="456349"/>
        <a:ext cx="3265805" cy="540787"/>
      </dsp:txXfrm>
    </dsp:sp>
    <dsp:sp modelId="{087845F5-6B18-428D-916B-68016E9E7DFD}">
      <dsp:nvSpPr>
        <dsp:cNvPr id="0" name=""/>
        <dsp:cNvSpPr/>
      </dsp:nvSpPr>
      <dsp:spPr>
        <a:xfrm>
          <a:off x="2470242" y="1101304"/>
          <a:ext cx="3324315" cy="599297"/>
        </a:xfrm>
        <a:prstGeom prst="round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Социально-коммуникативное развитие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499497" y="1130559"/>
        <a:ext cx="3265805" cy="540787"/>
      </dsp:txXfrm>
    </dsp:sp>
    <dsp:sp modelId="{3299DB33-D9FE-4D3A-86D2-CCA9C600967E}">
      <dsp:nvSpPr>
        <dsp:cNvPr id="0" name=""/>
        <dsp:cNvSpPr/>
      </dsp:nvSpPr>
      <dsp:spPr>
        <a:xfrm>
          <a:off x="2470242" y="1775514"/>
          <a:ext cx="3324315" cy="599297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Речевое развитие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499497" y="1804769"/>
        <a:ext cx="3265805" cy="540787"/>
      </dsp:txXfrm>
    </dsp:sp>
    <dsp:sp modelId="{F23F76AF-2E02-473A-98DB-9BE294336BB5}">
      <dsp:nvSpPr>
        <dsp:cNvPr id="0" name=""/>
        <dsp:cNvSpPr/>
      </dsp:nvSpPr>
      <dsp:spPr>
        <a:xfrm>
          <a:off x="2470242" y="2449724"/>
          <a:ext cx="3324315" cy="599297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Художественно-эстетическое развитие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499497" y="2478979"/>
        <a:ext cx="3265805" cy="540787"/>
      </dsp:txXfrm>
    </dsp:sp>
    <dsp:sp modelId="{4B12FF6F-6C85-47C5-805E-EDD101B60C58}">
      <dsp:nvSpPr>
        <dsp:cNvPr id="0" name=""/>
        <dsp:cNvSpPr/>
      </dsp:nvSpPr>
      <dsp:spPr>
        <a:xfrm>
          <a:off x="2470242" y="3123935"/>
          <a:ext cx="3324315" cy="599297"/>
        </a:xfrm>
        <a:prstGeom prst="roundRect">
          <a:avLst/>
        </a:prstGeom>
        <a:solidFill>
          <a:srgbClr val="FF9999">
            <a:alpha val="89804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Физическое развитие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499497" y="3153190"/>
        <a:ext cx="3265805" cy="54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9A07-D2DD-4073-8C1F-28F524106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EF94-30A5-4491-8859-59875B9D2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98E4-C697-442A-A51A-9ACDF1BE3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8103-BD65-48FB-B6E7-D67AFE452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D7EB-A8CC-44B3-B2C7-6940C3641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507DF-1221-4B41-ADF5-C5C4448F8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B8FD-25F9-470B-A245-99650A03E3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809B-6B92-42D2-AF04-3AE03AA3A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CA3C-5B51-4AFE-A489-D1D4572B1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C1CA-CD78-40B7-8884-DA6899533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7E7D-FE2D-4CC4-95DB-507B45A16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3EBC-E465-4257-A891-341BAB63E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7A53C6-5F94-4E48-920B-E2BE62E87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612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МБДОУ </a:t>
            </a:r>
            <a:r>
              <a:rPr lang="ru-RU" altLang="ru-RU" sz="2400" b="1" dirty="0" smtClean="0"/>
              <a:t>детский </a:t>
            </a:r>
            <a:r>
              <a:rPr lang="ru-RU" altLang="ru-RU" sz="2400" b="1" dirty="0"/>
              <a:t>сад № </a:t>
            </a:r>
            <a:r>
              <a:rPr lang="ru-RU" altLang="ru-RU" sz="2400" b="1" dirty="0" smtClean="0"/>
              <a:t>26  г.Павлово </a:t>
            </a:r>
            <a:endParaRPr lang="ru-RU" altLang="ru-RU" sz="2400" b="1" dirty="0"/>
          </a:p>
        </p:txBody>
      </p:sp>
      <p:sp>
        <p:nvSpPr>
          <p:cNvPr id="2052" name="AutoShap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355600" y="1182688"/>
            <a:ext cx="8431213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b="1" i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Начался учебный год – к новым знаниям, вперед!   </a:t>
            </a:r>
          </a:p>
          <a:p>
            <a:pPr eaLnBrk="1" hangingPunct="1">
              <a:lnSpc>
                <a:spcPct val="90000"/>
              </a:lnSpc>
            </a:pPr>
            <a:endParaRPr lang="ru-RU" altLang="ru-RU" sz="4000" b="1" i="1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600" b="1" i="1" smtClean="0">
                <a:solidFill>
                  <a:srgbClr val="7030A0"/>
                </a:solidFill>
                <a:cs typeface="Calibri" panose="020F0502020204030204" pitchFamily="34" charset="0"/>
              </a:rPr>
              <a:t>  </a:t>
            </a:r>
            <a:endParaRPr lang="ru-RU" altLang="ru-RU" sz="4000" b="1" i="1" smtClean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4400" b="1" i="1" smtClean="0">
              <a:solidFill>
                <a:srgbClr val="898989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2800" b="1" i="1" smtClean="0">
              <a:solidFill>
                <a:srgbClr val="008B00"/>
              </a:solidFill>
              <a:cs typeface="Calibri" panose="020F0502020204030204" pitchFamily="34" charset="0"/>
            </a:endParaRPr>
          </a:p>
        </p:txBody>
      </p:sp>
      <p:pic>
        <p:nvPicPr>
          <p:cNvPr id="2053" name="Picture 2" descr="C:\Users\Татьяна\Desktop\Картинк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303463"/>
            <a:ext cx="60547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58293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Родительское собрание </a:t>
            </a: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 2 младшей группе </a:t>
            </a: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2024 </a:t>
            </a:r>
            <a:r>
              <a:rPr lang="ru-RU" alt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год </a:t>
            </a:r>
            <a:r>
              <a:rPr lang="ru-RU" alt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4861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4236" y="1052736"/>
            <a:ext cx="8407990" cy="5256584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Продолжать знакомить детей с предметами ближайшего окружения, их назначением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Учить определять цвет, величину, форму, вес (легкий, тяжелый) предметов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Знакомить с материалами (дерево, бумага, ткань, глина), их свойствам (прочность, твердость, мягкость)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Учить способам обследования предметов, включая простейшие опыты (тонет- плавает, рвется- не рвется)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Учить группировать ( чайная, столовая, кухонная посуда) и классифицировать (посуда- одежда) знакомые предметы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>
                <a:latin typeface="Calibri" pitchFamily="34" charset="0"/>
              </a:rPr>
              <a:t>Знакомить с </a:t>
            </a:r>
            <a:r>
              <a:rPr lang="ru-RU" sz="2000" dirty="0" smtClean="0">
                <a:latin typeface="Calibri" pitchFamily="34" charset="0"/>
              </a:rPr>
              <a:t>элементарными правилами </a:t>
            </a:r>
            <a:r>
              <a:rPr lang="ru-RU" sz="2000" dirty="0">
                <a:latin typeface="Calibri" pitchFamily="34" charset="0"/>
              </a:rPr>
              <a:t>дорожного движения  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Формировать представления </a:t>
            </a:r>
            <a:r>
              <a:rPr lang="ru-RU" sz="2000" dirty="0">
                <a:latin typeface="Calibri" pitchFamily="34" charset="0"/>
              </a:rPr>
              <a:t>о членах семьи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>
                <a:latin typeface="Calibri" pitchFamily="34" charset="0"/>
              </a:rPr>
              <a:t>Продолжать знакомить с трудом взрослых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>
                <a:latin typeface="Calibri" pitchFamily="34" charset="0"/>
              </a:rPr>
              <a:t>Расширять представления детей о растениях и животных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dirty="0">
                <a:latin typeface="Calibri" pitchFamily="34" charset="0"/>
              </a:rPr>
              <a:t>Учить отличать и называть по внешнему виду: </a:t>
            </a:r>
            <a:r>
              <a:rPr lang="ru-RU" sz="2000" dirty="0" smtClean="0">
                <a:latin typeface="Calibri" pitchFamily="34" charset="0"/>
              </a:rPr>
              <a:t>овощи, фрукты, </a:t>
            </a:r>
            <a:r>
              <a:rPr lang="ru-RU" sz="2000" dirty="0">
                <a:latin typeface="Calibri" pitchFamily="34" charset="0"/>
              </a:rPr>
              <a:t>ягоды </a:t>
            </a:r>
          </a:p>
          <a:p>
            <a:pPr marL="0" indent="0">
              <a:buClr>
                <a:srgbClr val="0000FF"/>
              </a:buClr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4236" y="537057"/>
            <a:ext cx="8215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Ознакомление с окружающим миром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620688"/>
            <a:ext cx="8136904" cy="396044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Знакомить с характерными особенностями времен года и теми изменениями, которые происходят в связи с этим в природе, в жизни и деятельности людей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Дать представления о свойствах воды (льется, переливается, нагревается, охлаждается), песка ( сухой - рассыпается, влажный - лепится), снега (холодный, белый, от тепла- тает)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Формировать  умение понимать простейшие взаимосвязи в природе (если растение не поливать, то оно может засохнуть)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Знакомить с правилами поведения в природе (не рвать без надобности растения, не ломать ветки деревьев, не трогать незнакомых животных)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4221088"/>
            <a:ext cx="4469987" cy="217863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643261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spc="50" dirty="0">
                <a:ln w="1143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Развитие речи  </a:t>
            </a:r>
          </a:p>
        </p:txBody>
      </p:sp>
      <p:sp>
        <p:nvSpPr>
          <p:cNvPr id="8" name="Стрелка вправо 7"/>
          <p:cNvSpPr/>
          <p:nvPr/>
        </p:nvSpPr>
        <p:spPr>
          <a:xfrm rot="8212132">
            <a:off x="2058988" y="1720850"/>
            <a:ext cx="993775" cy="357188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2428875"/>
            <a:ext cx="2571750" cy="12144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словаря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4357688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Звуковая культура речи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3387868" flipH="1">
            <a:off x="6132513" y="1644650"/>
            <a:ext cx="982662" cy="357188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4438" y="4357688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Грамматический строй речи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63" y="2357438"/>
            <a:ext cx="2357437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Связная речь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6673776">
            <a:off x="2482851" y="2917825"/>
            <a:ext cx="2366962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3941642">
            <a:off x="4467226" y="2901950"/>
            <a:ext cx="2366962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04630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3548" y="1268760"/>
            <a:ext cx="8136904" cy="501294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Обогащать словарный запас детей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Уточнять названия и назначение предметов одежды, обуви, головных уборов, посуды, мебели, видов транспорта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Учить различать и называть существенные детали и части предметов (у платья – рукава, воротник, карманы, пуговицы), качества (цвет и его оттенки), особенности поверхности (гладкая, пушистая, шероховатая), некоторые материалы и их свойства (бумага легко рвется, мнется и размокает, стеклянные предметы легко бьются), местоположение (за окном, высоко, далеко, под шкафом)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Продолжать учить внятно произносить в словах гласные и некоторые согласные звуки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Развивать моторику  речевого  аппарата , слуховое восприятие, речевое дыхание, уточнять и закреплять артикуляцию звуков</a:t>
            </a:r>
          </a:p>
          <a:p>
            <a:pPr>
              <a:buClr>
                <a:srgbClr val="0000FF"/>
              </a:buClr>
              <a:buNone/>
            </a:pPr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625" y="500063"/>
            <a:ext cx="82153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Развитие речи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16732"/>
            <a:ext cx="8075240" cy="4824536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Продолжать учить согласовывать прилагательные с существительными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роде, числе, падеже, употреблять существительные с предлогами (в, на, под, за, около)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Употреблять в речи имена существительные в форме единственного и множественного числа, обозначающие животных и их детенышей (утка-утенок-утята)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Рассматривать сюжетные картинки, игрушки, предметы, составлять короткие описательные рассказы с помощью взрослого 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Отвечать на разнообразные вопросы взрослого, касающиеся ближайшего окружения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Использовать все части речи, простые нераспространенные предложения и предложения с однородными членами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340156"/>
            <a:ext cx="5256583" cy="482514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altLang="ru-RU" sz="2200" dirty="0">
                <a:latin typeface="Calibri" panose="020F0502020204030204" pitchFamily="34" charset="0"/>
              </a:rPr>
              <a:t>Знакомить с произведениями различных жанров (сказка, рассказ, </a:t>
            </a:r>
            <a:r>
              <a:rPr lang="ru-RU" altLang="ru-RU" sz="2200" dirty="0" smtClean="0">
                <a:latin typeface="Calibri" panose="020F0502020204030204" pitchFamily="34" charset="0"/>
              </a:rPr>
              <a:t>стихотворение), учить </a:t>
            </a:r>
            <a:r>
              <a:rPr lang="ru-RU" altLang="ru-RU" sz="2200" dirty="0">
                <a:latin typeface="Calibri" panose="020F0502020204030204" pitchFamily="34" charset="0"/>
              </a:rPr>
              <a:t>внимательно </a:t>
            </a:r>
            <a:r>
              <a:rPr lang="ru-RU" altLang="ru-RU" sz="2200" dirty="0" smtClean="0">
                <a:latin typeface="Calibri" panose="020F0502020204030204" pitchFamily="34" charset="0"/>
              </a:rPr>
              <a:t>их слушать  </a:t>
            </a:r>
            <a:endParaRPr lang="ru-RU" sz="2200" dirty="0" smtClean="0">
              <a:latin typeface="Calibri" pitchFamily="34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altLang="ru-RU" sz="2200" dirty="0">
                <a:latin typeface="Calibri" panose="020F0502020204030204" pitchFamily="34" charset="0"/>
              </a:rPr>
              <a:t>Учить ориентироваться в знакомых произведениях, узнавать их по картинкам, </a:t>
            </a:r>
            <a:r>
              <a:rPr lang="ru-RU" altLang="ru-RU" sz="2200" dirty="0" smtClean="0">
                <a:latin typeface="Calibri" panose="020F0502020204030204" pitchFamily="34" charset="0"/>
              </a:rPr>
              <a:t>понимать их смысл, отвечать </a:t>
            </a:r>
            <a:r>
              <a:rPr lang="ru-RU" altLang="ru-RU" sz="2200" dirty="0">
                <a:latin typeface="Calibri" panose="020F0502020204030204" pitchFamily="34" charset="0"/>
              </a:rPr>
              <a:t>на вопросы по </a:t>
            </a:r>
            <a:r>
              <a:rPr lang="ru-RU" altLang="ru-RU" sz="2200" dirty="0" smtClean="0">
                <a:latin typeface="Calibri" panose="020F0502020204030204" pitchFamily="34" charset="0"/>
              </a:rPr>
              <a:t>содержанию </a:t>
            </a:r>
            <a:endParaRPr lang="ru-RU" sz="2200" dirty="0" smtClean="0">
              <a:latin typeface="Calibri" pitchFamily="34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Учить называть произведение (в произвольном изложении), прослушав отрывок из него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Учить читать наизусть 2 – 3 коротких стихотворения при помощи взрослого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71437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Чтение художественной литературы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  <p:pic>
        <p:nvPicPr>
          <p:cNvPr id="6" name="Picture 4" descr="C:\Users\Татьяна\Desktop\Картинки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214563"/>
            <a:ext cx="28051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spc="50" dirty="0">
                <a:ln w="1143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Математика  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964657" y="3107531"/>
            <a:ext cx="3429000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212132">
            <a:off x="2058988" y="1220788"/>
            <a:ext cx="993775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5286375"/>
            <a:ext cx="3643313" cy="928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Ориентировка во времени 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8" y="1928813"/>
            <a:ext cx="257175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Количество и счет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00" y="1857375"/>
            <a:ext cx="2571750" cy="12144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Величина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3387868" flipH="1">
            <a:off x="6132513" y="1144588"/>
            <a:ext cx="982662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88" y="3786188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3786188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Ориентировка в пространстве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6673776">
            <a:off x="2411412" y="2417763"/>
            <a:ext cx="2366963" cy="357188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3941642">
            <a:off x="4538663" y="2330450"/>
            <a:ext cx="2366962" cy="357188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6956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540" y="1052736"/>
            <a:ext cx="8280920" cy="5256584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Группировать предметы по цвету, размеру, форме (отбирать все красные, все большие, все круглые предметы и т.д.)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Составлять при помощи взрослого группы из однородных предметов и выделять один предмет из группы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Находить в окружающей обстановке один и много одинаковых предметов, понимать значение выражения «ни одного»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Определять количественное соотношение двух групп предметов: понимать конкретный смысл слов больше - меньше, столько же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Различать круг, квадрат, треугольник, предметы, имеющие углы и круглую форму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Понимать смысл обозначений:  вверху- внизу,  впереди - сзади, слева - справа, на, над – под, верхняя – нижняя (полоска)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Понимать смысл слов: утро, вечер, день, ночь </a:t>
            </a:r>
          </a:p>
          <a:p>
            <a:pPr marL="0" indent="0">
              <a:buClr>
                <a:srgbClr val="0000FF"/>
              </a:buClr>
              <a:buNone/>
            </a:pPr>
            <a:endParaRPr lang="ru-RU" sz="2000" dirty="0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571500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ФЭМП: математика 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spc="50" dirty="0">
                <a:ln w="1143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Изобразительная деятельность  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464719" y="2678907"/>
            <a:ext cx="2428875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212132">
            <a:off x="1519238" y="1931988"/>
            <a:ext cx="2032000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3143250"/>
            <a:ext cx="2571750" cy="12144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13" y="3143250"/>
            <a:ext cx="2571750" cy="12144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Аппликация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3387868" flipH="1">
            <a:off x="5867400" y="1884363"/>
            <a:ext cx="1890713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0375" y="4786313"/>
            <a:ext cx="314325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Лепка  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332223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1472" y="1142984"/>
            <a:ext cx="7992888" cy="267289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Изображать с помощь карандашей и красок отдельные предметы, рисовать простые сюжетные картинки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Подбирать цвета, соответствующие изображаемым предметам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altLang="ru-RU" sz="2200" dirty="0">
                <a:latin typeface="Calibri" panose="020F0502020204030204" pitchFamily="34" charset="0"/>
              </a:rPr>
              <a:t>Украшать в декоративном рисовании предметную основу, ритмично чередуя простейшие </a:t>
            </a:r>
            <a:r>
              <a:rPr lang="ru-RU" altLang="ru-RU" sz="2200" dirty="0" smtClean="0">
                <a:latin typeface="Calibri" panose="020F0502020204030204" pitchFamily="34" charset="0"/>
              </a:rPr>
              <a:t>узоры </a:t>
            </a:r>
            <a:endParaRPr lang="ru-RU" sz="2200" dirty="0" smtClean="0">
              <a:latin typeface="Calibri" pitchFamily="34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libri" pitchFamily="34" charset="0"/>
              </a:rPr>
              <a:t>Правильно держать карандаш, кисть, уметь ими пользоваться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571500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Рисование 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C:\Users\Татьяна\Desktop\Картинки\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786190"/>
            <a:ext cx="4389437" cy="2469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0724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</a:rPr>
              <a:t>ВОЗРАСТНЫЕ ОСОБЕННОСТИ ДЕТЕЙ  </a:t>
            </a:r>
            <a:r>
              <a:rPr lang="ru-RU" sz="2400" b="1" dirty="0" smtClean="0">
                <a:solidFill>
                  <a:srgbClr val="FF0066"/>
                </a:solidFill>
              </a:rPr>
              <a:t>3 </a:t>
            </a:r>
            <a:r>
              <a:rPr lang="ru-RU" sz="2400" b="1" dirty="0">
                <a:solidFill>
                  <a:srgbClr val="FF0066"/>
                </a:solidFill>
              </a:rPr>
              <a:t>– </a:t>
            </a:r>
            <a:r>
              <a:rPr lang="ru-RU" sz="2400" b="1" dirty="0" smtClean="0">
                <a:solidFill>
                  <a:srgbClr val="FF0066"/>
                </a:solidFill>
              </a:rPr>
              <a:t>4 </a:t>
            </a:r>
            <a:r>
              <a:rPr lang="ru-RU" sz="2400" b="1" dirty="0">
                <a:solidFill>
                  <a:srgbClr val="FF0066"/>
                </a:solidFill>
              </a:rPr>
              <a:t>ЛЕТ  </a:t>
            </a:r>
          </a:p>
          <a:p>
            <a:pPr>
              <a:defRPr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Основные достижения данного возраста связаны со следующими аспектами: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азвитие самостоятельности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оявление новой внутренней позиции, осознание своей индивидуальности и 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своего места в системе общественных 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отношений, развитие самооценки, соподчинение мотивов поведения, усвоение норм и правил поведения   </a:t>
            </a:r>
          </a:p>
          <a:p>
            <a:pPr marL="342900" lvl="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ролевой игры, которая становится ведущим видом деятельности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нтенсивное развитие других видов деятельности (изобразительной, конструктивной, двигательной и т.п.) 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ктивное развитие восприятия, памяти, внимания, речи, наглядно-действенного мышления (на его основе к 4-м годам начинает формироваться наглядно-образное мышление) </a:t>
            </a:r>
          </a:p>
          <a:p>
            <a:pPr marL="342900" lvl="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ормирование способности к целеполаганию  </a:t>
            </a:r>
            <a:endParaRPr lang="ru-RU" sz="2800" i="1" kern="0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3973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Татьяна\Desktop\Альбом РИСОВАНИЕ ПТИЦ_001.png"/>
          <p:cNvPicPr>
            <a:picLocks noChangeAspect="1" noChangeArrowheads="1"/>
          </p:cNvPicPr>
          <p:nvPr/>
        </p:nvPicPr>
        <p:blipFill>
          <a:blip r:embed="rId3" cstate="print"/>
          <a:srcRect t="7697"/>
          <a:stretch>
            <a:fillRect/>
          </a:stretch>
        </p:blipFill>
        <p:spPr bwMode="auto">
          <a:xfrm>
            <a:off x="734910" y="872716"/>
            <a:ext cx="7674180" cy="51125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Татьяна\Desktop\Альбом РИСОВАНИЕ ЧЕЛОВЕКА_001.png"/>
          <p:cNvPicPr>
            <a:picLocks noChangeAspect="1" noChangeArrowheads="1"/>
          </p:cNvPicPr>
          <p:nvPr/>
        </p:nvPicPr>
        <p:blipFill>
          <a:blip r:embed="rId3" cstate="print"/>
          <a:srcRect t="9950"/>
          <a:stretch>
            <a:fillRect/>
          </a:stretch>
        </p:blipFill>
        <p:spPr bwMode="auto">
          <a:xfrm>
            <a:off x="749710" y="944724"/>
            <a:ext cx="7644579" cy="49685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556792"/>
            <a:ext cx="7920880" cy="2857502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Уметь отделять от большого куска пластилина небольшие комочки, раскатывать их прямыми и круговыми движениями ладоней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Лепить различные предметы, состоящие из 1-3 частей, используя разнообразные приемы лепки (раскатывание, скатывание, углубление, примазывание, вытягивание, прищипывание, сплющивание)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i="1" dirty="0" smtClean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71437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Лепка  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Лепка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83" y="800708"/>
            <a:ext cx="7114633" cy="525658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Лепка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292" y="800708"/>
            <a:ext cx="7155415" cy="525658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:\Лепка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893" y="728700"/>
            <a:ext cx="7450214" cy="5400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G:\Лепка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378" y="728700"/>
            <a:ext cx="7339243" cy="5400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G:\Лепка\IMG_00101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28700"/>
            <a:ext cx="6983510" cy="5400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556792"/>
            <a:ext cx="7920880" cy="2935213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Создавать изображения предметов из готовых форм (фигур) с опорой на образец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Украшать заготовки из бумаги разной формы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Подбирать цвета, соответствующие изображаемым предметам 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libri" pitchFamily="34" charset="0"/>
              </a:rPr>
              <a:t>Аккуратно использовать материалы, правильно набирать клей на кисточку, держать ее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71437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Аппликация     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G:\Образцы аппликации - 2 мл. гр\P513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10" y="630559"/>
            <a:ext cx="4405170" cy="254446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G:\Образцы аппликации - 2 мл. гр\P513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190" y="3356992"/>
            <a:ext cx="4509089" cy="279274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G:\Образцы аппликации - 2 мл. гр\Копия P5130007.jpg"/>
          <p:cNvPicPr>
            <a:picLocks noChangeAspect="1" noChangeArrowheads="1"/>
          </p:cNvPicPr>
          <p:nvPr/>
        </p:nvPicPr>
        <p:blipFill rotWithShape="1">
          <a:blip r:embed="rId5" cstate="print"/>
          <a:srcRect l="17869" r="18242"/>
          <a:stretch/>
        </p:blipFill>
        <p:spPr bwMode="auto">
          <a:xfrm>
            <a:off x="683568" y="3356991"/>
            <a:ext cx="3114297" cy="279274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G:\Образцы аппликации - 2 мл. гр\P5130009.jpg"/>
          <p:cNvPicPr>
            <a:picLocks noChangeAspect="1" noChangeArrowheads="1"/>
          </p:cNvPicPr>
          <p:nvPr/>
        </p:nvPicPr>
        <p:blipFill rotWithShape="1">
          <a:blip r:embed="rId6" cstate="print"/>
          <a:srcRect t="33966"/>
          <a:stretch/>
        </p:blipFill>
        <p:spPr bwMode="auto">
          <a:xfrm>
            <a:off x="5292080" y="649654"/>
            <a:ext cx="2618821" cy="249436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63" y="357166"/>
            <a:ext cx="8072437" cy="24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Образовательный процесс в ДОО осуществляется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Образовательной 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программе </a:t>
            </a: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дошкольного образования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МБДОУ «Детский сад № 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26 г.Павлово» </a:t>
            </a:r>
            <a:endParaRPr lang="ru-RU" sz="2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основе ФОП (Федеральной образовательной программы)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14546" y="1857364"/>
            <a:ext cx="692945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новой ООП ДО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в период дошкольного детства с учетом возрастных и индивидуальных особенностей на основе духовно-нравственных ценностей российского народа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(жизнь, достоинство, права и свободы человека,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гражданственность, служение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Отечеству, и ответственность за его судьбу,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высокие нравственные идеалы, крепкая семья,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труд, приоритет духовного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материальным, гуманизм, милосердие,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справедливость, коллективизм, взаимопомощь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взаимоуважение, историческая память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преемственность поколений,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народов России),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национально-культурных традиций.</a:t>
            </a:r>
          </a:p>
        </p:txBody>
      </p:sp>
      <p:pic>
        <p:nvPicPr>
          <p:cNvPr id="1026" name="Picture 2" descr="C:\Users\Татьяна\Desktop\Картинки\507079_6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357562"/>
            <a:ext cx="2857520" cy="3033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84615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G:\Образцы аппликации - 2 мл. гр\P513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52" y="1196752"/>
            <a:ext cx="7585695" cy="417646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G:\Образцы аппликации - 2 мл. гр\Копия P513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92" y="980728"/>
            <a:ext cx="7670815" cy="489654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14337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Самостоятельность – ценное качество, необходимое человеку в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24" y="1928802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Мыть руки, засучивая рукава; мыть лицо, не разбрызгивая воду; правильно пользоваться мылом; не мочить одежду; сухо вытираться полотенцем, без напоминания вешать его на отведённое место.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Одеваться и раздеваться в определённой последовательности: одежду снимать, вешать, выворачивать на лицевую сторону; надевать одежду, пуговицы расстегивать, застёгивать, завязывать шнурки.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Замечать непорядок в одежде и самостоятельно устранять его или обращаться за помощью к взрослому.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Своевременно пользоваться носовым платком, туалетом.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Пить из чашки; есть, хорошо пережёвывая пищу, с закрытым ртом.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Правильно пользоваться ложкой, вилкой, салфеткой.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Убирать игрушки, книжки, строительный материал в определённое место.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518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rgbClr val="FF0066"/>
              </a:buClr>
              <a:defRPr/>
            </a:pPr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Взять ЦЕННОСТИ,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Clr>
                <a:srgbClr val="FF0066"/>
              </a:buClr>
              <a:defRPr/>
            </a:pPr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добавить к ним СЕМЕЙНЫЕ ТРАДИЦИИ, смешать с определенным количеством ПРАВИЛ и НОРМ ПОВЕДЕНИЯ, приправленных </a:t>
            </a:r>
          </a:p>
          <a:p>
            <a:pPr algn="ctr">
              <a:buClr>
                <a:srgbClr val="FF0066"/>
              </a:buClr>
              <a:defRPr/>
            </a:pPr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УВАЖЕНИЕМ, ЛИЧНЫМ ПРИМЕРОМ, родительским </a:t>
            </a:r>
          </a:p>
          <a:p>
            <a:pPr algn="ctr">
              <a:buClr>
                <a:srgbClr val="FF0066"/>
              </a:buClr>
              <a:defRPr/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АВТОРИТЕТОМ, ТЕРПЕНИЕМ и ЛЮБОВЬЮ  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571500" y="5715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Рецепт воспитания</a:t>
            </a:r>
            <a:endParaRPr lang="ru-RU" altLang="ru-RU" sz="4400"/>
          </a:p>
        </p:txBody>
      </p:sp>
    </p:spTree>
    <p:extLst>
      <p:ext uri="{BB962C8B-B14F-4D97-AF65-F5344CB8AC3E}">
        <p14:creationId xmlns="" xmlns:p14="http://schemas.microsoft.com/office/powerpoint/2010/main" val="315130825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1258968">
            <a:off x="310896" y="911671"/>
            <a:ext cx="83582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  </a:t>
            </a:r>
          </a:p>
        </p:txBody>
      </p:sp>
      <p:pic>
        <p:nvPicPr>
          <p:cNvPr id="46084" name="Picture 2" descr="C:\Users\User\Desktop\Векторные картинки\0_4c56c_8ed57fe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43250"/>
            <a:ext cx="33242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00438" y="1785938"/>
            <a:ext cx="5214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Мамы и папы!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Давайте дружить!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Вместе давайте ребенка растить!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Если возникнут у Вас к нам вопросы –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Рады Вас видеть!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Милости просим!</a:t>
            </a:r>
          </a:p>
          <a:p>
            <a:pPr algn="ctr">
              <a:defRPr/>
            </a:pPr>
            <a:endParaRPr lang="ru-RU" sz="3200" i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endParaRPr lang="ru-RU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endParaRPr lang="ru-RU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7417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88" y="500063"/>
            <a:ext cx="8429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Неотъемлемой частью образовательного процесса является воспитание</a:t>
            </a:r>
            <a:endParaRPr lang="ru-RU" sz="2800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928926" y="1428736"/>
          <a:ext cx="578647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500" y="150018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 2020 года в системе образования РФ особое внимание уделяется усилению воспитательного компонента образовательной деятельности</a:t>
            </a: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5000625"/>
            <a:ext cx="4857750" cy="1357313"/>
          </a:xfrm>
          <a:prstGeom prst="wedgeRectCallout">
            <a:avLst>
              <a:gd name="adj1" fmla="val -37274"/>
              <a:gd name="adj2" fmla="val -8448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ФЗ от 31.07.2020г. № 304 «О внесении изменений в Федеральный закон «Об образовании в Российской Федерации» по вопросам воспитания обучающихся»</a:t>
            </a:r>
            <a:endParaRPr lang="ru-RU" sz="20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26029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001000" cy="13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Задачи воспитания реализуются в единстве с развивающими и обучающими задачами с учетом </a:t>
            </a:r>
            <a:r>
              <a:rPr lang="ru-RU" sz="200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возраста </a:t>
            </a:r>
            <a:r>
              <a:rPr lang="ru-RU" sz="200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детей и находят свое отражение в </a:t>
            </a: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направлениях </a:t>
            </a:r>
            <a:r>
              <a:rPr lang="ru-RU" sz="20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воспитательной работы</a:t>
            </a:r>
            <a:r>
              <a:rPr lang="ru-RU" sz="200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детского сада, которым соответствуют базовые духовно-нравственные </a:t>
            </a:r>
            <a:r>
              <a:rPr lang="ru-RU" sz="20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ценности: </a:t>
            </a:r>
          </a:p>
          <a:p>
            <a:pPr>
              <a:defRPr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1963300"/>
            <a:ext cx="8280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Родины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природы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лежат в основе патриотического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человека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семьи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дружбы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сотрудничества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лежат в основе социального направления воспитания 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знания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познавательного направления воспитания 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здоровья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физического и оздоровительного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труда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трудового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культуры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красоты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лежат в основе этико-эстетического направления воспитания </a:t>
            </a:r>
          </a:p>
          <a:p>
            <a:pPr lvl="1">
              <a:buClr>
                <a:srgbClr val="002060"/>
              </a:buClr>
              <a:defRPr/>
            </a:pPr>
            <a:endParaRPr lang="ru-RU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22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63123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1472" y="571480"/>
            <a:ext cx="8143932" cy="10715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  <a:defRPr/>
            </a:pPr>
            <a:r>
              <a:rPr lang="ru-RU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Цель и задачи развития ребенка решаются в соответствии с 5  образовательными областями через разные виды детской деятельности</a:t>
            </a:r>
            <a:endParaRPr lang="ru-RU" sz="2200" dirty="0" smtClean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rgbClr val="0070C0"/>
              </a:buClr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B050"/>
              </a:buClr>
              <a:buFontTx/>
              <a:buNone/>
              <a:defRPr/>
            </a:pPr>
            <a:endParaRPr lang="ru-RU" altLang="ru-RU" sz="24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endParaRPr lang="ru-RU" alt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i="1" dirty="0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785926"/>
          <a:ext cx="628654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224" y="5572140"/>
            <a:ext cx="31770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ОБРАЗОВАТЕЛЬНЫЕ ОБЛАСТИ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00760" y="2214554"/>
            <a:ext cx="2428905" cy="328614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Двигательная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Игровая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Коммуникативная 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Познавательно-исследовательская  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Конструктивная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Художественно-эстетическая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Трудовая  </a:t>
            </a:r>
          </a:p>
          <a:p>
            <a:pPr marL="0" indent="0">
              <a:buClr>
                <a:srgbClr val="002060"/>
              </a:buClr>
              <a:buNone/>
              <a:defRPr/>
            </a:pPr>
            <a:endParaRPr lang="ru-RU" sz="17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Clr>
                <a:srgbClr val="0070C0"/>
              </a:buClr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B050"/>
              </a:buClr>
              <a:buFontTx/>
              <a:buNone/>
              <a:defRPr/>
            </a:pPr>
            <a:endParaRPr lang="ru-RU" altLang="ru-RU" sz="24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endParaRPr lang="ru-RU" alt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i="1" dirty="0" smtClean="0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4786314" y="5214950"/>
            <a:ext cx="3286148" cy="857256"/>
          </a:xfrm>
          <a:prstGeom prst="bentUpArrow">
            <a:avLst>
              <a:gd name="adj1" fmla="val 44394"/>
              <a:gd name="adj2" fmla="val 250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ВИДЫ ДЕЯТЕЛЬНОСТИ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916832"/>
            <a:ext cx="8215312" cy="358613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Занятия проходят 2 раза в день: в первую половину дня, перерыв между занятиями – 10 минут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Занятия проводятся со всей группой детей, в игровой форме 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Продолжительность занятия – 15 минут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Всего в неделю проходит 10 занятий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1 раз в неделю в вечернее время проводятся досуг или тематическое развлечение</a:t>
            </a:r>
          </a:p>
          <a:p>
            <a:pPr>
              <a:buClr>
                <a:srgbClr val="0000FF"/>
              </a:buClr>
              <a:buFontTx/>
              <a:buNone/>
            </a:pPr>
            <a:endParaRPr lang="ru-RU" altLang="ru-RU" sz="2800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i="1" dirty="0" smtClean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571500"/>
            <a:ext cx="8215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Одна из форм организации образовательной деятельности - занятие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167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63" y="571500"/>
            <a:ext cx="8215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Основные задачи образовательной деятельности   </a:t>
            </a:r>
            <a:endParaRPr lang="ru-RU" sz="2800" b="1" dirty="0">
              <a:solidFill>
                <a:srgbClr val="FF0066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D:\Работа - файлы с рабочего стола\Картинк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072230" cy="47686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spc="50" dirty="0">
                <a:ln w="1143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Ознакомление с окружающим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679032" y="3107531"/>
            <a:ext cx="2000250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212132">
            <a:off x="1755775" y="1639888"/>
            <a:ext cx="1651000" cy="357187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4714875"/>
            <a:ext cx="3643313" cy="9286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Явления общественной жизни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2786063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Предметное окружение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2786063"/>
            <a:ext cx="2857500" cy="1214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представления </a:t>
            </a:r>
            <a:endParaRPr lang="ru-RU" sz="2400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3387868" flipH="1">
            <a:off x="5970588" y="1587500"/>
            <a:ext cx="1651000" cy="357188"/>
          </a:xfrm>
          <a:prstGeom prst="rightArrow">
            <a:avLst/>
          </a:prstGeom>
          <a:solidFill>
            <a:srgbClr val="00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30584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1456</Words>
  <Application>Microsoft Office PowerPoint</Application>
  <PresentationFormat>Экран (4:3)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Книжки в вашем доме</dc:title>
  <dc:creator>Я</dc:creator>
  <cp:lastModifiedBy>Катютина</cp:lastModifiedBy>
  <cp:revision>221</cp:revision>
  <dcterms:created xsi:type="dcterms:W3CDTF">2007-12-31T20:16:48Z</dcterms:created>
  <dcterms:modified xsi:type="dcterms:W3CDTF">2024-07-22T17:50:38Z</dcterms:modified>
</cp:coreProperties>
</file>