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2" r:id="rId5"/>
    <p:sldId id="300" r:id="rId6"/>
    <p:sldId id="301" r:id="rId7"/>
    <p:sldId id="297" r:id="rId8"/>
    <p:sldId id="299" r:id="rId9"/>
    <p:sldId id="298" r:id="rId10"/>
    <p:sldId id="302" r:id="rId11"/>
    <p:sldId id="305" r:id="rId12"/>
    <p:sldId id="309" r:id="rId13"/>
    <p:sldId id="308" r:id="rId14"/>
    <p:sldId id="307" r:id="rId15"/>
    <p:sldId id="306" r:id="rId16"/>
    <p:sldId id="304" r:id="rId17"/>
    <p:sldId id="312" r:id="rId18"/>
    <p:sldId id="314" r:id="rId19"/>
    <p:sldId id="313" r:id="rId20"/>
    <p:sldId id="256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31" autoAdjust="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2820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F86E15D-1320-43B8-B389-6D2F0C12B257}" type="datetime1">
              <a:rPr lang="ru-RU" smtClean="0"/>
              <a:pPr rtl="0"/>
              <a:t>03.06.2024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6A6A8B-E53C-4123-A383-AD7B4BB91AC3}" type="datetime1">
              <a:rPr lang="ru-RU" noProof="0" smtClean="0"/>
              <a:pPr rtl="0"/>
              <a:t>03.06.2024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6460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143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66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малым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1">
            <a:extLst>
              <a:ext uri="{FF2B5EF4-FFF2-40B4-BE49-F238E27FC236}">
                <a16:creationId xmlns=""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1" name="Текст 5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3" name="Текст 5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5" name="Текст 6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7" name="Текст 7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 rtl="0"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Объект 3">
            <a:extLst>
              <a:ext uri="{FF2B5EF4-FFF2-40B4-BE49-F238E27FC236}">
                <a16:creationId xmlns=""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Текст 2">
            <a:extLst>
              <a:ext uri="{FF2B5EF4-FFF2-40B4-BE49-F238E27FC236}">
                <a16:creationId xmlns=""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 4">
            <a:extLst>
              <a:ext uri="{FF2B5EF4-FFF2-40B4-BE49-F238E27FC236}">
                <a16:creationId xmlns=""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Объект 3">
            <a:extLst>
              <a:ext uri="{FF2B5EF4-FFF2-40B4-BE49-F238E27FC236}">
                <a16:creationId xmlns=""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0" name="Объект 5">
            <a:extLst>
              <a:ext uri="{FF2B5EF4-FFF2-40B4-BE49-F238E27FC236}">
                <a16:creationId xmlns=""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Заголовок 1">
            <a:extLst>
              <a:ext uri="{FF2B5EF4-FFF2-40B4-BE49-F238E27FC236}">
                <a16:creationId xmlns=""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Текст 3">
            <a:extLst>
              <a:ext uri="{FF2B5EF4-FFF2-40B4-BE49-F238E27FC236}">
                <a16:creationId xmlns=""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=""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Заголовок 1">
            <a:extLst>
              <a:ext uri="{FF2B5EF4-FFF2-40B4-BE49-F238E27FC236}">
                <a16:creationId xmlns=""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9" name="Текст 3">
            <a:extLst>
              <a:ext uri="{FF2B5EF4-FFF2-40B4-BE49-F238E27FC236}">
                <a16:creationId xmlns=""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 2">
            <a:extLst>
              <a:ext uri="{FF2B5EF4-FFF2-40B4-BE49-F238E27FC236}">
                <a16:creationId xmlns=""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13976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большим изображение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1">
            <a:extLst>
              <a:ext uri="{FF2B5EF4-FFF2-40B4-BE49-F238E27FC236}">
                <a16:creationId xmlns=""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094738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1">
            <a:extLst>
              <a:ext uri="{FF2B5EF4-FFF2-40B4-BE49-F238E27FC236}">
                <a16:creationId xmlns=""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2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 4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благодарственным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Спасибо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Текст 5">
            <a:extLst>
              <a:ext uri="{FF2B5EF4-FFF2-40B4-BE49-F238E27FC236}">
                <a16:creationId xmlns=""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=""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Номер телефона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Электронная почта или контакт в социальной сети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Веб-сайт компании</a:t>
            </a:r>
          </a:p>
        </p:txBody>
      </p:sp>
    </p:spTree>
    <p:extLst>
      <p:ext uri="{BB962C8B-B14F-4D97-AF65-F5344CB8AC3E}">
        <p14:creationId xmlns=""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32C8D0EF-1DB6-4ADC-8F31-5AE53BF5EAF4}"/>
              </a:ext>
            </a:extLst>
          </p:cNvPr>
          <p:cNvSpPr/>
          <p:nvPr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2F208ED-79A0-4B2C-A5EE-9D27466BCA3F}"/>
              </a:ext>
            </a:extLst>
          </p:cNvPr>
          <p:cNvSpPr/>
          <p:nvPr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Надпись 3">
            <a:extLst>
              <a:ext uri="{FF2B5EF4-FFF2-40B4-BE49-F238E27FC236}">
                <a16:creationId xmlns="" xmlns:a16="http://schemas.microsoft.com/office/drawing/2014/main" id="{34FDC6F9-37F9-4E25-AECA-D307B8421C73}"/>
              </a:ext>
            </a:extLst>
          </p:cNvPr>
          <p:cNvSpPr txBox="1"/>
          <p:nvPr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ru-RU" sz="1600" b="1" spc="-100" noProof="0">
                <a:solidFill>
                  <a:schemeClr val="tx1"/>
                </a:solidFill>
                <a:latin typeface="Corbel" panose="020B0503020204020204" pitchFamily="34" charset="0"/>
              </a:rPr>
              <a:t>БАНК</a:t>
            </a:r>
            <a:r>
              <a:rPr lang="ru-RU" sz="1600" b="1" spc="-100" noProof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WOODGROVE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B322F68-670D-45A0-A54F-7E70BCEAED3F}"/>
              </a:ext>
            </a:extLst>
          </p:cNvPr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69B5F15-353A-4344-8D61-F4E25AA9FB6C}"/>
              </a:ext>
            </a:extLst>
          </p:cNvPr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FA0C0AA-FCE8-4A7F-928A-54C96BBA9053}"/>
              </a:ext>
            </a:extLst>
          </p:cNvPr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8" r:id="rId33"/>
    <p:sldLayoutId id="2147483689" r:id="rId34"/>
    <p:sldLayoutId id="2147483690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ru-ru/article/%d0%a0%d0%b5%d0%b4%d0%b0%d0%ba%d1%82%d0%b8%d1%80%d0%be%d0%b2%d0%b0%d0%bd%d0%b8%d0%b5-%d0%bf%d1%80%d0%b5%d0%b7%d0%b5%d0%bd%d1%82%d0%b0%d1%86%d0%b8%d0%b8-ff353d37-742a-4aa8-8bdd-6b1f488127a2?ui=ru-RU&amp;rs=ru-RU&amp;ad=R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ru.wikipedia.org/wiki/&#1047;&#1072;&#1075;&#1083;&#1072;&#1074;&#1085;&#1072;&#1103;_&#1089;&#1090;&#1088;&#1072;&#1085;&#1080;&#1094;&#1072;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азрезанное напополам бревно">
            <a:extLst>
              <a:ext uri="{FF2B5EF4-FFF2-40B4-BE49-F238E27FC236}">
                <a16:creationId xmlns="" xmlns:a16="http://schemas.microsoft.com/office/drawing/2014/main" id="{C0BA96B3-F713-41B0-A2E3-15E9039E47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980476" y="0"/>
            <a:ext cx="2211524" cy="6858000"/>
          </a:xfr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789" y="2428873"/>
            <a:ext cx="6798250" cy="1674470"/>
          </a:xfrm>
        </p:spPr>
        <p:txBody>
          <a:bodyPr rtlCol="0"/>
          <a:lstStyle/>
          <a:p>
            <a:r>
              <a:rPr lang="ru-RU" sz="4800" dirty="0" smtClean="0"/>
              <a:t>виды декоративно-прикладного искусства</a:t>
            </a:r>
            <a:endParaRPr lang="ru-RU" sz="4800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9082" y="4604951"/>
            <a:ext cx="3401478" cy="1525950"/>
          </a:xfrm>
        </p:spPr>
        <p:txBody>
          <a:bodyPr rtlCol="0"/>
          <a:lstStyle/>
          <a:p>
            <a:pPr rtl="0"/>
            <a:r>
              <a:rPr lang="ru-RU" sz="1600" dirty="0" smtClean="0"/>
              <a:t>Подготовила: </a:t>
            </a:r>
            <a:r>
              <a:rPr lang="ru-RU" sz="1600" dirty="0" err="1" smtClean="0"/>
              <a:t>Лисютина</a:t>
            </a:r>
            <a:r>
              <a:rPr lang="ru-RU" sz="1600" dirty="0" smtClean="0"/>
              <a:t> Мария  </a:t>
            </a:r>
            <a:r>
              <a:rPr lang="ru-RU" sz="1600" dirty="0" smtClean="0"/>
              <a:t>Игоревна</a:t>
            </a:r>
          </a:p>
          <a:p>
            <a:pPr rtl="0"/>
            <a:r>
              <a:rPr lang="ru-RU" sz="1600" dirty="0" err="1" smtClean="0"/>
              <a:t>УрГПУ</a:t>
            </a:r>
            <a:r>
              <a:rPr lang="ru-RU" sz="1600" dirty="0" smtClean="0"/>
              <a:t>., Институт искусств</a:t>
            </a:r>
            <a:endParaRPr lang="ru-RU" sz="1600" dirty="0" smtClean="0"/>
          </a:p>
        </p:txBody>
      </p:sp>
    </p:spTree>
    <p:extLst>
      <p:ext uri="{BB962C8B-B14F-4D97-AF65-F5344CB8AC3E}">
        <p14:creationId xmlns="" xmlns:p14="http://schemas.microsoft.com/office/powerpoint/2010/main" val="38999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644" y="230659"/>
            <a:ext cx="4477854" cy="622471"/>
          </a:xfrm>
        </p:spPr>
        <p:txBody>
          <a:bodyPr rtlCol="0"/>
          <a:lstStyle/>
          <a:p>
            <a:r>
              <a:rPr lang="ru-RU" i="0" dirty="0" smtClean="0"/>
              <a:t>Инкрустация (интарсия, маркетри и мозаика)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10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706" name="Picture 2" descr="https://redsol.ru/wp-content/auploads/881995/marketri__iskusstvo_sozdan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0018" y="1029730"/>
            <a:ext cx="3435582" cy="2574456"/>
          </a:xfrm>
          <a:prstGeom prst="rect">
            <a:avLst/>
          </a:prstGeom>
          <a:noFill/>
        </p:spPr>
      </p:pic>
      <p:pic>
        <p:nvPicPr>
          <p:cNvPr id="72708" name="Picture 4" descr="https://i.pinimg.com/originals/12/80/c4/1280c410cd81eb3a6c8ea8945d516c8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1729" y="537066"/>
            <a:ext cx="3328087" cy="2255559"/>
          </a:xfrm>
          <a:prstGeom prst="rect">
            <a:avLst/>
          </a:prstGeom>
          <a:noFill/>
        </p:spPr>
      </p:pic>
      <p:pic>
        <p:nvPicPr>
          <p:cNvPr id="72710" name="Picture 6" descr="https://i.pinimg.com/originals/53/08/76/53087694f5dff5411e1763f5327bdd8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5175" y="2990335"/>
            <a:ext cx="3560851" cy="3472249"/>
          </a:xfrm>
          <a:prstGeom prst="rect">
            <a:avLst/>
          </a:prstGeom>
          <a:noFill/>
        </p:spPr>
      </p:pic>
      <p:pic>
        <p:nvPicPr>
          <p:cNvPr id="72712" name="Picture 8" descr="https://avatars.mds.yandex.net/get-pdb/1245924/8384d8fd-1f2e-43ab-bdde-52e356a2eb06/s1200?webp=fals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155" y="3734959"/>
            <a:ext cx="3912974" cy="2918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217" y="296561"/>
            <a:ext cx="4477854" cy="746039"/>
          </a:xfrm>
        </p:spPr>
        <p:txBody>
          <a:bodyPr rtlCol="0"/>
          <a:lstStyle/>
          <a:p>
            <a:r>
              <a:rPr lang="ru-RU" i="0" dirty="0" smtClean="0"/>
              <a:t>Валяние (изготовление предметов быта и декора из натуральной шерсти)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11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780" name="Picture 4" descr="https://www.syl.ru/misc/i/ni/1/1/9/1/2/5/4/i/11912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0847" y="1400434"/>
            <a:ext cx="3220993" cy="3080950"/>
          </a:xfrm>
          <a:prstGeom prst="rect">
            <a:avLst/>
          </a:prstGeom>
          <a:noFill/>
        </p:spPr>
      </p:pic>
      <p:pic>
        <p:nvPicPr>
          <p:cNvPr id="75782" name="Picture 6" descr="https://pbs.twimg.com/media/DTmcqt_WkAAYxF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8807" y="411892"/>
            <a:ext cx="3120609" cy="2875006"/>
          </a:xfrm>
          <a:prstGeom prst="rect">
            <a:avLst/>
          </a:prstGeom>
          <a:noFill/>
        </p:spPr>
      </p:pic>
      <p:pic>
        <p:nvPicPr>
          <p:cNvPr id="75784" name="Picture 8" descr="https://i.pinimg.com/originals/a8/d5/4c/a8d54cffa38b274a66efc0df81df6da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416" y="3058809"/>
            <a:ext cx="3226659" cy="3226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601" y="238896"/>
            <a:ext cx="4477854" cy="564807"/>
          </a:xfrm>
        </p:spPr>
        <p:txBody>
          <a:bodyPr rtlCol="0"/>
          <a:lstStyle/>
          <a:p>
            <a:r>
              <a:rPr lang="ru-RU" i="0" dirty="0" smtClean="0"/>
              <a:t>Выжигание (по дереву или ткани)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12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850" name="Picture 2" descr="https://cs1.livemaster.ru/storage/71/ce/083da96e03d562c55c8667a6e3rd--kartiny-i-panno-vyzhiganie-po-derevu-l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118" y="1152042"/>
            <a:ext cx="5053767" cy="3062584"/>
          </a:xfrm>
          <a:prstGeom prst="rect">
            <a:avLst/>
          </a:prstGeom>
          <a:noFill/>
        </p:spPr>
      </p:pic>
      <p:pic>
        <p:nvPicPr>
          <p:cNvPr id="78852" name="Picture 4" descr="https://i1.wp.com/natrukodel.ru/wp-content/auploads/633118/vyzhiganie_tka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3606" y="3407696"/>
            <a:ext cx="4218717" cy="3164038"/>
          </a:xfrm>
          <a:prstGeom prst="rect">
            <a:avLst/>
          </a:prstGeom>
          <a:noFill/>
        </p:spPr>
      </p:pic>
      <p:pic>
        <p:nvPicPr>
          <p:cNvPr id="78854" name="Picture 6" descr="https://kozha-tkani.ru/images/remni/nanesenie/remen_ph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953" y="4377499"/>
            <a:ext cx="4935409" cy="1710177"/>
          </a:xfrm>
          <a:prstGeom prst="rect">
            <a:avLst/>
          </a:prstGeom>
          <a:noFill/>
        </p:spPr>
      </p:pic>
      <p:pic>
        <p:nvPicPr>
          <p:cNvPr id="78858" name="Picture 10" descr="https://i.ytimg.com/vi/bwjplalFowg/maxresdefaul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1636" y="788564"/>
            <a:ext cx="4548698" cy="2558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3606" y="996778"/>
            <a:ext cx="4477854" cy="482428"/>
          </a:xfrm>
        </p:spPr>
        <p:txBody>
          <a:bodyPr rtlCol="0"/>
          <a:lstStyle/>
          <a:p>
            <a:r>
              <a:rPr lang="ru-RU" i="0" dirty="0" smtClean="0"/>
              <a:t>Резьба (по дереву, камню, кости)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13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4994" name="Picture 2" descr="https://cs1.livemaster.ru/storage/57/fb/3b22d443b51ca5a373a7f6ddf2fc--kartiny-i-panno-drakon-reznoe-pan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820" y="1869988"/>
            <a:ext cx="3014933" cy="2970769"/>
          </a:xfrm>
          <a:prstGeom prst="rect">
            <a:avLst/>
          </a:prstGeom>
          <a:noFill/>
        </p:spPr>
      </p:pic>
      <p:pic>
        <p:nvPicPr>
          <p:cNvPr id="84996" name="Picture 4" descr="https://alkasar05.ru/upload/iblock/836/83615f4a636cd5b7d1c6bd46b3edff4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0473" y="1667623"/>
            <a:ext cx="3481410" cy="2319490"/>
          </a:xfrm>
          <a:prstGeom prst="rect">
            <a:avLst/>
          </a:prstGeom>
          <a:noFill/>
        </p:spPr>
      </p:pic>
      <p:pic>
        <p:nvPicPr>
          <p:cNvPr id="84998" name="Picture 6" descr="https://artnow.ru/img/979000/9793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9051" y="1821489"/>
            <a:ext cx="3020559" cy="3277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979" y="428368"/>
            <a:ext cx="4477854" cy="976698"/>
          </a:xfrm>
        </p:spPr>
        <p:txBody>
          <a:bodyPr rtlCol="0"/>
          <a:lstStyle/>
          <a:p>
            <a:r>
              <a:rPr lang="ru-RU" i="0" dirty="0" smtClean="0"/>
              <a:t>Красочная роспись (по керамическим, металлическим, деревянным, стеклянным, фарфоровым поверхностям)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14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6498" name="Picture 2" descr="https://i.pinimg.com/originals/c1/38/5f/c1385f2f5c2a8b3699415b4325103a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645" y="1596871"/>
            <a:ext cx="2874397" cy="2948918"/>
          </a:xfrm>
          <a:prstGeom prst="rect">
            <a:avLst/>
          </a:prstGeom>
          <a:noFill/>
        </p:spPr>
      </p:pic>
      <p:pic>
        <p:nvPicPr>
          <p:cNvPr id="106500" name="Picture 4" descr="https://catherineasquithgallery.com/uploads/posts/2021-02/1612376001_18-p-rospis-po-korichnevomu-fonu-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1359" y="2883242"/>
            <a:ext cx="3142347" cy="2660822"/>
          </a:xfrm>
          <a:prstGeom prst="rect">
            <a:avLst/>
          </a:prstGeom>
          <a:noFill/>
        </p:spPr>
      </p:pic>
      <p:pic>
        <p:nvPicPr>
          <p:cNvPr id="106502" name="Picture 6" descr="https://r4.mt.ru/r2/photo2C42/20186507954-0/jpg/bp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5305" y="2552099"/>
            <a:ext cx="3256894" cy="3708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979" y="310448"/>
            <a:ext cx="4477854" cy="1094618"/>
          </a:xfrm>
        </p:spPr>
        <p:txBody>
          <a:bodyPr rtlCol="0"/>
          <a:lstStyle/>
          <a:p>
            <a:r>
              <a:rPr lang="ru-RU" dirty="0" smtClean="0"/>
              <a:t>Лепка из глины, воска, гипса и других пластичных материалов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15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354" name="Picture 2" descr="https://im0-tub-ru.yandex.net/i?id=eb29c67b209062baf16b9451d3ebd932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696" y="1604596"/>
            <a:ext cx="3783791" cy="4351361"/>
          </a:xfrm>
          <a:prstGeom prst="rect">
            <a:avLst/>
          </a:prstGeom>
          <a:noFill/>
        </p:spPr>
      </p:pic>
      <p:pic>
        <p:nvPicPr>
          <p:cNvPr id="100356" name="Picture 4" descr="https://www.msk-miloro.ru/files/331/gips-i-lepnina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1670" y="3467420"/>
            <a:ext cx="3790351" cy="2842763"/>
          </a:xfrm>
          <a:prstGeom prst="rect">
            <a:avLst/>
          </a:prstGeom>
          <a:noFill/>
        </p:spPr>
      </p:pic>
      <p:pic>
        <p:nvPicPr>
          <p:cNvPr id="100358" name="Picture 6" descr="https://4.bp.blogspot.com/-AimTMoprwbc/VOPTy02ZlPI/AAAAAAAAJwo/VjZ2zuzUXrU/s1600/IMG_63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8279" y="741886"/>
            <a:ext cx="3335722" cy="2668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979" y="310448"/>
            <a:ext cx="4477854" cy="1094618"/>
          </a:xfrm>
        </p:spPr>
        <p:txBody>
          <a:bodyPr rtlCol="0"/>
          <a:lstStyle/>
          <a:p>
            <a:r>
              <a:rPr lang="ru-RU" i="0" dirty="0" smtClean="0"/>
              <a:t>Оригами и </a:t>
            </a:r>
            <a:r>
              <a:rPr lang="ru-RU" i="0" dirty="0" err="1" smtClean="0"/>
              <a:t>киригами</a:t>
            </a:r>
            <a:r>
              <a:rPr lang="ru-RU" i="0" dirty="0" smtClean="0"/>
              <a:t> (искусство складывания и вырезания фигур из бумаги)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16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26" name="Picture 2" descr="https://fairy-hobby.ru/wp-content/uploads/2017/11/knitly.com_20140421142530-m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317" y="1878226"/>
            <a:ext cx="4255058" cy="3191293"/>
          </a:xfrm>
          <a:prstGeom prst="rect">
            <a:avLst/>
          </a:prstGeom>
          <a:noFill/>
        </p:spPr>
      </p:pic>
      <p:pic>
        <p:nvPicPr>
          <p:cNvPr id="103428" name="Picture 4" descr="https://www.passion-origami.com/images/Image/Licorne_couverture_13046363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7241" y="1880202"/>
            <a:ext cx="4576192" cy="3432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b="0" dirty="0" smtClean="0"/>
              <a:t>Используемые источники:</a:t>
            </a:r>
            <a:endParaRPr lang="ru-RU" dirty="0"/>
          </a:p>
        </p:txBody>
      </p:sp>
      <p:sp>
        <p:nvSpPr>
          <p:cNvPr id="8" name="Надпись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317543" y="1027664"/>
            <a:ext cx="9164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0070C0"/>
                </a:solidFill>
                <a:hlinkClick r:id="rId4"/>
              </a:rPr>
              <a:t>https://ru.wikipedia.org/wiki/</a:t>
            </a:r>
            <a:r>
              <a:rPr lang="ru-RU" sz="3200" u="sng" dirty="0" err="1" smtClean="0">
                <a:solidFill>
                  <a:srgbClr val="0070C0"/>
                </a:solidFill>
                <a:hlinkClick r:id="rId4"/>
              </a:rPr>
              <a:t>Заглавная_страница</a:t>
            </a:r>
            <a:endParaRPr lang="ru-RU" sz="3200" u="sng" dirty="0" smtClean="0">
              <a:solidFill>
                <a:srgbClr val="0070C0"/>
              </a:solidFill>
            </a:endParaRPr>
          </a:p>
          <a:p>
            <a:pPr algn="ctr"/>
            <a:endParaRPr lang="ru-RU" sz="3200" u="sng" dirty="0" smtClean="0">
              <a:solidFill>
                <a:srgbClr val="0070C0"/>
              </a:solidFill>
            </a:endParaRPr>
          </a:p>
          <a:p>
            <a:pPr algn="ctr"/>
            <a:endParaRPr lang="ru-RU" sz="3200" u="sng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AAFBD6A-CACA-4C51-A7BE-2C945E32083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7882" y="1673994"/>
            <a:ext cx="7809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http://g02.s.alicdn.com/kf/HTB1B6NTKFXXXXa1XXXXq6xXFXXXI/226118233/HTB1B6NTKFXXXXa1XXXXq6xXFXXXI.jpg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8454" y="23397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https://i.pinimg.com/originals/c1/38/5f/c1385f2f5c2a8b3699415b4325103a86.jpg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9644" y="29987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https://i.pinimg.com/736x/89/1f/48/891f483748a68207abd08693b03b3296--folk-painting.jpg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2021" y="3657770"/>
            <a:ext cx="7150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https://catherineasquithgallery.com/uploads/posts/2021-02/1612376001_18-p-rospis-po-korichnevomu-fonu-18.jpg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947" y="4356442"/>
            <a:ext cx="503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https://pbs.twimg.com/media/EPsH-rzWsAI46i3.jpg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7928" y="378941"/>
            <a:ext cx="5416967" cy="441238"/>
          </a:xfrm>
        </p:spPr>
        <p:txBody>
          <a:bodyPr rtlCol="0"/>
          <a:lstStyle/>
          <a:p>
            <a:r>
              <a:rPr lang="ru-RU" sz="2800" dirty="0" smtClean="0"/>
              <a:t>Что такое декоративно-прикладное искусство? </a:t>
            </a:r>
            <a:endParaRPr lang="ru-RU" sz="28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46" name="Picture 2" descr="https://img-fotki.yandex.ru/get/38431/346069169.58/0_15c5be_86ee98b5_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115" y="3597542"/>
            <a:ext cx="3764690" cy="2944843"/>
          </a:xfrm>
          <a:prstGeom prst="rect">
            <a:avLst/>
          </a:prstGeom>
          <a:noFill/>
        </p:spPr>
      </p:pic>
      <p:pic>
        <p:nvPicPr>
          <p:cNvPr id="57348" name="Picture 4" descr="https://vuzopedia.ru/storage/app/uploads/public/5e4/998/db5/5e4998db5e4268149588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4515" y="1295073"/>
            <a:ext cx="4557810" cy="3043095"/>
          </a:xfrm>
          <a:prstGeom prst="rect">
            <a:avLst/>
          </a:prstGeom>
          <a:noFill/>
        </p:spPr>
      </p:pic>
      <p:pic>
        <p:nvPicPr>
          <p:cNvPr id="57350" name="Picture 6" descr="https://ds02.infourok.ru/uploads/ex/132a/00018641-755cd866/img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102" y="988540"/>
            <a:ext cx="3869134" cy="2644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315" y="543696"/>
            <a:ext cx="4885038" cy="2075935"/>
          </a:xfrm>
        </p:spPr>
        <p:txBody>
          <a:bodyPr rtlCol="0"/>
          <a:lstStyle/>
          <a:p>
            <a:pPr algn="ctr" rtl="0"/>
            <a:r>
              <a:rPr lang="ru-RU" sz="2000" b="1" dirty="0" smtClean="0"/>
              <a:t>Характеристики изделий ДПИ:</a:t>
            </a:r>
          </a:p>
          <a:p>
            <a:pPr algn="l" rtl="0">
              <a:buFont typeface="Arial" pitchFamily="34" charset="0"/>
              <a:buChar char="•"/>
            </a:pPr>
            <a:r>
              <a:rPr lang="ru-RU" dirty="0" smtClean="0"/>
              <a:t>Обладают эстетическим качеством;</a:t>
            </a:r>
          </a:p>
          <a:p>
            <a:pPr algn="l" rtl="0">
              <a:buFont typeface="Arial" pitchFamily="34" charset="0"/>
              <a:buChar char="•"/>
            </a:pPr>
            <a:r>
              <a:rPr lang="ru-RU" dirty="0" smtClean="0"/>
              <a:t>Рассчитаны на художественный эффект;</a:t>
            </a:r>
          </a:p>
          <a:p>
            <a:pPr algn="l" rtl="0">
              <a:buFont typeface="Arial" pitchFamily="34" charset="0"/>
              <a:buChar char="•"/>
            </a:pPr>
            <a:r>
              <a:rPr lang="ru-RU" dirty="0" smtClean="0"/>
              <a:t>Служат для оформления была и интерьера </a:t>
            </a:r>
          </a:p>
          <a:p>
            <a:pPr rtl="0"/>
            <a:endParaRPr lang="ru-RU" dirty="0" smtClean="0"/>
          </a:p>
          <a:p>
            <a:pPr rt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https://ds05.infourok.ru/uploads/ex/0f30/0012e767-78205245/img3.jpg"/>
          <p:cNvPicPr>
            <a:picLocks noChangeAspect="1" noChangeArrowheads="1"/>
          </p:cNvPicPr>
          <p:nvPr/>
        </p:nvPicPr>
        <p:blipFill>
          <a:blip r:embed="rId3"/>
          <a:srcRect l="5578" t="7117" r="27829" b="6287"/>
          <a:stretch>
            <a:fillRect/>
          </a:stretch>
        </p:blipFill>
        <p:spPr bwMode="auto">
          <a:xfrm>
            <a:off x="1895911" y="2135462"/>
            <a:ext cx="5905849" cy="4319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8546" y="153929"/>
            <a:ext cx="4148340" cy="1094618"/>
          </a:xfrm>
        </p:spPr>
        <p:txBody>
          <a:bodyPr rtlCol="0"/>
          <a:lstStyle/>
          <a:p>
            <a:r>
              <a:rPr lang="ru-RU" i="0" dirty="0" smtClean="0"/>
              <a:t>Искусная обработка металла (чеканка, гравировка, литье, ковка, филигрань)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4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562" name="Picture 2" descr="https://static.auction.ru/offer_images/rd48/2019/11/05/06/big/T/TzONjP12uec/bolshaja_shkatulka_derevo_chekanka_sss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407" y="1896762"/>
            <a:ext cx="1985318" cy="1563130"/>
          </a:xfrm>
          <a:prstGeom prst="rect">
            <a:avLst/>
          </a:prstGeom>
          <a:noFill/>
        </p:spPr>
      </p:pic>
      <p:pic>
        <p:nvPicPr>
          <p:cNvPr id="66566" name="Picture 6" descr="https://cs1.livemaster.ru/storage/e7/2d/b6d0f56ff625f0643c8aa15a75mg--materialy-dlya-tvorchestva-filigran-pod-bronzu.jpg"/>
          <p:cNvPicPr>
            <a:picLocks noChangeAspect="1" noChangeArrowheads="1"/>
          </p:cNvPicPr>
          <p:nvPr/>
        </p:nvPicPr>
        <p:blipFill>
          <a:blip r:embed="rId4"/>
          <a:srcRect l="17347" t="9444" r="15868" b="7677"/>
          <a:stretch>
            <a:fillRect/>
          </a:stretch>
        </p:blipFill>
        <p:spPr bwMode="auto">
          <a:xfrm>
            <a:off x="757879" y="3715263"/>
            <a:ext cx="1902940" cy="1771135"/>
          </a:xfrm>
          <a:prstGeom prst="rect">
            <a:avLst/>
          </a:prstGeom>
          <a:noFill/>
        </p:spPr>
      </p:pic>
      <p:pic>
        <p:nvPicPr>
          <p:cNvPr id="66572" name="Picture 12" descr="https://im0-tub-ru.yandex.net/i?id=71d0239fe0df4d3925045682450ea46b-l&amp;ref=rim&amp;n=13&amp;w=1080&amp;h=88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7958" y="2009425"/>
            <a:ext cx="3959396" cy="3229840"/>
          </a:xfrm>
          <a:prstGeom prst="rect">
            <a:avLst/>
          </a:prstGeom>
          <a:noFill/>
        </p:spPr>
      </p:pic>
      <p:sp>
        <p:nvSpPr>
          <p:cNvPr id="66574" name="AutoShape 14" descr="https://ak-group.ru/forum/attachments/om-4714-orden-pobeda-xx-l-i-brezhneva-jpg.278097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576" name="AutoShape 16" descr="https://ak-group.ru/forum/attachments/om-4714-orden-pobeda-xx-l-i-brezhneva-jpg.278097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578" name="AutoShape 18" descr="https://ak-group.ru/forum/attachments/om-4714-orden-pobeda-xx-l-i-brezhneva-jpg.278097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80" name="Picture 20" descr="https://antiques-consulting.com/wp-content/uploads/2019/04/orden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6518" y="568411"/>
            <a:ext cx="2714129" cy="2693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0307" y="560172"/>
            <a:ext cx="4313097" cy="919034"/>
          </a:xfrm>
        </p:spPr>
        <p:txBody>
          <a:bodyPr rtlCol="0"/>
          <a:lstStyle/>
          <a:p>
            <a:r>
              <a:rPr lang="ru-RU" i="0" dirty="0" smtClean="0"/>
              <a:t>Плетение (из ниток, стеблей, коры и волокон растений, бисера, бамбука, лозы, бересты, прутьев, а также вязание)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5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418" name="Picture 2" descr="https://tytmaster.ru/wp-content/uploads/2018/01/Pletenie-iz-lozyi-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1395" y="291662"/>
            <a:ext cx="4068108" cy="2517441"/>
          </a:xfrm>
          <a:prstGeom prst="rect">
            <a:avLst/>
          </a:prstGeom>
          <a:noFill/>
        </p:spPr>
      </p:pic>
      <p:pic>
        <p:nvPicPr>
          <p:cNvPr id="60420" name="Picture 4" descr="https://i.pinimg.com/originals/bd/2c/cd/bd2ccd2c1e6650c712c401997f6d4fb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660" y="1807878"/>
            <a:ext cx="4638135" cy="3093636"/>
          </a:xfrm>
          <a:prstGeom prst="rect">
            <a:avLst/>
          </a:prstGeom>
          <a:noFill/>
        </p:spPr>
      </p:pic>
      <p:pic>
        <p:nvPicPr>
          <p:cNvPr id="60424" name="Picture 8" descr="https://avatars.mds.yandex.net/get-zen_doc/225409/pub_5dc7ccbb5563ed655c35678f_5dc867bb723e5e0ec67a9ffc/scale_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3590" y="3311610"/>
            <a:ext cx="4075564" cy="2710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979" y="310448"/>
            <a:ext cx="4477854" cy="1094618"/>
          </a:xfrm>
        </p:spPr>
        <p:txBody>
          <a:bodyPr rtlCol="0"/>
          <a:lstStyle/>
          <a:p>
            <a:r>
              <a:rPr lang="ru-RU" i="0" dirty="0" smtClean="0"/>
              <a:t>Ткачество (изготовление на ткацких станках одежды, ковров, шпалер, одеял, поясов, скатертей)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6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490" name="Picture 2" descr="https://regnum.ru/uploads/pictures/news/2018/06/11/regnum_picture_1528750325375200_norm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082" y="1486386"/>
            <a:ext cx="4261413" cy="2820340"/>
          </a:xfrm>
          <a:prstGeom prst="rect">
            <a:avLst/>
          </a:prstGeom>
          <a:noFill/>
        </p:spPr>
      </p:pic>
      <p:pic>
        <p:nvPicPr>
          <p:cNvPr id="63492" name="Picture 4" descr="https://a.d-cd.net/8AAAAgOiPeA-19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156" y="733757"/>
            <a:ext cx="4189583" cy="2793055"/>
          </a:xfrm>
          <a:prstGeom prst="rect">
            <a:avLst/>
          </a:prstGeom>
          <a:noFill/>
        </p:spPr>
      </p:pic>
      <p:pic>
        <p:nvPicPr>
          <p:cNvPr id="63494" name="Picture 6" descr="https://expoperm.ru/upload/iblock/864/86423154a9647bf799617c8b37128bd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0898" y="3685129"/>
            <a:ext cx="4116754" cy="2744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081" y="310448"/>
            <a:ext cx="4852087" cy="1094618"/>
          </a:xfrm>
        </p:spPr>
        <p:txBody>
          <a:bodyPr rtlCol="0"/>
          <a:lstStyle/>
          <a:p>
            <a:r>
              <a:rPr lang="ru-RU" i="0" dirty="0" smtClean="0"/>
              <a:t>Шитье (</a:t>
            </a:r>
            <a:r>
              <a:rPr lang="ru-RU" i="0" dirty="0" err="1" smtClean="0"/>
              <a:t>золотное</a:t>
            </a:r>
            <a:r>
              <a:rPr lang="ru-RU" i="0" dirty="0" smtClean="0"/>
              <a:t>, лоскутное, </a:t>
            </a:r>
            <a:r>
              <a:rPr lang="ru-RU" i="0" dirty="0" err="1" smtClean="0"/>
              <a:t>квилтинг</a:t>
            </a:r>
            <a:r>
              <a:rPr lang="ru-RU" i="0" dirty="0" smtClean="0"/>
              <a:t>, </a:t>
            </a:r>
            <a:r>
              <a:rPr lang="ru-RU" i="0" dirty="0" err="1" smtClean="0"/>
              <a:t>цветоделие</a:t>
            </a:r>
            <a:r>
              <a:rPr lang="ru-RU" i="0" dirty="0" smtClean="0"/>
              <a:t>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7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1138" name="Picture 2" descr="https://r1.mt.ru/r19/photo5D39/20365442432-0/jpeg/bp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667" y="1664660"/>
            <a:ext cx="4993074" cy="2238831"/>
          </a:xfrm>
          <a:prstGeom prst="rect">
            <a:avLst/>
          </a:prstGeom>
          <a:noFill/>
        </p:spPr>
      </p:pic>
      <p:pic>
        <p:nvPicPr>
          <p:cNvPr id="91140" name="Picture 4" descr="https://fs3.fotoload.ru/f/0619/1561542373/1024x768/d282a6d7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9195" y="4034681"/>
            <a:ext cx="2971520" cy="2316692"/>
          </a:xfrm>
          <a:prstGeom prst="rect">
            <a:avLst/>
          </a:prstGeom>
          <a:noFill/>
        </p:spPr>
      </p:pic>
      <p:pic>
        <p:nvPicPr>
          <p:cNvPr id="91142" name="Picture 6" descr="https://www.culture.ru/storage/images/dd6890e9cfdbfd6af52aa0069c460cc1/31446c6f16894e2aa0f15354e75e05ab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45" y="4062739"/>
            <a:ext cx="2901551" cy="2263920"/>
          </a:xfrm>
          <a:prstGeom prst="rect">
            <a:avLst/>
          </a:prstGeom>
          <a:noFill/>
        </p:spPr>
      </p:pic>
      <p:pic>
        <p:nvPicPr>
          <p:cNvPr id="91144" name="Picture 8" descr="http://data20.gallery.ru/albums/gallery/246687-4adf1-56390712-m750x740-ud0e9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3967" y="748399"/>
            <a:ext cx="3073957" cy="3073958"/>
          </a:xfrm>
          <a:prstGeom prst="rect">
            <a:avLst/>
          </a:prstGeom>
          <a:noFill/>
        </p:spPr>
      </p:pic>
      <p:pic>
        <p:nvPicPr>
          <p:cNvPr id="91146" name="Picture 10" descr="https://pm1.narvii.com/6937/6e6d6d1d39b6c14a6204d16005e2fe50a1370511r1-998-682v2_hq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7408" y="4096775"/>
            <a:ext cx="3142538" cy="2147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979" y="310448"/>
            <a:ext cx="4477854" cy="1094618"/>
          </a:xfrm>
        </p:spPr>
        <p:txBody>
          <a:bodyPr rtlCol="0"/>
          <a:lstStyle/>
          <a:p>
            <a:r>
              <a:rPr lang="ru-RU" i="0" dirty="0" smtClean="0"/>
              <a:t>Вышивание (украшение предметов одежды и декора узорами из разноцветных нитей)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8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22" name="Picture 2" descr="https://blog.postel-deluxe.ru/wp-content/uploads/2019/10/1_03_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3" y="1679915"/>
            <a:ext cx="4474053" cy="2982702"/>
          </a:xfrm>
          <a:prstGeom prst="rect">
            <a:avLst/>
          </a:prstGeom>
          <a:noFill/>
        </p:spPr>
      </p:pic>
      <p:pic>
        <p:nvPicPr>
          <p:cNvPr id="81924" name="Picture 4" descr="https://cs2.livemaster.ru/storage/62/5d/443c06ba9ec28aaa30d71e2b19as--odezhda-vyshivanka-bluza-tsvetochnyj-valsruchnaya-vyshiv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86" y="2586681"/>
            <a:ext cx="4673349" cy="3505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979" y="310448"/>
            <a:ext cx="4477854" cy="1094618"/>
          </a:xfrm>
        </p:spPr>
        <p:txBody>
          <a:bodyPr rtlCol="0"/>
          <a:lstStyle/>
          <a:p>
            <a:r>
              <a:rPr lang="ru-RU" i="0" dirty="0" smtClean="0"/>
              <a:t>Аппликация (наклеивание на основу кусочков различных материалов)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9</a:t>
            </a:fld>
            <a:endParaRPr lang="ru-RU"/>
          </a:p>
        </p:txBody>
      </p:sp>
      <p:sp>
        <p:nvSpPr>
          <p:cNvPr id="8" name="Заголовок 7" hidden="1">
            <a:extLst>
              <a:ext uri="{FF2B5EF4-FFF2-40B4-BE49-F238E27FC236}">
                <a16:creationId xmlns="" xmlns:a16="http://schemas.microsoft.com/office/drawing/2014/main" id="{D4D7552C-2487-44D3-B47B-039B6E9A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СЛАЙД С ИЗОБРАЖЕНИЕМ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9589" y="197708"/>
            <a:ext cx="1977081" cy="65408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89989" y="5296930"/>
            <a:ext cx="2702011" cy="14333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54746" y="4316627"/>
            <a:ext cx="2413687" cy="16722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920152" y="2685535"/>
            <a:ext cx="131805" cy="363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721802">
            <a:off x="9600258" y="4991233"/>
            <a:ext cx="2854028" cy="104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496338" y="6031685"/>
            <a:ext cx="2695662" cy="117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48381" y="6031684"/>
            <a:ext cx="939567" cy="10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634" name="Picture 2" descr="https://im0-tub-ru.yandex.net/i?id=8addd21f4cfe301869f953fd47a58d4b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703" y="1580334"/>
            <a:ext cx="4702862" cy="3140141"/>
          </a:xfrm>
          <a:prstGeom prst="rect">
            <a:avLst/>
          </a:prstGeom>
          <a:noFill/>
        </p:spPr>
      </p:pic>
      <p:pic>
        <p:nvPicPr>
          <p:cNvPr id="69636" name="Picture 4" descr="https://shkolnie.ru/pars_docs/refs/45/44081/44081_html_408cae6c.jpg"/>
          <p:cNvPicPr>
            <a:picLocks noChangeAspect="1" noChangeArrowheads="1"/>
          </p:cNvPicPr>
          <p:nvPr/>
        </p:nvPicPr>
        <p:blipFill>
          <a:blip r:embed="rId4"/>
          <a:srcRect l="4535" t="7131" r="4627" b="6355"/>
          <a:stretch>
            <a:fillRect/>
          </a:stretch>
        </p:blipFill>
        <p:spPr bwMode="auto">
          <a:xfrm>
            <a:off x="5099221" y="2400724"/>
            <a:ext cx="4794421" cy="3423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ПИ. Виды.Презентация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_30677672_TF67328976" id="{7A1FA9F3-3353-44CA-A91E-AD8A2642C02E}" vid="{F8C632DE-2BB8-46AF-A8FF-94D1F93D6D3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ДПИ. Виды.Презентация</Template>
  <TotalTime>0</TotalTime>
  <Words>300</Words>
  <Application>Microsoft Office PowerPoint</Application>
  <PresentationFormat>Произвольный</PresentationFormat>
  <Paragraphs>76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ДПИ. Виды.Презентация</vt:lpstr>
      <vt:lpstr>виды декоративно-прикладного искусства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СЛАЙД С ИЗОБРАЖЕНИЕМ</vt:lpstr>
      <vt:lpstr>Используемые 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2024-03-06T10:20:37Z</dcterms:created>
  <dcterms:modified xsi:type="dcterms:W3CDTF">2024-06-03T12:14:12Z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