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7" r:id="rId3"/>
    <p:sldId id="261" r:id="rId4"/>
    <p:sldId id="260" r:id="rId5"/>
    <p:sldId id="263" r:id="rId6"/>
    <p:sldId id="265" r:id="rId7"/>
    <p:sldId id="258" r:id="rId8"/>
    <p:sldId id="259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47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6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246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500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508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069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63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4645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677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6229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505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5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682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5ADA2-F678-4FA2-93B8-ACC3B08AB122}" type="datetimeFigureOut">
              <a:rPr lang="ru-RU" smtClean="0"/>
              <a:t>26.05.2024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D26BC-30AD-448B-9FC3-56348FA892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8189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6738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482634" y="918247"/>
            <a:ext cx="9043852" cy="30162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ПРЕЗЕНТАЦИЯ НА ТЕМУ: 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«ВЛИЯНИЕ УСТНОГО НАРОДНОГО ТВОРЧЕСТВА НА РАЗВИТИЕ РЕЧИ ДЕТЕЙ С ТНР (заикание) В СТАРШЕЙ ГРУППЕ.</a:t>
            </a:r>
            <a:endParaRPr lang="ru-R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676317" y="4391103"/>
            <a:ext cx="17003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Юсупова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М.Х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Семенюк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Н.П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 flipH="1">
            <a:off x="5414552" y="4668102"/>
            <a:ext cx="19659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Ухта 2024г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21052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95006" y="1515291"/>
            <a:ext cx="7821565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передается из уст в уста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НАРОДНОЕ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автором является народ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создавать, сочинять, придумывать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078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261653" y="534316"/>
            <a:ext cx="8992689" cy="4768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Цель: </a:t>
            </a:r>
            <a:endParaRPr lang="ru-RU" sz="28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повышение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своего профессионального мастерства и компетентности; 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объединение 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педагогов и родителей по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воспитанию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детей с помощью произведений русского </a:t>
            </a: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фольклора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3200" b="1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-развитие творческих, познавательных коммуникативных способностей у детей </a:t>
            </a:r>
            <a:r>
              <a:rPr lang="ru-RU" sz="32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 основе устного народного творчества.</a:t>
            </a:r>
            <a:endParaRPr lang="ru-RU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9155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53441" y="1034788"/>
            <a:ext cx="10681062" cy="3757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Развивать творческие, познавательные, коммуникативные способности детей с ТНР (заикание) на основе устного народного творчества.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Приобщать детей к русскому фольклору, увлечь народными сюжетами.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Обогащать чувства детей, воображение и речь.</a:t>
            </a:r>
            <a:endParaRPr lang="ru-RU" sz="28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Воспитывать чуткое отношение к народному творчеству.</a:t>
            </a:r>
            <a:endParaRPr lang="ru-RU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8428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70708" y="658823"/>
            <a:ext cx="10907486" cy="437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Актуальность:        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каждом возрастном периоде дошкольного детства выдвигаются свои задачи речевого развития. Они постепенно усложняются в связи с тем, что с возрастом уровень восприятия литературных произведений повышается.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360680"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для детей с ТНР (заикание) речевое развитие детей имеет особое значение. Главная задача педагога в области развития речи детей   помочь им в освоении разговорной речи, родного языка.</a:t>
            </a:r>
            <a:endParaRPr lang="ru-RU" sz="20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 все дети, имеющие тяжелые нарушения речи, могут адекватно относиться к шуткам, понимать образные выражения. Поэтому детям так нужны небылицы, перевертыши, загадки,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заклички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потешки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прибаутки, песенки, скороговорки, пословицы, поговорки, считалки, колыбельные, сказки, для развития выразительной речи. Устное народное творчество помогает развивать фонематический слух, выполнять правила игры, соблюдать нормы поведения, развивать юмор и воображение.</a:t>
            </a:r>
            <a:endParaRPr lang="ru-RU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796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3622" y="785777"/>
            <a:ext cx="10772503" cy="47355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Пояснительная записка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Народное творчество необходимо для автоматизации звуков речи. Это незаменимый помощник в процессе развития связной речи. Где, как не в сказках, играх - драматизациях, мы можем развивать монологическую и диалогическую речь? Воспитательное, познавательное и эстетическое значение фольклора расширяет знания ребенка об окружающей действительности, развивает умение чувствовать художественную форму, мелодику и ритм родного языка. Через устное народное творчество ребёнок не только овладевает родным языком, но и, осваивает его красоту, лаконичность приобщается к культуре своего народа, получает первые впечатления о ней</a:t>
            </a:r>
            <a:r>
              <a:rPr lang="ru-RU" sz="2400" b="1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 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3841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84960" y="1249063"/>
            <a:ext cx="8525692" cy="3253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Использованная литература</a:t>
            </a:r>
            <a:endParaRPr lang="ru-RU" sz="2400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Даль В.И. Пословицы и поговорки русского народа. М., 2009.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Князева О.Л.,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Маханёва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М.Д. Приобщение детей к истокам русской культуры: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Учебно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методическое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пособие 2-е изд.,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перераб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и доп. </a:t>
            </a:r>
            <a:r>
              <a:rPr lang="ru-RU" sz="2400" b="1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сПб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,. 2008.</a:t>
            </a:r>
            <a:endParaRPr lang="ru-RU" sz="2400" b="1" dirty="0" smtClean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Козырева Л.М. Говорю красиво и правильно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Интернет - ресурсы </a:t>
            </a:r>
            <a:endParaRPr lang="ru-RU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8412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4" y="0"/>
            <a:ext cx="12192000" cy="6858000"/>
          </a:xfrm>
          <a:prstGeom prst="rect">
            <a:avLst/>
          </a:prstGeom>
        </p:spPr>
      </p:pic>
      <p:pic>
        <p:nvPicPr>
          <p:cNvPr id="3" name="Рисунок 2" descr="C:\Users\1\Desktop\CamScanner 02.10.2023 15.23_2 (1)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6"/>
          <a:stretch/>
        </p:blipFill>
        <p:spPr bwMode="auto">
          <a:xfrm>
            <a:off x="4355338" y="597403"/>
            <a:ext cx="3457575" cy="2028825"/>
          </a:xfrm>
          <a:prstGeom prst="roundRect">
            <a:avLst>
              <a:gd name="adj" fmla="val 16667"/>
            </a:avLst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Рисунок 3" descr="C:\Users\1\Desktop\группа 2024\.azwsNOCzLgc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73" t="21327" r="-6181" b="7902"/>
          <a:stretch/>
        </p:blipFill>
        <p:spPr bwMode="auto">
          <a:xfrm>
            <a:off x="7858652" y="1128131"/>
            <a:ext cx="3245485" cy="2095500"/>
          </a:xfrm>
          <a:prstGeom prst="roundRect">
            <a:avLst>
              <a:gd name="adj" fmla="val 16667"/>
            </a:avLst>
          </a:prstGeom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1\Desktop\группа 2024\IMG-20240207-WA0067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95" t="9547" r="18290" b="27669"/>
          <a:stretch/>
        </p:blipFill>
        <p:spPr bwMode="auto">
          <a:xfrm>
            <a:off x="945825" y="1243701"/>
            <a:ext cx="3233420" cy="1979930"/>
          </a:xfrm>
          <a:prstGeom prst="roundRect">
            <a:avLst>
              <a:gd name="adj" fmla="val 16667"/>
            </a:avLst>
          </a:prstGeom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Рисунок 5" descr="C:\Users\1\Desktop\IMG_20240314_103427.jpg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79" t="16026"/>
          <a:stretch/>
        </p:blipFill>
        <p:spPr bwMode="auto">
          <a:xfrm>
            <a:off x="7555350" y="3330739"/>
            <a:ext cx="3346451" cy="1907540"/>
          </a:xfrm>
          <a:prstGeom prst="roundRect">
            <a:avLst>
              <a:gd name="adj" fmla="val 16667"/>
            </a:avLst>
          </a:prstGeom>
          <a:ln w="7620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12900" y="2847365"/>
            <a:ext cx="294245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раматизация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сказки «ПОД ГРИБКОМ</a:t>
            </a: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», стихи, пословицы, поговорки, викторины </a:t>
            </a:r>
            <a:endParaRPr lang="ru-RU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61" t="8549" r="11355" b="945"/>
          <a:stretch/>
        </p:blipFill>
        <p:spPr>
          <a:xfrm>
            <a:off x="1211640" y="3289433"/>
            <a:ext cx="3401260" cy="1990152"/>
          </a:xfrm>
          <a:prstGeom prst="roundRect">
            <a:avLst>
              <a:gd name="adj" fmla="val 16667"/>
            </a:avLst>
          </a:prstGeom>
          <a:ln w="57150">
            <a:solidFill>
              <a:srgbClr val="FF00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74656654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218</Words>
  <Application>Microsoft Office PowerPoint</Application>
  <PresentationFormat>Широкоэкранный</PresentationFormat>
  <Paragraphs>32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9</cp:revision>
  <dcterms:created xsi:type="dcterms:W3CDTF">2024-04-26T17:09:29Z</dcterms:created>
  <dcterms:modified xsi:type="dcterms:W3CDTF">2024-05-26T15:29:25Z</dcterms:modified>
</cp:coreProperties>
</file>