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311" r:id="rId5"/>
    <p:sldId id="312" r:id="rId6"/>
    <p:sldId id="330" r:id="rId7"/>
    <p:sldId id="257" r:id="rId8"/>
    <p:sldId id="314" r:id="rId9"/>
    <p:sldId id="331" r:id="rId10"/>
    <p:sldId id="303" r:id="rId11"/>
    <p:sldId id="319" r:id="rId12"/>
    <p:sldId id="302" r:id="rId13"/>
    <p:sldId id="328" r:id="rId14"/>
    <p:sldId id="261" r:id="rId15"/>
    <p:sldId id="260" r:id="rId16"/>
    <p:sldId id="262" r:id="rId17"/>
    <p:sldId id="263" r:id="rId18"/>
    <p:sldId id="268" r:id="rId19"/>
    <p:sldId id="333" r:id="rId20"/>
    <p:sldId id="315" r:id="rId21"/>
    <p:sldId id="327" r:id="rId22"/>
    <p:sldId id="269" r:id="rId23"/>
    <p:sldId id="316" r:id="rId24"/>
    <p:sldId id="332" r:id="rId25"/>
    <p:sldId id="272" r:id="rId26"/>
    <p:sldId id="334" r:id="rId27"/>
    <p:sldId id="320" r:id="rId28"/>
    <p:sldId id="265" r:id="rId29"/>
    <p:sldId id="266" r:id="rId30"/>
    <p:sldId id="267" r:id="rId31"/>
    <p:sldId id="321" r:id="rId32"/>
    <p:sldId id="288" r:id="rId33"/>
    <p:sldId id="317" r:id="rId34"/>
    <p:sldId id="326" r:id="rId35"/>
    <p:sldId id="273" r:id="rId36"/>
    <p:sldId id="324" r:id="rId37"/>
    <p:sldId id="325" r:id="rId38"/>
    <p:sldId id="322" r:id="rId39"/>
    <p:sldId id="323" r:id="rId40"/>
    <p:sldId id="318" r:id="rId41"/>
    <p:sldId id="283" r:id="rId42"/>
    <p:sldId id="337" r:id="rId43"/>
    <p:sldId id="284" r:id="rId44"/>
    <p:sldId id="285" r:id="rId45"/>
    <p:sldId id="287" r:id="rId46"/>
    <p:sldId id="286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87" autoAdjust="0"/>
    <p:restoredTop sz="94613" autoAdjust="0"/>
  </p:normalViewPr>
  <p:slideViewPr>
    <p:cSldViewPr>
      <p:cViewPr varScale="1">
        <p:scale>
          <a:sx n="58" d="100"/>
          <a:sy n="58" d="100"/>
        </p:scale>
        <p:origin x="-112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A4FF-6F95-48F6-93FF-07775460032B}" type="datetimeFigureOut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FB4C-C8A2-41BC-8EDC-017F13FEE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EF400-BFA0-4DB7-98BC-DE7B5E24A3B6}" type="datetimeFigureOut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5C1D-8631-4D6C-83D0-F65AC7FE9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7FBC-0A99-4BB5-8DE2-65FF8A840FA9}" type="datetimeFigureOut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A6C12-91A6-478A-8E71-A6A4D4832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F2DE4-393A-4CC8-A792-F234B3E6E011}" type="datetimeFigureOut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85F7-4866-4A52-9D7D-E0DECB92F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CF714-FF1F-4178-9BB7-FEDD06A6FC7E}" type="datetimeFigureOut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99C0-3685-4A26-9BDB-9E3DF9B5A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D25BF-4F08-4C27-AA29-A10496F760B9}" type="datetimeFigureOut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990F-34F0-49FB-9753-E5AE48651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E7A1-48F2-4723-82AF-F411E1055769}" type="datetimeFigureOut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E097-3C95-4B07-B5B8-92A6BCB49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A642-A945-4DA2-AC69-0F3E28EC1A75}" type="datetimeFigureOut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06308-FDE2-4A5A-A3CD-B9FEEBFF1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CCC6-F169-450E-B114-622EB166DCD9}" type="datetimeFigureOut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2CD0-E5A7-4D40-BD25-3874CCFAA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1871-5C61-40DB-9845-D65415672073}" type="datetimeFigureOut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84425-6F4C-4C8F-9A0F-6EDC010BD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5CC7-C11E-41B7-8C3B-9793C94B84F6}" type="datetimeFigureOut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D0865-2EDC-4338-9835-4EFA18BA1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9B6584-0205-46B8-9A10-26D732E4E64D}" type="datetimeFigureOut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3E004C-9BFE-4AB9-BE9B-5CF9BA8C0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https://infourok.ru/matematicheskaya_igra_velikaya_otechestvennaya_voyna_v_chislah_i_zadachah_70-letiyu_pobedy-480261.ht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player.myshared.ru/19/1224024/slides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Война – это 4 года сражений. 1 418 бессонных дней и ночей Более 27 млн. погибших. Это значит 22 человека на каждые 2 метра. Это значит 13 человек в каждую минуту. В годы войны было полностью разрушено 1710 городов и посёлков,  70 тысяч сёл и деревень. Сожжено и разрушено 6 млн. зданий. Остались без крова над головой почти 25 млн. человек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74882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49275"/>
            <a:ext cx="8686800" cy="5576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3" name="Picture 4" descr="Выполнив следующие вычисления, можно узнать некоторых факты и события времен ВОВ.    624 : 6 = ( удостоены звания дважды Героя Советского Союза)   224 : 8 = ( героев Панфиловцев)   423 : 3 = ( налет на Москву)   163 · 4 = (воздушные тревоги, прозвучавшие во время войны в городе Ленинграде)   28000 · 3 = ( разрушенных школ)   117 : 9 = (городов Героев)   709 · 2 = ( дней и ночей длилась ВОВ)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78486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388" y="3003550"/>
            <a:ext cx="87137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dirty="0"/>
              <a:t>Решив пример вы узнаете за сколько месяцев Гитлер планировал завоевать СССР .</a:t>
            </a:r>
          </a:p>
          <a:p>
            <a:pPr algn="ctr"/>
            <a:endParaRPr lang="ru-RU" sz="3600" dirty="0"/>
          </a:p>
          <a:p>
            <a:pPr algn="ctr"/>
            <a:r>
              <a:rPr lang="ru-RU" sz="3600" dirty="0" smtClean="0"/>
              <a:t> </a:t>
            </a:r>
            <a:r>
              <a:rPr lang="ru-RU" sz="3600" b="1" dirty="0" smtClean="0"/>
              <a:t>∙ </a:t>
            </a:r>
            <a:r>
              <a:rPr lang="ru-RU" sz="3600" dirty="0" smtClean="0"/>
              <a:t>6</a:t>
            </a:r>
            <a:endParaRPr lang="ru-RU" sz="3600" dirty="0"/>
          </a:p>
          <a:p>
            <a:pPr algn="ctr"/>
            <a:endParaRPr lang="ru-RU" sz="3600" dirty="0"/>
          </a:p>
        </p:txBody>
      </p:sp>
      <p:sp>
        <p:nvSpPr>
          <p:cNvPr id="26626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18488" cy="1800225"/>
          </a:xfrm>
        </p:spPr>
        <p:txBody>
          <a:bodyPr/>
          <a:lstStyle/>
          <a:p>
            <a:r>
              <a:rPr lang="ru-RU" sz="4000" smtClean="0"/>
              <a:t>«</a:t>
            </a:r>
            <a:r>
              <a:rPr lang="ru-RU" sz="4000" u="sng" smtClean="0"/>
              <a:t>Барбаросса»</a:t>
            </a:r>
            <a:r>
              <a:rPr lang="ru-RU" sz="4000" smtClean="0"/>
              <a:t> -план Гитлера, который предусматривал завоевание СССР за( ? месяца)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643306" y="4929198"/>
          <a:ext cx="642942" cy="1250956"/>
        </p:xfrm>
        <a:graphic>
          <a:graphicData uri="http://schemas.openxmlformats.org/presentationml/2006/ole">
            <p:oleObj spid="_x0000_s1026" name="Формула" r:id="rId3" imgW="21564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/>
          </p:cNvGraphicFramePr>
          <p:nvPr/>
        </p:nvGraphicFramePr>
        <p:xfrm>
          <a:off x="1524000" y="2500306"/>
          <a:ext cx="1404926" cy="2960694"/>
        </p:xfrm>
        <a:graphic>
          <a:graphicData uri="http://schemas.openxmlformats.org/presentationml/2006/ole">
            <p:oleObj spid="_x0000_s1028" name="Формула" r:id="rId4" imgW="0" imgH="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857752" y="4929198"/>
          <a:ext cx="428628" cy="1071570"/>
        </p:xfrm>
        <a:graphic>
          <a:graphicData uri="http://schemas.openxmlformats.org/presentationml/2006/ole">
            <p:oleObj spid="_x0000_s1029" name="Формула" r:id="rId5" imgW="139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971550" y="2205038"/>
            <a:ext cx="698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4000" dirty="0" smtClean="0"/>
              <a:t>10/33</a:t>
            </a:r>
            <a:r>
              <a:rPr lang="ru-RU" sz="4000" b="1" dirty="0" smtClean="0"/>
              <a:t> ∙</a:t>
            </a:r>
            <a:r>
              <a:rPr lang="ru-RU" sz="4000" dirty="0" smtClean="0"/>
              <a:t> 6 </a:t>
            </a:r>
            <a:r>
              <a:rPr lang="ru-RU" sz="4000" dirty="0"/>
              <a:t>(3/5)=</a:t>
            </a:r>
          </a:p>
          <a:p>
            <a:r>
              <a:rPr lang="ru-RU" sz="4000" dirty="0" smtClean="0"/>
              <a:t>10/33 </a:t>
            </a:r>
            <a:r>
              <a:rPr lang="ru-RU" sz="4000" b="1" dirty="0" smtClean="0"/>
              <a:t>∙ </a:t>
            </a:r>
            <a:r>
              <a:rPr lang="ru-RU" sz="4000" dirty="0" smtClean="0"/>
              <a:t>33/5=2 </a:t>
            </a:r>
            <a:r>
              <a:rPr lang="ru-RU" sz="4000" dirty="0"/>
              <a:t>(месяца)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player.myshared.ru/19/1224024/slides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player.myshared.ru/19/1224024/slides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player.myshared.ru/19/1224024/slides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2862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player.myshared.ru/19/1224024/slides/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player.myshared.ru/19/1224024/slides/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035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50825" y="1311275"/>
            <a:ext cx="864076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400" b="1"/>
              <a:t>Блокада Ленинграда длилась с 8 сентября 1941 года по 27 января 1944 года (блокадное кольцо было прорвано 18 января 1943 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95288" y="638175"/>
            <a:ext cx="82804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u="sng"/>
              <a:t>Задачи:</a:t>
            </a:r>
            <a:endParaRPr lang="ru-RU"/>
          </a:p>
          <a:p>
            <a:pPr algn="ctr"/>
            <a:r>
              <a:rPr lang="ru-RU" b="1" i="1"/>
              <a:t>Деятельностные</a:t>
            </a:r>
            <a:r>
              <a:rPr lang="ru-RU"/>
              <a:t>: развитие способности к мыслительной деятельности, развитие критического мышления, развитие внимания, формирование УУД (личностных, регулятивных, познавательных), развитие умения формулировать и доказывать свою точку зрения, развитие умений анализировать, сравнивать, обобщать, развитие творческих и речевых способностей учащихся, развитие умения работать в группах.</a:t>
            </a:r>
          </a:p>
          <a:p>
            <a:pPr algn="ctr"/>
            <a:r>
              <a:rPr lang="ru-RU" b="1" i="1"/>
              <a:t>Образовательные:</a:t>
            </a:r>
            <a:r>
              <a:rPr lang="ru-RU"/>
              <a:t> познакомить учащихся с документальными фотографиями, историческими справками, задачами на военную тематику.</a:t>
            </a:r>
          </a:p>
          <a:p>
            <a:pPr algn="ctr"/>
            <a:r>
              <a:rPr lang="ru-RU" b="1" i="1"/>
              <a:t>Воспитательные</a:t>
            </a:r>
            <a:r>
              <a:rPr lang="ru-RU"/>
              <a:t>: воспитание умения анализировать, сопоставлять, развивать навыки критического мышления при усвоении информации, воспитание у учащихся интереса к истории родной страны, своей семьи, чувства патриотизма, благодарность и уважение к тем, кто приближал Победу, развитие коммуникативных УУД, создание благоприятной атмосферы поддержки и заинтересованности, уважения и сотрудничества, взаимодействие учащихся в групповой (командной) работе, развитие уважения друг к другу.</a:t>
            </a:r>
          </a:p>
          <a:p>
            <a:pPr algn="ctr"/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/>
          </p:cNvSpPr>
          <p:nvPr>
            <p:ph type="body" idx="1"/>
          </p:nvPr>
        </p:nvSpPr>
        <p:spPr>
          <a:xfrm>
            <a:off x="539750" y="620713"/>
            <a:ext cx="82296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u="sng" dirty="0" smtClean="0"/>
              <a:t>Сколько - же дней длилась блокада Ленинграда?</a:t>
            </a:r>
          </a:p>
          <a:p>
            <a:pPr>
              <a:lnSpc>
                <a:spcPct val="90000"/>
              </a:lnSpc>
            </a:pPr>
            <a:endParaRPr lang="ru-RU" sz="3600" u="sng" dirty="0" smtClean="0"/>
          </a:p>
          <a:p>
            <a:pPr>
              <a:lnSpc>
                <a:spcPct val="90000"/>
              </a:lnSpc>
            </a:pPr>
            <a:r>
              <a:rPr lang="ru-RU" sz="3600" dirty="0" smtClean="0"/>
              <a:t> Ответом является значение выражения: </a:t>
            </a:r>
          </a:p>
          <a:p>
            <a:pPr>
              <a:lnSpc>
                <a:spcPct val="90000"/>
              </a:lnSpc>
            </a:pPr>
            <a:endParaRPr lang="ru-RU" sz="3600" dirty="0" smtClean="0"/>
          </a:p>
          <a:p>
            <a:pPr>
              <a:lnSpc>
                <a:spcPct val="90000"/>
              </a:lnSpc>
            </a:pPr>
            <a:endParaRPr lang="ru-RU" sz="4400" dirty="0" smtClean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451244" y="3910881"/>
          <a:ext cx="5464669" cy="1554172"/>
        </p:xfrm>
        <a:graphic>
          <a:graphicData uri="http://schemas.openxmlformats.org/presentationml/2006/ole">
            <p:oleObj spid="_x0000_s2053" name="Формула" r:id="rId3" imgW="13842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ChangeArrowheads="1"/>
          </p:cNvSpPr>
          <p:nvPr/>
        </p:nvSpPr>
        <p:spPr bwMode="auto">
          <a:xfrm>
            <a:off x="428596" y="571480"/>
            <a:ext cx="79216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sz="5400" b="1" dirty="0" smtClean="0"/>
          </a:p>
          <a:p>
            <a:r>
              <a:rPr lang="ru-RU" sz="5400" b="1" dirty="0" smtClean="0"/>
              <a:t>=8 ∙ 100+70</a:t>
            </a:r>
            <a:r>
              <a:rPr lang="ru-RU" sz="5400" b="1" dirty="0"/>
              <a:t>+(</a:t>
            </a:r>
            <a:r>
              <a:rPr lang="ru-RU" sz="5400" b="1" dirty="0" smtClean="0"/>
              <a:t>5/3 ∙ 6/5)</a:t>
            </a:r>
          </a:p>
          <a:p>
            <a:r>
              <a:rPr lang="ru-RU" sz="5400" b="1" dirty="0" smtClean="0"/>
              <a:t>=800+70+2=872</a:t>
            </a:r>
            <a:r>
              <a:rPr lang="ru-RU" sz="5400" dirty="0" smtClean="0"/>
              <a:t>           </a:t>
            </a:r>
            <a:r>
              <a:rPr lang="ru-RU" sz="5400" dirty="0"/>
              <a:t>(дня)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71604" y="428604"/>
          <a:ext cx="5357850" cy="1523792"/>
        </p:xfrm>
        <a:graphic>
          <a:graphicData uri="http://schemas.openxmlformats.org/presentationml/2006/ole">
            <p:oleObj spid="_x0000_s3074" name="Формула" r:id="rId3" imgW="13842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player.myshared.ru/19/1224024/slides/slid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0006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ChangeArrowheads="1"/>
          </p:cNvSpPr>
          <p:nvPr/>
        </p:nvSpPr>
        <p:spPr bwMode="auto">
          <a:xfrm>
            <a:off x="684213" y="1052513"/>
            <a:ext cx="8064500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/>
              <a:t>Сколько хлеба в сутки получал житель Ленинграда, если рабочий и служащий получал </a:t>
            </a:r>
            <a:r>
              <a:rPr lang="ru-RU" sz="5400" b="1"/>
              <a:t>¼</a:t>
            </a:r>
            <a:r>
              <a:rPr lang="ru-RU" sz="3600" b="1"/>
              <a:t> </a:t>
            </a:r>
            <a:r>
              <a:rPr lang="ru-RU" sz="3600"/>
              <a:t>часть (буханка </a:t>
            </a:r>
            <a:r>
              <a:rPr lang="ru-RU" sz="4400" b="1"/>
              <a:t>1</a:t>
            </a:r>
            <a:r>
              <a:rPr lang="ru-RU" sz="4400"/>
              <a:t> </a:t>
            </a:r>
            <a:r>
              <a:rPr lang="ru-RU" sz="3600"/>
              <a:t>кг), иждивенец и дети – </a:t>
            </a:r>
            <a:r>
              <a:rPr lang="ru-RU" sz="4800" b="1"/>
              <a:t>1/8</a:t>
            </a:r>
            <a:r>
              <a:rPr lang="ru-RU" sz="3600"/>
              <a:t> часть?</a:t>
            </a:r>
          </a:p>
          <a:p>
            <a:pPr eaLnBrk="0" hangingPunct="0"/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1258888" y="1916113"/>
            <a:ext cx="6553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5400" dirty="0"/>
              <a:t>1кг=1000г</a:t>
            </a:r>
          </a:p>
          <a:p>
            <a:r>
              <a:rPr lang="ru-RU" sz="5400" b="1" dirty="0" smtClean="0"/>
              <a:t>¼ ∙ 1000=250 </a:t>
            </a:r>
            <a:r>
              <a:rPr lang="ru-RU" sz="5400" b="1" dirty="0"/>
              <a:t>г</a:t>
            </a:r>
          </a:p>
          <a:p>
            <a:r>
              <a:rPr lang="ru-RU" sz="5400" dirty="0"/>
              <a:t> </a:t>
            </a:r>
            <a:r>
              <a:rPr lang="ru-RU" sz="4800" b="1" dirty="0" smtClean="0"/>
              <a:t>1/8 </a:t>
            </a:r>
            <a:r>
              <a:rPr lang="ru-RU" sz="5400" b="1" dirty="0" smtClean="0"/>
              <a:t>∙ 1000=125 </a:t>
            </a:r>
            <a:r>
              <a:rPr lang="ru-RU" sz="5400" b="1" dirty="0"/>
              <a:t>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player.myshared.ru/19/1224024/slides/slid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684213" y="620713"/>
            <a:ext cx="6767512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 b="1"/>
              <a:t> Солома -40 грамм</a:t>
            </a:r>
          </a:p>
          <a:p>
            <a:r>
              <a:rPr lang="ru-RU" sz="3600" b="1"/>
              <a:t> </a:t>
            </a:r>
          </a:p>
          <a:p>
            <a:r>
              <a:rPr lang="ru-RU" sz="3600" b="1"/>
              <a:t>Опилки- 40 грамм</a:t>
            </a:r>
          </a:p>
          <a:p>
            <a:endParaRPr lang="ru-RU" sz="3600" b="1"/>
          </a:p>
          <a:p>
            <a:r>
              <a:rPr lang="ru-RU" sz="3600" b="1"/>
              <a:t>Мука-? в 2 раза меньше,чем соломы</a:t>
            </a:r>
          </a:p>
          <a:p>
            <a:endParaRPr lang="ru-RU" sz="3600" b="1"/>
          </a:p>
          <a:p>
            <a:r>
              <a:rPr lang="ru-RU" sz="3600" b="1"/>
              <a:t>Отруби-? На 5 граммов больше,чем муки</a:t>
            </a:r>
          </a:p>
          <a:p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Мы ели все, что можно было есть,  И отравиться не боялись.  Могу все травы перечесть,  Которыми тогда питались:  Полынь, крапиву, лебеду,  С берез побеги молодые,  Чтобы нависшую беду  Прогнать на веки вековые.  И, кроме трав, столярный клей,  Ремни солдатские варили.  И стали мы врага сильней,  И начисто его разбили.  Л.Марков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4882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player.myshared.ru/19/1224024/slides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7620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player.myshared.ru/19/1224024/slides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0006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11188" y="476250"/>
            <a:ext cx="7848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Формирование УУД:</a:t>
            </a:r>
            <a:endParaRPr lang="ru-RU"/>
          </a:p>
          <a:p>
            <a:r>
              <a:rPr lang="ru-RU" b="1" i="1"/>
              <a:t>Личностные действия</a:t>
            </a:r>
            <a:r>
              <a:rPr lang="ru-RU"/>
              <a:t>: ценить и принимать базовые ценности «Родина», «Отечество», «героизм». Уважение к своей родине, ее героям, радость от того, что мы родились и живем в России, самоанализ и самоконтроль результата.</a:t>
            </a:r>
          </a:p>
          <a:p>
            <a:r>
              <a:rPr lang="ru-RU" b="1" i="1"/>
              <a:t>Регулятивные действия</a:t>
            </a:r>
            <a:r>
              <a:rPr lang="ru-RU"/>
              <a:t>: определять цель деятельности, план выполнения заданий, определять правильность выполненного задания на основе образца, учиться корректировать выполнение задания в соответствии с планом, оценка своего задания, коррекция.</a:t>
            </a:r>
          </a:p>
          <a:p>
            <a:r>
              <a:rPr lang="ru-RU" b="1" i="1"/>
              <a:t>Познавательные действия: </a:t>
            </a:r>
            <a:r>
              <a:rPr lang="ru-RU"/>
              <a:t>уметь извлекать информацию, представленную в виде текста, иллюстрации, уметь добывать информацию из дополнительных источников.</a:t>
            </a:r>
          </a:p>
          <a:p>
            <a:r>
              <a:rPr lang="ru-RU" b="1" i="1"/>
              <a:t>Коммуникативные действия:</a:t>
            </a:r>
            <a:r>
              <a:rPr lang="ru-RU"/>
              <a:t> уметь работать в группе, договариваться друг с другом, участвовать в диалоге, в коллективном обсуждении, слушать и понимать других, аргументировать свое мнение.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player.myshared.ru/19/1224024/slides/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Слава вам, храбрые, слава, бесстрашные, Вечную славу поёт вам народ! Смерть сокрушившие, доблестно павшие! Память о вас никогда не умрёт!  А.Шарапов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79930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player.myshared.ru/19/1192597/slides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0006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539750" y="44450"/>
            <a:ext cx="8208963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 sz="3200"/>
              <a:t>Масса фигуры «Родина-мать зовёт!»</a:t>
            </a:r>
            <a:r>
              <a:rPr lang="ru-RU"/>
              <a:t> </a:t>
            </a:r>
            <a:r>
              <a:rPr lang="ru-RU" sz="3200"/>
              <a:t> - </a:t>
            </a:r>
            <a:r>
              <a:rPr lang="ru-RU" sz="4800"/>
              <a:t>8000 </a:t>
            </a:r>
            <a:r>
              <a:rPr lang="ru-RU" sz="3200"/>
              <a:t>тонн, </a:t>
            </a:r>
          </a:p>
          <a:p>
            <a:pPr algn="ctr"/>
            <a:r>
              <a:rPr lang="ru-RU" sz="3200"/>
              <a:t>масса меча –</a:t>
            </a:r>
            <a:r>
              <a:rPr lang="ru-RU" sz="4800"/>
              <a:t> 400 </a:t>
            </a:r>
            <a:r>
              <a:rPr lang="ru-RU" sz="3200"/>
              <a:t>тонн </a:t>
            </a:r>
            <a:r>
              <a:rPr lang="ru-RU" sz="4800"/>
              <a:t>300</a:t>
            </a:r>
            <a:r>
              <a:rPr lang="ru-RU" sz="3200"/>
              <a:t>кг. Строили мемориал</a:t>
            </a:r>
            <a:r>
              <a:rPr lang="ru-RU" sz="5400"/>
              <a:t> 8 </a:t>
            </a:r>
            <a:r>
              <a:rPr lang="ru-RU" sz="3200"/>
              <a:t>лет- с</a:t>
            </a:r>
            <a:r>
              <a:rPr lang="ru-RU" sz="4400"/>
              <a:t>1959</a:t>
            </a:r>
            <a:r>
              <a:rPr lang="ru-RU" sz="3200"/>
              <a:t> по </a:t>
            </a:r>
            <a:r>
              <a:rPr lang="ru-RU" sz="4400"/>
              <a:t>1967 </a:t>
            </a:r>
            <a:r>
              <a:rPr lang="ru-RU" sz="3200"/>
              <a:t>годы.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Задание</a:t>
            </a:r>
            <a:r>
              <a:rPr lang="ru-RU" sz="3200"/>
              <a:t>: А какова её высота, если высота постамента </a:t>
            </a:r>
            <a:r>
              <a:rPr lang="ru-RU" sz="4800" b="1"/>
              <a:t>4</a:t>
            </a:r>
            <a:r>
              <a:rPr lang="ru-RU" sz="3200" b="1"/>
              <a:t> </a:t>
            </a:r>
            <a:r>
              <a:rPr lang="ru-RU" sz="3200"/>
              <a:t>м, длина меча </a:t>
            </a:r>
            <a:r>
              <a:rPr lang="ru-RU" sz="4800" b="1"/>
              <a:t>30</a:t>
            </a:r>
            <a:r>
              <a:rPr lang="ru-RU" sz="3200" b="1"/>
              <a:t> </a:t>
            </a:r>
            <a:r>
              <a:rPr lang="ru-RU" sz="3200"/>
              <a:t>м, что  составляет </a:t>
            </a:r>
            <a:r>
              <a:rPr lang="ru-RU" sz="4400" b="1"/>
              <a:t>10/17</a:t>
            </a:r>
            <a:r>
              <a:rPr lang="ru-RU" sz="3200" b="1"/>
              <a:t> </a:t>
            </a:r>
            <a:r>
              <a:rPr lang="ru-RU" sz="3200"/>
              <a:t>всей фигуры?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ChangeArrowheads="1"/>
          </p:cNvSpPr>
          <p:nvPr/>
        </p:nvSpPr>
        <p:spPr bwMode="auto">
          <a:xfrm>
            <a:off x="1547813" y="2527300"/>
            <a:ext cx="69119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/>
              <a:t>1)</a:t>
            </a:r>
            <a:r>
              <a:rPr lang="ru-RU" sz="4000" dirty="0"/>
              <a:t>   </a:t>
            </a:r>
            <a:r>
              <a:rPr lang="ru-RU" sz="4800" b="1" dirty="0" smtClean="0"/>
              <a:t>30:(10/ 17) </a:t>
            </a:r>
            <a:r>
              <a:rPr lang="ru-RU" sz="4800" b="1" dirty="0"/>
              <a:t>= 51</a:t>
            </a:r>
          </a:p>
          <a:p>
            <a:pPr algn="ctr"/>
            <a:r>
              <a:rPr lang="ru-RU" sz="4800" b="1" dirty="0"/>
              <a:t> 2)     51 +4 +30 = 85(м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player.myshared.ru/19/1224024/slides/slide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ChangeArrowheads="1"/>
          </p:cNvSpPr>
          <p:nvPr/>
        </p:nvSpPr>
        <p:spPr bwMode="auto">
          <a:xfrm>
            <a:off x="395288" y="1225550"/>
            <a:ext cx="8208962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/>
              <a:t>Около 27 миллионов советских людей погибли в эти страшные годы. Таких данных просто нет. Каждый год 9 мая мы чтим всех погибших минутой молчания.</a:t>
            </a:r>
            <a:endParaRPr lang="ru-RU" sz="3200"/>
          </a:p>
          <a:p>
            <a:pPr algn="ctr"/>
            <a:r>
              <a:rPr lang="ru-RU" sz="3200"/>
              <a:t>Задание 1. Сколько же лет населению Земли придется молчать, чтобы почтить память всех погибших, если каждому погибшему посвятить минуту молчания?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ChangeArrowheads="1"/>
          </p:cNvSpPr>
          <p:nvPr/>
        </p:nvSpPr>
        <p:spPr bwMode="auto">
          <a:xfrm>
            <a:off x="827088" y="1066800"/>
            <a:ext cx="727392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/>
              <a:t>27000000:60  = 450000(ч)</a:t>
            </a:r>
          </a:p>
          <a:p>
            <a:pPr algn="ctr"/>
            <a:endParaRPr lang="ru-RU" sz="4800" b="1"/>
          </a:p>
          <a:p>
            <a:pPr algn="ctr"/>
            <a:r>
              <a:rPr lang="ru-RU" sz="4800" b="1"/>
              <a:t>450000 : 24 = 18750 (дн)</a:t>
            </a:r>
          </a:p>
          <a:p>
            <a:pPr algn="ctr"/>
            <a:endParaRPr lang="ru-RU" sz="4800" b="1"/>
          </a:p>
          <a:p>
            <a:pPr algn="ctr"/>
            <a:r>
              <a:rPr lang="ru-RU" sz="4800" b="1"/>
              <a:t>18750 : 365 = 51(год)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Парад Победы 9 мая 1945 год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92003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img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80645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539750" y="442913"/>
            <a:ext cx="83534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/>
              <a:t>«Знай и помни!» ____ июня 19___ года в _____ часа утра фашистская Германия без объявления войны напала на нашу Родину. ____ дней шла Великая Отечественная война. Она унесла _______ миллионов человеческих жизней. . Сколько дней длилась блокада Ленинграда______. Сколько грамм весил  блокадный кусочек хлеба иждивенцам_____ и детям____. Как называется мемориал в Волгограде_______________________.Какова высота скульптуры «Родина мать зовет» __________ И ____ мая _______ года закончилась победой советского народа.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C:\Documents and Settings\Администратор\Рабочий стол\огонь\0_919f1_a33ff20e_X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8497888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http://player.myshared.ru/19/1224024/slides/slide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4400" b="1" smtClean="0"/>
              <a:t>Найти героев ВОВ-дагестанцев.Составить таблицу. (ФИО,место рождения (город,село),награды,в каких сражениях принимали участие).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http://player.myshared.ru/19/1192597/slides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ttp://player.myshared.ru/19/1192597/slides/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64293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http://player.myshared.ru/19/1192597/slides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0006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ttp://player.myshared.ru/19/1192597/slides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player.myshared.ru/19/1192597/slides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http://player.myshared.ru/19/1192597/slides/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64293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http://player.myshared.ru/19/1192597/slides/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0006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684213" y="1258888"/>
            <a:ext cx="7920037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/>
              <a:t>Решите уравнение:</a:t>
            </a:r>
          </a:p>
          <a:p>
            <a:pPr algn="ctr"/>
            <a:endParaRPr lang="ru-RU" sz="4400"/>
          </a:p>
          <a:p>
            <a:pPr algn="ctr"/>
            <a:r>
              <a:rPr lang="ru-RU" sz="5400" b="1" u="sng"/>
              <a:t>2015-Х=597</a:t>
            </a:r>
          </a:p>
          <a:p>
            <a:pPr algn="ctr"/>
            <a:endParaRPr lang="ru-RU" sz="5400" b="1" u="sng"/>
          </a:p>
          <a:p>
            <a:pPr algn="ctr"/>
            <a:r>
              <a:rPr lang="ru-RU" sz="4400"/>
              <a:t>и узнаете сколько дней длилась ВОВ.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http://player.myshared.ru/19/1192597/slides/slid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0006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ttp://player.myshared.ru/19/1192597/slides/slid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0006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http://player.myshared.ru/19/1192597/slides/slide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2862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http://player.myshared.ru/19/1192597/slides/slid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http://player.myshared.ru/19/1192597/slides/slide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http://player.myshared.ru/19/1192597/slides/slide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50006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1042988" y="1268413"/>
            <a:ext cx="68421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u="sng"/>
              <a:t>2015-Х=597</a:t>
            </a:r>
          </a:p>
          <a:p>
            <a:r>
              <a:rPr lang="ru-RU" sz="5400" b="1" u="sng"/>
              <a:t>Х=2015-597</a:t>
            </a:r>
          </a:p>
          <a:p>
            <a:r>
              <a:rPr lang="ru-RU" sz="5400" b="1" u="sng"/>
              <a:t>Х=1418 </a:t>
            </a:r>
            <a:r>
              <a:rPr lang="ru-RU" sz="5400" u="sng"/>
              <a:t>(дней)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player.myshared.ru/19/1224024/slides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2649537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dirty="0" smtClean="0"/>
              <a:t>Сколько человеческих жизней унесла </a:t>
            </a:r>
            <a:r>
              <a:rPr lang="ru-RU" b="1" dirty="0" smtClean="0"/>
              <a:t>война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Найдите </a:t>
            </a:r>
            <a:r>
              <a:rPr lang="ru-RU" dirty="0" err="1" smtClean="0"/>
              <a:t>обьем</a:t>
            </a:r>
            <a:r>
              <a:rPr lang="ru-RU" dirty="0" smtClean="0"/>
              <a:t> куба с ребром равным </a:t>
            </a:r>
            <a:r>
              <a:rPr lang="ru-RU" sz="5400" b="1" dirty="0" smtClean="0"/>
              <a:t>300.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611188" y="2349500"/>
            <a:ext cx="73453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 smtClean="0"/>
              <a:t>300</a:t>
            </a:r>
            <a:r>
              <a:rPr lang="ru-RU" sz="6600" b="1" baseline="30000" dirty="0" smtClean="0"/>
              <a:t>3</a:t>
            </a:r>
            <a:r>
              <a:rPr lang="ru-RU" sz="6600" b="1" dirty="0" smtClean="0"/>
              <a:t>=300∙300∙300=27000000</a:t>
            </a:r>
            <a:endParaRPr lang="ru-RU" sz="6600" b="1" dirty="0"/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4649788" y="113347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532</Words>
  <PresentationFormat>Экран (4:3)</PresentationFormat>
  <Paragraphs>66</Paragraphs>
  <Slides>55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Сколько человеческих жизней унесла война?   Найдите обьем куба с ребром равным 300.</vt:lpstr>
      <vt:lpstr>Слайд 9</vt:lpstr>
      <vt:lpstr>Слайд 10</vt:lpstr>
      <vt:lpstr>Слайд 11</vt:lpstr>
      <vt:lpstr>«Барбаросса» -план Гитлера, который предусматривал завоевание СССР за( ? месяца)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Домашнее задание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xxx</cp:lastModifiedBy>
  <cp:revision>21</cp:revision>
  <dcterms:modified xsi:type="dcterms:W3CDTF">2024-05-22T20:49:31Z</dcterms:modified>
</cp:coreProperties>
</file>