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7" r:id="rId9"/>
    <p:sldId id="263" r:id="rId10"/>
    <p:sldId id="264" r:id="rId11"/>
    <p:sldId id="265" r:id="rId12"/>
    <p:sldId id="266" r:id="rId13"/>
    <p:sldId id="284" r:id="rId14"/>
    <p:sldId id="267" r:id="rId15"/>
    <p:sldId id="278" r:id="rId16"/>
    <p:sldId id="280" r:id="rId17"/>
    <p:sldId id="281" r:id="rId18"/>
    <p:sldId id="287" r:id="rId19"/>
    <p:sldId id="288" r:id="rId20"/>
    <p:sldId id="272" r:id="rId21"/>
    <p:sldId id="282" r:id="rId22"/>
    <p:sldId id="289" r:id="rId23"/>
    <p:sldId id="290" r:id="rId24"/>
    <p:sldId id="275" r:id="rId25"/>
    <p:sldId id="276" r:id="rId26"/>
    <p:sldId id="29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83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ACCA-C484-4A5A-84D6-1A1BC2DD011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4D28-E238-4F92-81A4-BF50181190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ACCA-C484-4A5A-84D6-1A1BC2DD011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4D28-E238-4F92-81A4-BF50181190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ACCA-C484-4A5A-84D6-1A1BC2DD011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4D28-E238-4F92-81A4-BF50181190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ACCA-C484-4A5A-84D6-1A1BC2DD011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4D28-E238-4F92-81A4-BF50181190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ACCA-C484-4A5A-84D6-1A1BC2DD011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4D28-E238-4F92-81A4-BF50181190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ACCA-C484-4A5A-84D6-1A1BC2DD011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4D28-E238-4F92-81A4-BF50181190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ACCA-C484-4A5A-84D6-1A1BC2DD011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4D28-E238-4F92-81A4-BF50181190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ACCA-C484-4A5A-84D6-1A1BC2DD011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4D28-E238-4F92-81A4-BF50181190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ACCA-C484-4A5A-84D6-1A1BC2DD011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4D28-E238-4F92-81A4-BF50181190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ACCA-C484-4A5A-84D6-1A1BC2DD011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4D28-E238-4F92-81A4-BF50181190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ACCA-C484-4A5A-84D6-1A1BC2DD011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E4D28-E238-4F92-81A4-BF50181190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FACCA-C484-4A5A-84D6-1A1BC2DD011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E4D28-E238-4F92-81A4-BF50181190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424936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9792" y="116632"/>
            <a:ext cx="5603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Новогодний </a:t>
            </a:r>
            <a:r>
              <a:rPr lang="ru-RU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квест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7740352" y="5805264"/>
            <a:ext cx="115212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51520" y="4941168"/>
            <a:ext cx="8640960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1520" y="140439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</a:t>
            </a:r>
            <a:r>
              <a:rPr lang="ru-RU" sz="2400" dirty="0" smtClean="0"/>
              <a:t>Повстречалась Снеговику Лиса. </a:t>
            </a:r>
            <a:r>
              <a:rPr lang="ru-RU" sz="2400" dirty="0" smtClean="0"/>
              <a:t>Спрашивает:</a:t>
            </a:r>
          </a:p>
          <a:p>
            <a:r>
              <a:rPr lang="ru-RU" sz="2400" dirty="0" smtClean="0"/>
              <a:t>      - Что несёшь?</a:t>
            </a:r>
            <a:endParaRPr lang="ru-RU" sz="2400" dirty="0" smtClean="0"/>
          </a:p>
          <a:p>
            <a:r>
              <a:rPr lang="ru-RU" sz="2400" dirty="0" smtClean="0"/>
              <a:t>      </a:t>
            </a:r>
            <a:r>
              <a:rPr lang="ru-RU" sz="2400" dirty="0" smtClean="0"/>
              <a:t>- Письмо от ребят, для Дедушки Мороза.</a:t>
            </a:r>
          </a:p>
          <a:p>
            <a:r>
              <a:rPr lang="ru-RU" sz="2400" dirty="0" smtClean="0"/>
              <a:t>Задумала Лиса украсть письмо.</a:t>
            </a:r>
          </a:p>
          <a:p>
            <a:r>
              <a:rPr lang="ru-RU" sz="2400" dirty="0" smtClean="0"/>
              <a:t>Помоги Снеговику сохранить письмо.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498822" y="172278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Вопрос 2</a:t>
            </a:r>
            <a:endParaRPr lang="ru-RU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45811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Ответы:</a:t>
            </a:r>
            <a:endParaRPr lang="ru-RU" b="1" u="sng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2276872"/>
            <a:ext cx="3888432" cy="23762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076056" y="2492896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Вычисли</a:t>
            </a:r>
          </a:p>
          <a:p>
            <a:r>
              <a:rPr lang="ru-RU" dirty="0" smtClean="0"/>
              <a:t>67-3=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 descr="кнопка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4725144"/>
            <a:ext cx="1909428" cy="1272952"/>
          </a:xfrm>
          <a:prstGeom prst="rect">
            <a:avLst/>
          </a:prstGeom>
        </p:spPr>
      </p:pic>
      <p:pic>
        <p:nvPicPr>
          <p:cNvPr id="10" name="Рисунок 9" descr="кнопка_зеленый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47864" y="4725144"/>
            <a:ext cx="1909428" cy="1272952"/>
          </a:xfrm>
          <a:prstGeom prst="rect">
            <a:avLst/>
          </a:prstGeom>
        </p:spPr>
      </p:pic>
      <p:pic>
        <p:nvPicPr>
          <p:cNvPr id="11" name="Рисунок 10" descr="кнопка_красный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44208" y="4725144"/>
            <a:ext cx="1909428" cy="1272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63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419872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70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516216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64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78970"/>
            <a:ext cx="432048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51520" y="4941168"/>
            <a:ext cx="8640960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1520" y="140439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</a:t>
            </a:r>
            <a:r>
              <a:rPr lang="ru-RU" sz="2400" dirty="0" smtClean="0"/>
              <a:t>Дальше на пути п</a:t>
            </a:r>
            <a:r>
              <a:rPr lang="ru-RU" sz="2400" dirty="0" smtClean="0"/>
              <a:t>овстречался Снеговику </a:t>
            </a:r>
            <a:r>
              <a:rPr lang="ru-RU" sz="2400" dirty="0" smtClean="0"/>
              <a:t>Волк. </a:t>
            </a:r>
            <a:r>
              <a:rPr lang="ru-RU" sz="2400" dirty="0" smtClean="0"/>
              <a:t>Увидел Снеговика и зарычал: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- Что несёшь, давай делиться!</a:t>
            </a:r>
            <a:endParaRPr lang="ru-RU" sz="2400" dirty="0" smtClean="0"/>
          </a:p>
          <a:p>
            <a:r>
              <a:rPr lang="ru-RU" sz="2400" dirty="0" smtClean="0"/>
              <a:t>      </a:t>
            </a:r>
            <a:r>
              <a:rPr lang="ru-RU" sz="2400" dirty="0" smtClean="0"/>
              <a:t>Ответь на вопрос и помоги Снеговику уйти от Волка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716016" y="170080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Вопрос 3</a:t>
            </a:r>
            <a:endParaRPr lang="ru-RU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45811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Ответы:</a:t>
            </a:r>
            <a:endParaRPr lang="ru-RU" b="1" u="sng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2276872"/>
            <a:ext cx="3888432" cy="23762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076056" y="2492896"/>
            <a:ext cx="352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Вставь пропущенные буквы</a:t>
            </a:r>
          </a:p>
          <a:p>
            <a:r>
              <a:rPr lang="ru-RU" dirty="0" smtClean="0"/>
              <a:t>Душ..</a:t>
            </a:r>
            <a:r>
              <a:rPr lang="ru-RU" dirty="0" err="1" smtClean="0"/>
              <a:t>стый</a:t>
            </a:r>
            <a:r>
              <a:rPr lang="ru-RU" dirty="0" smtClean="0"/>
              <a:t>, сторож..</a:t>
            </a:r>
            <a:r>
              <a:rPr lang="ru-RU" dirty="0" err="1" smtClean="0"/>
              <a:t>ть</a:t>
            </a:r>
            <a:r>
              <a:rPr lang="ru-RU" dirty="0" smtClean="0"/>
              <a:t>, </a:t>
            </a:r>
            <a:r>
              <a:rPr lang="ru-RU" dirty="0" err="1" smtClean="0"/>
              <a:t>друж</a:t>
            </a:r>
            <a:r>
              <a:rPr lang="ru-RU" dirty="0" smtClean="0"/>
              <a:t>..</a:t>
            </a:r>
            <a:r>
              <a:rPr lang="ru-RU" dirty="0" err="1" smtClean="0"/>
              <a:t>ть</a:t>
            </a:r>
            <a:r>
              <a:rPr lang="ru-RU" dirty="0" smtClean="0"/>
              <a:t>, </a:t>
            </a:r>
            <a:r>
              <a:rPr lang="ru-RU" dirty="0" err="1" smtClean="0"/>
              <a:t>снеж</a:t>
            </a:r>
            <a:r>
              <a:rPr lang="ru-RU" dirty="0" smtClean="0"/>
              <a:t>..</a:t>
            </a:r>
            <a:r>
              <a:rPr lang="ru-RU" dirty="0" err="1" smtClean="0"/>
              <a:t>нка</a:t>
            </a:r>
            <a:r>
              <a:rPr lang="ru-RU" dirty="0" smtClean="0"/>
              <a:t>.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 descr="кнопка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23528" y="4725144"/>
            <a:ext cx="1909428" cy="1272952"/>
          </a:xfrm>
          <a:prstGeom prst="rect">
            <a:avLst/>
          </a:prstGeom>
        </p:spPr>
      </p:pic>
      <p:pic>
        <p:nvPicPr>
          <p:cNvPr id="10" name="Рисунок 9" descr="кнопка_зеленый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47864" y="4725144"/>
            <a:ext cx="1909428" cy="1272952"/>
          </a:xfrm>
          <a:prstGeom prst="rect">
            <a:avLst/>
          </a:prstGeom>
        </p:spPr>
      </p:pic>
      <p:pic>
        <p:nvPicPr>
          <p:cNvPr id="11" name="Рисунок 10" descr="кнопка_красный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44208" y="4725144"/>
            <a:ext cx="1909428" cy="1272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7103" y="60212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419872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Ы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516216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Где-то И, где-то Ы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9" y="1619781"/>
            <a:ext cx="4104565" cy="296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51520" y="4941168"/>
            <a:ext cx="8640960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1520" y="140439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      </a:t>
            </a:r>
            <a:r>
              <a:rPr lang="ru-RU" sz="2400" dirty="0" smtClean="0"/>
              <a:t>Т</a:t>
            </a:r>
            <a:r>
              <a:rPr lang="ru-RU" sz="2400" dirty="0" smtClean="0"/>
              <a:t>ут как раз поднялась метель. Завыл закрутил снежный буран. Задрожал наш Снеговик и рассыпался. Остались на снегу только ведро, письмо и морковка.</a:t>
            </a:r>
            <a:endParaRPr lang="ru-RU" sz="2400" dirty="0" smtClean="0"/>
          </a:p>
          <a:p>
            <a:r>
              <a:rPr lang="ru-RU" sz="2400" dirty="0" smtClean="0"/>
              <a:t>      Ответь на вопрос, помоги </a:t>
            </a:r>
            <a:r>
              <a:rPr lang="ru-RU" sz="2400" dirty="0" smtClean="0"/>
              <a:t>Снеговику найти помощников.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364088" y="170080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Вопрос 4</a:t>
            </a:r>
            <a:endParaRPr lang="ru-RU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45811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Ответы:</a:t>
            </a:r>
            <a:endParaRPr lang="ru-RU" b="1" u="sng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2276872"/>
            <a:ext cx="3888432" cy="23762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076056" y="2492896"/>
            <a:ext cx="35283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Отгадай загадку</a:t>
            </a:r>
          </a:p>
          <a:p>
            <a:r>
              <a:rPr lang="ru-RU" dirty="0" smtClean="0"/>
              <a:t>Есть листья, но не куст. Сшита, но не рубашка. Говорит, но не человек.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 descr="кнопка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4725144"/>
            <a:ext cx="1909428" cy="1272952"/>
          </a:xfrm>
          <a:prstGeom prst="rect">
            <a:avLst/>
          </a:prstGeom>
        </p:spPr>
      </p:pic>
      <p:pic>
        <p:nvPicPr>
          <p:cNvPr id="10" name="Рисунок 9" descr="кнопка_зеленый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47864" y="4725144"/>
            <a:ext cx="1909428" cy="1272952"/>
          </a:xfrm>
          <a:prstGeom prst="rect">
            <a:avLst/>
          </a:prstGeom>
        </p:spPr>
      </p:pic>
      <p:pic>
        <p:nvPicPr>
          <p:cNvPr id="11" name="Рисунок 10" descr="кнопка_красный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33937" y="4725144"/>
            <a:ext cx="1909428" cy="1272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60212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альбом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419872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книжка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516216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письмо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10100"/>
            <a:ext cx="4752528" cy="287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51520" y="4941168"/>
            <a:ext cx="8640960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1520" y="140439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      </a:t>
            </a:r>
            <a:r>
              <a:rPr lang="ru-RU" sz="2400" dirty="0" smtClean="0"/>
              <a:t>Прибежали Снеговику на помощь Белочки. </a:t>
            </a:r>
            <a:r>
              <a:rPr lang="ru-RU" sz="2400" dirty="0" smtClean="0"/>
              <a:t>Стали они Снеговика лепить, лапками похлопывать, хвостикам обмахивать. На голову опять ведро одели, а вместо носа морковку воткнули. </a:t>
            </a:r>
          </a:p>
          <a:p>
            <a:pPr algn="just"/>
            <a:r>
              <a:rPr lang="ru-RU" sz="2400" dirty="0" smtClean="0"/>
              <a:t>    - Спасибо, - сказал Снеговик, - что вы меня опять слепили. А теперь помогите мне Деда Мороза найти.</a:t>
            </a:r>
            <a:endParaRPr lang="ru-RU" sz="2400" dirty="0" smtClean="0"/>
          </a:p>
          <a:p>
            <a:r>
              <a:rPr lang="ru-RU" sz="2400" dirty="0" smtClean="0"/>
              <a:t>      Ответь на </a:t>
            </a:r>
            <a:r>
              <a:rPr lang="ru-RU" sz="2400" dirty="0" smtClean="0"/>
              <a:t>вопрос</a:t>
            </a:r>
            <a:r>
              <a:rPr lang="ru-RU" sz="2400" dirty="0"/>
              <a:t>.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276401" y="190754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Вопрос 5</a:t>
            </a:r>
            <a:endParaRPr lang="ru-RU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45811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Ответы:</a:t>
            </a:r>
            <a:endParaRPr lang="ru-RU" b="1" u="sng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2276872"/>
            <a:ext cx="3888432" cy="23762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076056" y="2492896"/>
            <a:ext cx="3528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Сколько месяцев в году?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 descr="кнопка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4725144"/>
            <a:ext cx="1909428" cy="1272952"/>
          </a:xfrm>
          <a:prstGeom prst="rect">
            <a:avLst/>
          </a:prstGeom>
        </p:spPr>
      </p:pic>
      <p:pic>
        <p:nvPicPr>
          <p:cNvPr id="10" name="Рисунок 9" descr="кнопка_зеленый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47864" y="4725144"/>
            <a:ext cx="1909428" cy="1272952"/>
          </a:xfrm>
          <a:prstGeom prst="rect">
            <a:avLst/>
          </a:prstGeom>
        </p:spPr>
      </p:pic>
      <p:pic>
        <p:nvPicPr>
          <p:cNvPr id="11" name="Рисунок 10" descr="кнопка_красный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44208" y="4725144"/>
            <a:ext cx="1909428" cy="1272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60212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419872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14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516216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12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82" y="2420888"/>
            <a:ext cx="131143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4911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51520" y="4941168"/>
            <a:ext cx="8640960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1520" y="140439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      </a:t>
            </a:r>
            <a:r>
              <a:rPr lang="ru-RU" sz="2400" dirty="0" smtClean="0"/>
              <a:t>Решили Белочки позвать Медведя на помощь. </a:t>
            </a:r>
            <a:r>
              <a:rPr lang="ru-RU" sz="2400" dirty="0" smtClean="0"/>
              <a:t>Снеговик спешит, волнуется. Хорошо, Медведь выручал, а то бы опять рассыпался. </a:t>
            </a:r>
          </a:p>
          <a:p>
            <a:pPr algn="just"/>
            <a:r>
              <a:rPr lang="ru-RU" sz="2400" dirty="0"/>
              <a:t> </a:t>
            </a:r>
            <a:r>
              <a:rPr lang="ru-RU" sz="2400" dirty="0" smtClean="0"/>
              <a:t>    Ответь </a:t>
            </a:r>
            <a:r>
              <a:rPr lang="ru-RU" sz="2400" dirty="0" smtClean="0"/>
              <a:t>на </a:t>
            </a:r>
            <a:r>
              <a:rPr lang="ru-RU" sz="2400" dirty="0" smtClean="0"/>
              <a:t>вопрос</a:t>
            </a:r>
            <a:r>
              <a:rPr lang="ru-RU" sz="2400" dirty="0"/>
              <a:t> </a:t>
            </a:r>
            <a:r>
              <a:rPr lang="ru-RU" sz="2400" dirty="0" smtClean="0"/>
              <a:t>и п</a:t>
            </a:r>
            <a:r>
              <a:rPr lang="ru-RU" sz="2400" dirty="0" smtClean="0"/>
              <a:t>омоги найти правильную дорогу до Деда Мороза.</a:t>
            </a:r>
            <a:endParaRPr lang="ru-RU" sz="2400" dirty="0"/>
          </a:p>
          <a:p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276401" y="190754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Вопрос </a:t>
            </a:r>
            <a:r>
              <a:rPr lang="ru-RU" b="1" u="sng" dirty="0" smtClean="0"/>
              <a:t>6</a:t>
            </a:r>
            <a:endParaRPr lang="ru-RU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45811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Ответы:</a:t>
            </a:r>
            <a:endParaRPr lang="ru-RU" b="1" u="sng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2276872"/>
            <a:ext cx="3888432" cy="23762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076056" y="2492896"/>
            <a:ext cx="3528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Где живёт Дед Мороз?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 descr="кнопка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4725144"/>
            <a:ext cx="1909428" cy="1272952"/>
          </a:xfrm>
          <a:prstGeom prst="rect">
            <a:avLst/>
          </a:prstGeom>
        </p:spPr>
      </p:pic>
      <p:pic>
        <p:nvPicPr>
          <p:cNvPr id="10" name="Рисунок 9" descr="кнопка_зеленый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47864" y="4725144"/>
            <a:ext cx="1909428" cy="1272952"/>
          </a:xfrm>
          <a:prstGeom prst="rect">
            <a:avLst/>
          </a:prstGeom>
        </p:spPr>
      </p:pic>
      <p:pic>
        <p:nvPicPr>
          <p:cNvPr id="11" name="Рисунок 10" descr="кнопка_красный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44208" y="4725144"/>
            <a:ext cx="1909428" cy="1272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60212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Северный полюс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419872" y="602128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Город Великий Устюг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516216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Южный полюс</a:t>
            </a: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68" y="2092207"/>
            <a:ext cx="4308548" cy="256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188640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Снеговик доставил письмо Дедушке Морозу</a:t>
            </a:r>
            <a:r>
              <a:rPr lang="ru-RU" sz="2400" dirty="0">
                <a:solidFill>
                  <a:prstClr val="black"/>
                </a:solidFill>
              </a:rPr>
              <a:t>. </a:t>
            </a:r>
            <a:r>
              <a:rPr lang="ru-RU" sz="2400" dirty="0">
                <a:solidFill>
                  <a:prstClr val="black"/>
                </a:solidFill>
              </a:rPr>
              <a:t>Б</a:t>
            </a:r>
            <a:r>
              <a:rPr lang="ru-RU" sz="2400" dirty="0" smtClean="0">
                <a:solidFill>
                  <a:prstClr val="black"/>
                </a:solidFill>
              </a:rPr>
              <a:t>лагодарит тебя за помощь и ставит тебе </a:t>
            </a:r>
            <a:r>
              <a:rPr lang="ru-RU" sz="2400" dirty="0" smtClean="0">
                <a:solidFill>
                  <a:prstClr val="black"/>
                </a:solidFill>
              </a:rPr>
              <a:t>четверку, потому что ты один раз ошибся. 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" y="1388969"/>
            <a:ext cx="9144000" cy="536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932117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756" y="1340768"/>
            <a:ext cx="1695450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71" y="3645448"/>
            <a:ext cx="2335213" cy="25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4126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51520" y="4941168"/>
            <a:ext cx="8640960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40439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prstClr val="black"/>
                </a:solidFill>
              </a:rPr>
              <a:t>      Дальше на пути повстречался Снеговику Волк. Увидел Снеговика и зарычал:</a:t>
            </a:r>
          </a:p>
          <a:p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smtClean="0">
                <a:solidFill>
                  <a:prstClr val="black"/>
                </a:solidFill>
              </a:rPr>
              <a:t>    - Что несёшь, давай делиться!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      Ответь на вопрос и помоги Снеговику уйти от Волка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6016" y="170080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prstClr val="black"/>
                </a:solidFill>
              </a:rPr>
              <a:t>Вопрос </a:t>
            </a:r>
            <a:r>
              <a:rPr lang="ru-RU" b="1" u="sng" dirty="0" smtClean="0">
                <a:solidFill>
                  <a:prstClr val="black"/>
                </a:solidFill>
              </a:rPr>
              <a:t>3</a:t>
            </a:r>
            <a:endParaRPr lang="ru-RU" b="1" u="sng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45811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prstClr val="black"/>
                </a:solidFill>
              </a:rPr>
              <a:t>Ответы:</a:t>
            </a:r>
            <a:endParaRPr lang="ru-RU" b="1" u="sng" dirty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2276872"/>
            <a:ext cx="3888432" cy="23762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2492896"/>
            <a:ext cx="352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Вставь пропущенные буквы</a:t>
            </a:r>
          </a:p>
          <a:p>
            <a:r>
              <a:rPr lang="ru-RU" dirty="0" err="1" smtClean="0">
                <a:solidFill>
                  <a:prstClr val="black"/>
                </a:solidFill>
              </a:rPr>
              <a:t>Думат</a:t>
            </a:r>
            <a:r>
              <a:rPr lang="ru-RU" dirty="0" smtClean="0">
                <a:solidFill>
                  <a:prstClr val="black"/>
                </a:solidFill>
              </a:rPr>
              <a:t>.., сторожит.., </a:t>
            </a:r>
            <a:r>
              <a:rPr lang="ru-RU" dirty="0" err="1" smtClean="0">
                <a:solidFill>
                  <a:prstClr val="black"/>
                </a:solidFill>
              </a:rPr>
              <a:t>школ..ник</a:t>
            </a:r>
            <a:r>
              <a:rPr lang="ru-RU" dirty="0" smtClean="0">
                <a:solidFill>
                  <a:prstClr val="black"/>
                </a:solidFill>
              </a:rPr>
              <a:t>, л..</a:t>
            </a:r>
            <a:r>
              <a:rPr lang="ru-RU" dirty="0" err="1" smtClean="0">
                <a:solidFill>
                  <a:prstClr val="black"/>
                </a:solidFill>
              </a:rPr>
              <a:t>динка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Рисунок 8" descr="кнопка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23528" y="4725144"/>
            <a:ext cx="1909428" cy="1272952"/>
          </a:xfrm>
          <a:prstGeom prst="rect">
            <a:avLst/>
          </a:prstGeom>
        </p:spPr>
      </p:pic>
      <p:pic>
        <p:nvPicPr>
          <p:cNvPr id="10" name="Рисунок 9" descr="кнопка_зеленый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47864" y="4725144"/>
            <a:ext cx="1909428" cy="1272952"/>
          </a:xfrm>
          <a:prstGeom prst="rect">
            <a:avLst/>
          </a:prstGeom>
        </p:spPr>
      </p:pic>
      <p:pic>
        <p:nvPicPr>
          <p:cNvPr id="11" name="Рисунок 10" descr="кнопка_красный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44208" y="4725144"/>
            <a:ext cx="1909428" cy="1272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7103" y="60212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872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ъ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6216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Ничего не надо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9" y="1619781"/>
            <a:ext cx="4104565" cy="296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5723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51520" y="4941168"/>
            <a:ext cx="8640960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40439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prstClr val="black"/>
                </a:solidFill>
              </a:rPr>
              <a:t>      Тут как раз поднялась метель. Завыл закрутил снежный буран. Задрожал наш Снеговик и рассыпался. Остались на снегу только ведро, письмо и морковка.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      Ответь на вопрос, помоги Снеговику найти помощников.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088" y="170080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prstClr val="black"/>
                </a:solidFill>
              </a:rPr>
              <a:t>Вопрос </a:t>
            </a:r>
            <a:r>
              <a:rPr lang="ru-RU" b="1" u="sng" dirty="0" smtClean="0">
                <a:solidFill>
                  <a:prstClr val="black"/>
                </a:solidFill>
              </a:rPr>
              <a:t>4</a:t>
            </a:r>
            <a:endParaRPr lang="ru-RU" b="1" u="sng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45811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prstClr val="black"/>
                </a:solidFill>
              </a:rPr>
              <a:t>Ответы:</a:t>
            </a:r>
            <a:endParaRPr lang="ru-RU" b="1" u="sng" dirty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2276872"/>
            <a:ext cx="3888432" cy="23762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2492896"/>
            <a:ext cx="352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Отгадай загадку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Рыжая с пушистым хвостом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Жизнь ведёт в лесу под кустом</a:t>
            </a:r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Рисунок 8" descr="кнопка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4725144"/>
            <a:ext cx="1909428" cy="1272952"/>
          </a:xfrm>
          <a:prstGeom prst="rect">
            <a:avLst/>
          </a:prstGeom>
        </p:spPr>
      </p:pic>
      <p:pic>
        <p:nvPicPr>
          <p:cNvPr id="10" name="Рисунок 9" descr="кнопка_зеленый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47864" y="4725144"/>
            <a:ext cx="1909428" cy="1272952"/>
          </a:xfrm>
          <a:prstGeom prst="rect">
            <a:avLst/>
          </a:prstGeom>
        </p:spPr>
      </p:pic>
      <p:pic>
        <p:nvPicPr>
          <p:cNvPr id="11" name="Рисунок 10" descr="кнопка_красный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44208" y="4725144"/>
            <a:ext cx="1909428" cy="1272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60212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белка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872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лиса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6216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собака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10100"/>
            <a:ext cx="4752528" cy="287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74971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51520" y="4941168"/>
            <a:ext cx="8640960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40439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prstClr val="black"/>
                </a:solidFill>
              </a:rPr>
              <a:t>      Прибежали Снеговику на помощь Белочки. Стали они Снеговика лепить, лапками похлопывать, хвостикам обмахивать. На голову опять ведро одели, а вместо носа морковку воткнули. </a:t>
            </a:r>
          </a:p>
          <a:p>
            <a:pPr algn="just"/>
            <a:r>
              <a:rPr lang="ru-RU" sz="2400" dirty="0" smtClean="0">
                <a:solidFill>
                  <a:prstClr val="black"/>
                </a:solidFill>
              </a:rPr>
              <a:t>    - Спасибо, - сказал Снеговик, - что вы меня опять слепили. А теперь помогите мне Деда Мороза найти.</a:t>
            </a:r>
          </a:p>
          <a:p>
            <a:r>
              <a:rPr lang="ru-RU" sz="2400" dirty="0" smtClean="0">
                <a:solidFill>
                  <a:prstClr val="black"/>
                </a:solidFill>
              </a:rPr>
              <a:t>      Ответь на вопрос</a:t>
            </a:r>
            <a:r>
              <a:rPr lang="ru-RU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76401" y="190754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prstClr val="black"/>
                </a:solidFill>
              </a:rPr>
              <a:t>Вопрос 5</a:t>
            </a:r>
            <a:endParaRPr lang="ru-RU" b="1" u="sng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45811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prstClr val="black"/>
                </a:solidFill>
              </a:rPr>
              <a:t>Ответы:</a:t>
            </a:r>
            <a:endParaRPr lang="ru-RU" b="1" u="sng" dirty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2276872"/>
            <a:ext cx="3888432" cy="23762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2492896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Какой зимний месяц самый короткий?</a:t>
            </a:r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Рисунок 8" descr="кнопка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4725144"/>
            <a:ext cx="1909428" cy="1272952"/>
          </a:xfrm>
          <a:prstGeom prst="rect">
            <a:avLst/>
          </a:prstGeom>
        </p:spPr>
      </p:pic>
      <p:pic>
        <p:nvPicPr>
          <p:cNvPr id="10" name="Рисунок 9" descr="кнопка_зеленый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47864" y="4725144"/>
            <a:ext cx="1909428" cy="1272952"/>
          </a:xfrm>
          <a:prstGeom prst="rect">
            <a:avLst/>
          </a:prstGeom>
        </p:spPr>
      </p:pic>
      <p:pic>
        <p:nvPicPr>
          <p:cNvPr id="11" name="Рисунок 10" descr="кнопка_красный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44208" y="4725144"/>
            <a:ext cx="1909428" cy="1272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60212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Я</a:t>
            </a:r>
            <a:r>
              <a:rPr lang="ru-RU" dirty="0" smtClean="0">
                <a:solidFill>
                  <a:prstClr val="black"/>
                </a:solidFill>
              </a:rPr>
              <a:t>нварь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872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Февраль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6216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Март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82" y="2420888"/>
            <a:ext cx="131143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53312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51520" y="4941168"/>
            <a:ext cx="8640960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40439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prstClr val="black"/>
                </a:solidFill>
              </a:rPr>
              <a:t>      </a:t>
            </a:r>
            <a:r>
              <a:rPr lang="ru-RU" sz="2400" dirty="0">
                <a:solidFill>
                  <a:prstClr val="black"/>
                </a:solidFill>
              </a:rPr>
              <a:t>Решили Белочки позвать Медведя на помощь. Снеговик спешит, волнуется, то с горки скатится, то в яму провалится, то за пень запнётся. Приходилось Белочкам лепить его каждый раз заново.</a:t>
            </a:r>
          </a:p>
          <a:p>
            <a:pPr algn="just"/>
            <a:r>
              <a:rPr lang="ru-RU" sz="2400" dirty="0">
                <a:solidFill>
                  <a:prstClr val="black"/>
                </a:solidFill>
              </a:rPr>
              <a:t>Ответь на вопрос и помоги Снеговику стать прежним.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76401" y="190754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prstClr val="black"/>
                </a:solidFill>
              </a:rPr>
              <a:t>Вопрос </a:t>
            </a:r>
            <a:r>
              <a:rPr lang="ru-RU" b="1" u="sng" dirty="0" smtClean="0">
                <a:solidFill>
                  <a:prstClr val="black"/>
                </a:solidFill>
              </a:rPr>
              <a:t>6</a:t>
            </a:r>
            <a:endParaRPr lang="ru-RU" b="1" u="sng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45811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prstClr val="black"/>
                </a:solidFill>
              </a:rPr>
              <a:t>Ответы:</a:t>
            </a:r>
            <a:endParaRPr lang="ru-RU" b="1" u="sng" dirty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2276872"/>
            <a:ext cx="3888432" cy="23762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2492896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Сколько лошадей запряжено в сани Деда Мороза?</a:t>
            </a:r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Рисунок 8" descr="кнопка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4725144"/>
            <a:ext cx="1909428" cy="1272952"/>
          </a:xfrm>
          <a:prstGeom prst="rect">
            <a:avLst/>
          </a:prstGeom>
        </p:spPr>
      </p:pic>
      <p:pic>
        <p:nvPicPr>
          <p:cNvPr id="10" name="Рисунок 9" descr="кнопка_зеленый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47864" y="4725144"/>
            <a:ext cx="1909428" cy="1272952"/>
          </a:xfrm>
          <a:prstGeom prst="rect">
            <a:avLst/>
          </a:prstGeom>
        </p:spPr>
      </p:pic>
      <p:pic>
        <p:nvPicPr>
          <p:cNvPr id="11" name="Рисунок 10" descr="кнопка_красный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44208" y="4725144"/>
            <a:ext cx="1909428" cy="1272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60212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12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872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6216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3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79431"/>
            <a:ext cx="4432300" cy="2567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53312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980728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Инструкция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71600" y="1368370"/>
            <a:ext cx="7992888" cy="4464496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61000"/>
                </a:schemeClr>
              </a:gs>
              <a:gs pos="35000">
                <a:schemeClr val="dk1">
                  <a:tint val="37000"/>
                  <a:satMod val="300000"/>
                  <a:alpha val="67000"/>
                </a:schemeClr>
              </a:gs>
              <a:gs pos="100000">
                <a:schemeClr val="dk1">
                  <a:tint val="15000"/>
                  <a:satMod val="350000"/>
                  <a:alpha val="0"/>
                </a:schemeClr>
              </a:gs>
            </a:gsLst>
          </a:gra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2953" y="2132856"/>
            <a:ext cx="8481495" cy="486287"/>
          </a:xfrm>
          <a:custGeom>
            <a:avLst/>
            <a:gdLst>
              <a:gd name="connsiteX0" fmla="*/ 0 w 7992888"/>
              <a:gd name="connsiteY0" fmla="*/ 0 h 4358116"/>
              <a:gd name="connsiteX1" fmla="*/ 7992888 w 7992888"/>
              <a:gd name="connsiteY1" fmla="*/ 0 h 4358116"/>
              <a:gd name="connsiteX2" fmla="*/ 7992888 w 7992888"/>
              <a:gd name="connsiteY2" fmla="*/ 4358116 h 4358116"/>
              <a:gd name="connsiteX3" fmla="*/ 0 w 7992888"/>
              <a:gd name="connsiteY3" fmla="*/ 4358116 h 4358116"/>
              <a:gd name="connsiteX4" fmla="*/ 0 w 7992888"/>
              <a:gd name="connsiteY4" fmla="*/ 0 h 4358116"/>
              <a:gd name="connsiteX0" fmla="*/ 633100 w 7992888"/>
              <a:gd name="connsiteY0" fmla="*/ 0 h 4502132"/>
              <a:gd name="connsiteX1" fmla="*/ 7992888 w 7992888"/>
              <a:gd name="connsiteY1" fmla="*/ 144016 h 4502132"/>
              <a:gd name="connsiteX2" fmla="*/ 7992888 w 7992888"/>
              <a:gd name="connsiteY2" fmla="*/ 4502132 h 4502132"/>
              <a:gd name="connsiteX3" fmla="*/ 0 w 7992888"/>
              <a:gd name="connsiteY3" fmla="*/ 4502132 h 4502132"/>
              <a:gd name="connsiteX4" fmla="*/ 633100 w 7992888"/>
              <a:gd name="connsiteY4" fmla="*/ 0 h 4502132"/>
              <a:gd name="connsiteX0" fmla="*/ 633100 w 7992888"/>
              <a:gd name="connsiteY0" fmla="*/ 0 h 4502132"/>
              <a:gd name="connsiteX1" fmla="*/ 7359788 w 7992888"/>
              <a:gd name="connsiteY1" fmla="*/ 72008 h 4502132"/>
              <a:gd name="connsiteX2" fmla="*/ 7992888 w 7992888"/>
              <a:gd name="connsiteY2" fmla="*/ 4502132 h 4502132"/>
              <a:gd name="connsiteX3" fmla="*/ 0 w 7992888"/>
              <a:gd name="connsiteY3" fmla="*/ 4502132 h 4502132"/>
              <a:gd name="connsiteX4" fmla="*/ 633100 w 7992888"/>
              <a:gd name="connsiteY4" fmla="*/ 0 h 4502132"/>
              <a:gd name="connsiteX0" fmla="*/ 633100 w 7992888"/>
              <a:gd name="connsiteY0" fmla="*/ 0 h 4502132"/>
              <a:gd name="connsiteX1" fmla="*/ 7359788 w 7992888"/>
              <a:gd name="connsiteY1" fmla="*/ 72008 h 4502132"/>
              <a:gd name="connsiteX2" fmla="*/ 7992888 w 7992888"/>
              <a:gd name="connsiteY2" fmla="*/ 4502132 h 4502132"/>
              <a:gd name="connsiteX3" fmla="*/ 0 w 7992888"/>
              <a:gd name="connsiteY3" fmla="*/ 4248472 h 4502132"/>
              <a:gd name="connsiteX4" fmla="*/ 633100 w 7992888"/>
              <a:gd name="connsiteY4" fmla="*/ 0 h 4502132"/>
              <a:gd name="connsiteX0" fmla="*/ 1074772 w 8434560"/>
              <a:gd name="connsiteY0" fmla="*/ 0 h 4502132"/>
              <a:gd name="connsiteX1" fmla="*/ 7801460 w 8434560"/>
              <a:gd name="connsiteY1" fmla="*/ 72008 h 4502132"/>
              <a:gd name="connsiteX2" fmla="*/ 8434560 w 8434560"/>
              <a:gd name="connsiteY2" fmla="*/ 4502132 h 4502132"/>
              <a:gd name="connsiteX3" fmla="*/ 441672 w 8434560"/>
              <a:gd name="connsiteY3" fmla="*/ 4248472 h 4502132"/>
              <a:gd name="connsiteX4" fmla="*/ 1074772 w 8434560"/>
              <a:gd name="connsiteY4" fmla="*/ 0 h 4502132"/>
              <a:gd name="connsiteX0" fmla="*/ 1074772 w 8434560"/>
              <a:gd name="connsiteY0" fmla="*/ 0 h 4502132"/>
              <a:gd name="connsiteX1" fmla="*/ 7801460 w 8434560"/>
              <a:gd name="connsiteY1" fmla="*/ 72008 h 4502132"/>
              <a:gd name="connsiteX2" fmla="*/ 8355422 w 8434560"/>
              <a:gd name="connsiteY2" fmla="*/ 1368152 h 4502132"/>
              <a:gd name="connsiteX3" fmla="*/ 8434560 w 8434560"/>
              <a:gd name="connsiteY3" fmla="*/ 4502132 h 4502132"/>
              <a:gd name="connsiteX4" fmla="*/ 441672 w 8434560"/>
              <a:gd name="connsiteY4" fmla="*/ 4248472 h 4502132"/>
              <a:gd name="connsiteX5" fmla="*/ 1074772 w 8434560"/>
              <a:gd name="connsiteY5" fmla="*/ 0 h 4502132"/>
              <a:gd name="connsiteX0" fmla="*/ 1074772 w 8355422"/>
              <a:gd name="connsiteY0" fmla="*/ 0 h 4248472"/>
              <a:gd name="connsiteX1" fmla="*/ 7801460 w 8355422"/>
              <a:gd name="connsiteY1" fmla="*/ 72008 h 4248472"/>
              <a:gd name="connsiteX2" fmla="*/ 8355422 w 8355422"/>
              <a:gd name="connsiteY2" fmla="*/ 1368152 h 4248472"/>
              <a:gd name="connsiteX3" fmla="*/ 7801460 w 8355422"/>
              <a:gd name="connsiteY3" fmla="*/ 3960440 h 4248472"/>
              <a:gd name="connsiteX4" fmla="*/ 441672 w 8355422"/>
              <a:gd name="connsiteY4" fmla="*/ 4248472 h 4248472"/>
              <a:gd name="connsiteX5" fmla="*/ 1074772 w 8355422"/>
              <a:gd name="connsiteY5" fmla="*/ 0 h 4248472"/>
              <a:gd name="connsiteX0" fmla="*/ 1074772 w 8767684"/>
              <a:gd name="connsiteY0" fmla="*/ 0 h 4248472"/>
              <a:gd name="connsiteX1" fmla="*/ 7801460 w 8767684"/>
              <a:gd name="connsiteY1" fmla="*/ 72008 h 4248472"/>
              <a:gd name="connsiteX2" fmla="*/ 8355422 w 8767684"/>
              <a:gd name="connsiteY2" fmla="*/ 1368152 h 4248472"/>
              <a:gd name="connsiteX3" fmla="*/ 7801460 w 8767684"/>
              <a:gd name="connsiteY3" fmla="*/ 3960440 h 4248472"/>
              <a:gd name="connsiteX4" fmla="*/ 441672 w 8767684"/>
              <a:gd name="connsiteY4" fmla="*/ 4248472 h 4248472"/>
              <a:gd name="connsiteX5" fmla="*/ 1074772 w 8767684"/>
              <a:gd name="connsiteY5" fmla="*/ 0 h 4248472"/>
              <a:gd name="connsiteX0" fmla="*/ 1074772 w 8767684"/>
              <a:gd name="connsiteY0" fmla="*/ 288032 h 4176464"/>
              <a:gd name="connsiteX1" fmla="*/ 7801460 w 8767684"/>
              <a:gd name="connsiteY1" fmla="*/ 0 h 4176464"/>
              <a:gd name="connsiteX2" fmla="*/ 8355422 w 8767684"/>
              <a:gd name="connsiteY2" fmla="*/ 1296144 h 4176464"/>
              <a:gd name="connsiteX3" fmla="*/ 7801460 w 8767684"/>
              <a:gd name="connsiteY3" fmla="*/ 3888432 h 4176464"/>
              <a:gd name="connsiteX4" fmla="*/ 441672 w 8767684"/>
              <a:gd name="connsiteY4" fmla="*/ 4176464 h 4176464"/>
              <a:gd name="connsiteX5" fmla="*/ 1074772 w 8767684"/>
              <a:gd name="connsiteY5" fmla="*/ 288032 h 4176464"/>
              <a:gd name="connsiteX0" fmla="*/ 1074772 w 8767684"/>
              <a:gd name="connsiteY0" fmla="*/ 0 h 3888432"/>
              <a:gd name="connsiteX1" fmla="*/ 7722322 w 8767684"/>
              <a:gd name="connsiteY1" fmla="*/ 0 h 3888432"/>
              <a:gd name="connsiteX2" fmla="*/ 8355422 w 8767684"/>
              <a:gd name="connsiteY2" fmla="*/ 1008112 h 3888432"/>
              <a:gd name="connsiteX3" fmla="*/ 7801460 w 8767684"/>
              <a:gd name="connsiteY3" fmla="*/ 3600400 h 3888432"/>
              <a:gd name="connsiteX4" fmla="*/ 441672 w 8767684"/>
              <a:gd name="connsiteY4" fmla="*/ 3888432 h 3888432"/>
              <a:gd name="connsiteX5" fmla="*/ 1074772 w 8767684"/>
              <a:gd name="connsiteY5" fmla="*/ 0 h 3888432"/>
              <a:gd name="connsiteX0" fmla="*/ 1074772 w 8988522"/>
              <a:gd name="connsiteY0" fmla="*/ 0 h 3888432"/>
              <a:gd name="connsiteX1" fmla="*/ 7722322 w 8988522"/>
              <a:gd name="connsiteY1" fmla="*/ 0 h 3888432"/>
              <a:gd name="connsiteX2" fmla="*/ 8988522 w 8988522"/>
              <a:gd name="connsiteY2" fmla="*/ 1368152 h 3888432"/>
              <a:gd name="connsiteX3" fmla="*/ 7801460 w 8988522"/>
              <a:gd name="connsiteY3" fmla="*/ 3600400 h 3888432"/>
              <a:gd name="connsiteX4" fmla="*/ 441672 w 8988522"/>
              <a:gd name="connsiteY4" fmla="*/ 3888432 h 3888432"/>
              <a:gd name="connsiteX5" fmla="*/ 1074772 w 8988522"/>
              <a:gd name="connsiteY5" fmla="*/ 0 h 3888432"/>
              <a:gd name="connsiteX0" fmla="*/ 1074772 w 9110309"/>
              <a:gd name="connsiteY0" fmla="*/ 0 h 3888432"/>
              <a:gd name="connsiteX1" fmla="*/ 7722322 w 9110309"/>
              <a:gd name="connsiteY1" fmla="*/ 0 h 3888432"/>
              <a:gd name="connsiteX2" fmla="*/ 8988522 w 9110309"/>
              <a:gd name="connsiteY2" fmla="*/ 1368152 h 3888432"/>
              <a:gd name="connsiteX3" fmla="*/ 7801460 w 9110309"/>
              <a:gd name="connsiteY3" fmla="*/ 3600400 h 3888432"/>
              <a:gd name="connsiteX4" fmla="*/ 441672 w 9110309"/>
              <a:gd name="connsiteY4" fmla="*/ 3888432 h 3888432"/>
              <a:gd name="connsiteX5" fmla="*/ 1074772 w 9110309"/>
              <a:gd name="connsiteY5" fmla="*/ 0 h 3888432"/>
              <a:gd name="connsiteX0" fmla="*/ 1074772 w 8988522"/>
              <a:gd name="connsiteY0" fmla="*/ 0 h 3888432"/>
              <a:gd name="connsiteX1" fmla="*/ 7722322 w 8988522"/>
              <a:gd name="connsiteY1" fmla="*/ 0 h 3888432"/>
              <a:gd name="connsiteX2" fmla="*/ 8988522 w 8988522"/>
              <a:gd name="connsiteY2" fmla="*/ 1368152 h 3888432"/>
              <a:gd name="connsiteX3" fmla="*/ 7801460 w 8988522"/>
              <a:gd name="connsiteY3" fmla="*/ 3600400 h 3888432"/>
              <a:gd name="connsiteX4" fmla="*/ 441672 w 8988522"/>
              <a:gd name="connsiteY4" fmla="*/ 3888432 h 3888432"/>
              <a:gd name="connsiteX5" fmla="*/ 1074772 w 8988522"/>
              <a:gd name="connsiteY5" fmla="*/ 0 h 3888432"/>
              <a:gd name="connsiteX0" fmla="*/ 1074772 w 8988522"/>
              <a:gd name="connsiteY0" fmla="*/ 0 h 3888432"/>
              <a:gd name="connsiteX1" fmla="*/ 7722322 w 8988522"/>
              <a:gd name="connsiteY1" fmla="*/ 0 h 3888432"/>
              <a:gd name="connsiteX2" fmla="*/ 8988522 w 8988522"/>
              <a:gd name="connsiteY2" fmla="*/ 1368152 h 3888432"/>
              <a:gd name="connsiteX3" fmla="*/ 7801460 w 8988522"/>
              <a:gd name="connsiteY3" fmla="*/ 3600400 h 3888432"/>
              <a:gd name="connsiteX4" fmla="*/ 4398546 w 8988522"/>
              <a:gd name="connsiteY4" fmla="*/ 3207846 h 3888432"/>
              <a:gd name="connsiteX5" fmla="*/ 441672 w 8988522"/>
              <a:gd name="connsiteY5" fmla="*/ 3888432 h 3888432"/>
              <a:gd name="connsiteX6" fmla="*/ 1074772 w 8988522"/>
              <a:gd name="connsiteY6" fmla="*/ 0 h 3888432"/>
              <a:gd name="connsiteX0" fmla="*/ 1074772 w 8988522"/>
              <a:gd name="connsiteY0" fmla="*/ 0 h 3888432"/>
              <a:gd name="connsiteX1" fmla="*/ 7722322 w 8988522"/>
              <a:gd name="connsiteY1" fmla="*/ 0 h 3888432"/>
              <a:gd name="connsiteX2" fmla="*/ 8988522 w 8988522"/>
              <a:gd name="connsiteY2" fmla="*/ 1368152 h 3888432"/>
              <a:gd name="connsiteX3" fmla="*/ 7722321 w 8988522"/>
              <a:gd name="connsiteY3" fmla="*/ 3272002 h 3888432"/>
              <a:gd name="connsiteX4" fmla="*/ 4398546 w 8988522"/>
              <a:gd name="connsiteY4" fmla="*/ 3207846 h 3888432"/>
              <a:gd name="connsiteX5" fmla="*/ 441672 w 8988522"/>
              <a:gd name="connsiteY5" fmla="*/ 3888432 h 3888432"/>
              <a:gd name="connsiteX6" fmla="*/ 1074772 w 8988522"/>
              <a:gd name="connsiteY6" fmla="*/ 0 h 3888432"/>
              <a:gd name="connsiteX0" fmla="*/ 1074772 w 8988522"/>
              <a:gd name="connsiteY0" fmla="*/ 0 h 3888432"/>
              <a:gd name="connsiteX1" fmla="*/ 7722322 w 8988522"/>
              <a:gd name="connsiteY1" fmla="*/ 0 h 3888432"/>
              <a:gd name="connsiteX2" fmla="*/ 8988522 w 8988522"/>
              <a:gd name="connsiteY2" fmla="*/ 1368152 h 3888432"/>
              <a:gd name="connsiteX3" fmla="*/ 7722321 w 8988522"/>
              <a:gd name="connsiteY3" fmla="*/ 3272002 h 3888432"/>
              <a:gd name="connsiteX4" fmla="*/ 4398546 w 8988522"/>
              <a:gd name="connsiteY4" fmla="*/ 3207846 h 3888432"/>
              <a:gd name="connsiteX5" fmla="*/ 441672 w 8988522"/>
              <a:gd name="connsiteY5" fmla="*/ 3888432 h 3888432"/>
              <a:gd name="connsiteX6" fmla="*/ 1074772 w 8988522"/>
              <a:gd name="connsiteY6" fmla="*/ 0 h 3888432"/>
              <a:gd name="connsiteX0" fmla="*/ 1233048 w 9146798"/>
              <a:gd name="connsiteY0" fmla="*/ 0 h 3592787"/>
              <a:gd name="connsiteX1" fmla="*/ 7880598 w 9146798"/>
              <a:gd name="connsiteY1" fmla="*/ 0 h 3592787"/>
              <a:gd name="connsiteX2" fmla="*/ 9146798 w 9146798"/>
              <a:gd name="connsiteY2" fmla="*/ 1368152 h 3592787"/>
              <a:gd name="connsiteX3" fmla="*/ 7880597 w 9146798"/>
              <a:gd name="connsiteY3" fmla="*/ 3272002 h 3592787"/>
              <a:gd name="connsiteX4" fmla="*/ 4556822 w 9146798"/>
              <a:gd name="connsiteY4" fmla="*/ 3207846 h 3592787"/>
              <a:gd name="connsiteX5" fmla="*/ 441672 w 9146798"/>
              <a:gd name="connsiteY5" fmla="*/ 3592787 h 3592787"/>
              <a:gd name="connsiteX6" fmla="*/ 1233048 w 9146798"/>
              <a:gd name="connsiteY6" fmla="*/ 0 h 3592787"/>
              <a:gd name="connsiteX0" fmla="*/ 1233048 w 9146798"/>
              <a:gd name="connsiteY0" fmla="*/ 0 h 3592787"/>
              <a:gd name="connsiteX1" fmla="*/ 4794236 w 9146798"/>
              <a:gd name="connsiteY1" fmla="*/ 256628 h 3592787"/>
              <a:gd name="connsiteX2" fmla="*/ 7880598 w 9146798"/>
              <a:gd name="connsiteY2" fmla="*/ 0 h 3592787"/>
              <a:gd name="connsiteX3" fmla="*/ 9146798 w 9146798"/>
              <a:gd name="connsiteY3" fmla="*/ 1368152 h 3592787"/>
              <a:gd name="connsiteX4" fmla="*/ 7880597 w 9146798"/>
              <a:gd name="connsiteY4" fmla="*/ 3272002 h 3592787"/>
              <a:gd name="connsiteX5" fmla="*/ 4556822 w 9146798"/>
              <a:gd name="connsiteY5" fmla="*/ 3207846 h 3592787"/>
              <a:gd name="connsiteX6" fmla="*/ 441672 w 9146798"/>
              <a:gd name="connsiteY6" fmla="*/ 3592787 h 3592787"/>
              <a:gd name="connsiteX7" fmla="*/ 1233048 w 9146798"/>
              <a:gd name="connsiteY7" fmla="*/ 0 h 3592787"/>
              <a:gd name="connsiteX0" fmla="*/ 1407496 w 9321246"/>
              <a:gd name="connsiteY0" fmla="*/ 0 h 3592787"/>
              <a:gd name="connsiteX1" fmla="*/ 4968684 w 9321246"/>
              <a:gd name="connsiteY1" fmla="*/ 256628 h 3592787"/>
              <a:gd name="connsiteX2" fmla="*/ 8055046 w 9321246"/>
              <a:gd name="connsiteY2" fmla="*/ 0 h 3592787"/>
              <a:gd name="connsiteX3" fmla="*/ 9321246 w 9321246"/>
              <a:gd name="connsiteY3" fmla="*/ 1368152 h 3592787"/>
              <a:gd name="connsiteX4" fmla="*/ 8055045 w 9321246"/>
              <a:gd name="connsiteY4" fmla="*/ 3272002 h 3592787"/>
              <a:gd name="connsiteX5" fmla="*/ 4731270 w 9321246"/>
              <a:gd name="connsiteY5" fmla="*/ 3207846 h 3592787"/>
              <a:gd name="connsiteX6" fmla="*/ 616120 w 9321246"/>
              <a:gd name="connsiteY6" fmla="*/ 3592787 h 3592787"/>
              <a:gd name="connsiteX7" fmla="*/ 774396 w 9321246"/>
              <a:gd name="connsiteY7" fmla="*/ 898197 h 3592787"/>
              <a:gd name="connsiteX8" fmla="*/ 1407496 w 9321246"/>
              <a:gd name="connsiteY8" fmla="*/ 0 h 3592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21246" h="3592787">
                <a:moveTo>
                  <a:pt x="1407496" y="0"/>
                </a:moveTo>
                <a:lnTo>
                  <a:pt x="4968684" y="256628"/>
                </a:lnTo>
                <a:lnTo>
                  <a:pt x="8055046" y="0"/>
                </a:lnTo>
                <a:lnTo>
                  <a:pt x="9321246" y="1368152"/>
                </a:lnTo>
                <a:cubicBezTo>
                  <a:pt x="8968408" y="2319200"/>
                  <a:pt x="9205921" y="2712787"/>
                  <a:pt x="8055045" y="3272002"/>
                </a:cubicBezTo>
                <a:lnTo>
                  <a:pt x="4731270" y="3207846"/>
                </a:lnTo>
                <a:lnTo>
                  <a:pt x="616120" y="3592787"/>
                </a:lnTo>
                <a:cubicBezTo>
                  <a:pt x="0" y="3233365"/>
                  <a:pt x="642500" y="1496995"/>
                  <a:pt x="774396" y="898197"/>
                </a:cubicBezTo>
                <a:cubicBezTo>
                  <a:pt x="906292" y="299399"/>
                  <a:pt x="751807" y="132448"/>
                  <a:pt x="1407496" y="0"/>
                </a:cubicBezTo>
                <a:close/>
              </a:path>
            </a:pathLst>
          </a:custGeom>
          <a:gradFill>
            <a:gsLst>
              <a:gs pos="24000">
                <a:schemeClr val="bg1">
                  <a:lumMod val="85000"/>
                  <a:alpha val="60000"/>
                </a:schemeClr>
              </a:gs>
              <a:gs pos="35000">
                <a:schemeClr val="accent3">
                  <a:lumMod val="40000"/>
                  <a:lumOff val="60000"/>
                  <a:alpha val="81000"/>
                </a:schemeClr>
              </a:gs>
              <a:gs pos="100000">
                <a:schemeClr val="accent1">
                  <a:alpha val="20000"/>
                </a:schemeClr>
              </a:gs>
            </a:gsLst>
          </a:gradFill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49263">
              <a:lnSpc>
                <a:spcPct val="70000"/>
              </a:lnSpc>
            </a:pPr>
            <a:endParaRPr lang="ru-RU" sz="3600" dirty="0" smtClean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  <a:latin typeface="Gabriola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4" y="0"/>
            <a:ext cx="9171353" cy="695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280446"/>
            <a:ext cx="8424936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8" lvl="0" indent="358775">
              <a:lnSpc>
                <a:spcPct val="70000"/>
              </a:lnSpc>
            </a:pPr>
            <a:r>
              <a:rPr lang="ru-RU" sz="3600" dirty="0">
                <a:ln>
                  <a:solidFill>
                    <a:srgbClr val="FF0000"/>
                  </a:solidFill>
                </a:ln>
                <a:latin typeface="Gabriola" pitchFamily="82" charset="0"/>
              </a:rPr>
              <a:t>Тебе предстоит совершить путешествие вместе со сказочным персонажем </a:t>
            </a:r>
            <a:r>
              <a:rPr lang="ru-RU" sz="3600" dirty="0" smtClean="0">
                <a:ln>
                  <a:solidFill>
                    <a:srgbClr val="FF0000"/>
                  </a:solidFill>
                </a:ln>
                <a:latin typeface="Gabriola" pitchFamily="82" charset="0"/>
              </a:rPr>
              <a:t>Снеговиком  </a:t>
            </a:r>
            <a:r>
              <a:rPr lang="ru-RU" sz="3600" dirty="0">
                <a:ln>
                  <a:solidFill>
                    <a:srgbClr val="FF0000"/>
                  </a:solidFill>
                </a:ln>
                <a:latin typeface="Gabriola" pitchFamily="82" charset="0"/>
              </a:rPr>
              <a:t>через лес. Помоги ему спастись от </a:t>
            </a:r>
            <a:r>
              <a:rPr lang="ru-RU" sz="3600" dirty="0" smtClean="0">
                <a:ln>
                  <a:solidFill>
                    <a:srgbClr val="FF0000"/>
                  </a:solidFill>
                </a:ln>
                <a:latin typeface="Gabriola" pitchFamily="82" charset="0"/>
              </a:rPr>
              <a:t>Бабы Яги, Водяного, Кощея Бессмертного, Кота </a:t>
            </a:r>
            <a:r>
              <a:rPr lang="ru-RU" sz="3600" dirty="0" err="1" smtClean="0">
                <a:ln>
                  <a:solidFill>
                    <a:srgbClr val="FF0000"/>
                  </a:solidFill>
                </a:ln>
                <a:latin typeface="Gabriola" pitchFamily="82" charset="0"/>
              </a:rPr>
              <a:t>Баюна</a:t>
            </a:r>
            <a:r>
              <a:rPr lang="ru-RU" sz="3600" dirty="0" smtClean="0">
                <a:ln>
                  <a:solidFill>
                    <a:srgbClr val="FF0000"/>
                  </a:solidFill>
                </a:ln>
                <a:latin typeface="Gabriola" pitchFamily="82" charset="0"/>
              </a:rPr>
              <a:t> и Змея Горыныча и найти дорогу к дому Деда Мороза и Снегурочки. </a:t>
            </a:r>
            <a:endParaRPr lang="ru-RU" sz="3600" dirty="0">
              <a:ln>
                <a:solidFill>
                  <a:srgbClr val="FF0000"/>
                </a:solidFill>
              </a:ln>
              <a:latin typeface="Gabriola" pitchFamily="82" charset="0"/>
            </a:endParaRPr>
          </a:p>
          <a:p>
            <a:pPr marL="90488" lvl="0" indent="358775">
              <a:lnSpc>
                <a:spcPct val="70000"/>
              </a:lnSpc>
            </a:pPr>
            <a:r>
              <a:rPr lang="ru-RU" sz="3600" dirty="0">
                <a:ln>
                  <a:solidFill>
                    <a:srgbClr val="FF0000"/>
                  </a:solidFill>
                </a:ln>
                <a:latin typeface="Gabriola" pitchFamily="82" charset="0"/>
              </a:rPr>
              <a:t>Для этого правильно отвечай на вопросы. Читай внимательно вопрос, выбирай правильный ответ и жми на кнопку.</a:t>
            </a:r>
          </a:p>
          <a:p>
            <a:pPr marL="179388" lvl="0" indent="269875">
              <a:lnSpc>
                <a:spcPct val="70000"/>
              </a:lnSpc>
            </a:pPr>
            <a:r>
              <a:rPr lang="ru-RU" sz="3600" dirty="0">
                <a:ln>
                  <a:solidFill>
                    <a:srgbClr val="FF0000"/>
                  </a:solidFill>
                </a:ln>
                <a:latin typeface="Gabriola" pitchFamily="82" charset="0"/>
              </a:rPr>
              <a:t>В конце путешествия </a:t>
            </a:r>
            <a:r>
              <a:rPr lang="ru-RU" sz="3600" dirty="0" smtClean="0">
                <a:ln>
                  <a:solidFill>
                    <a:srgbClr val="FF0000"/>
                  </a:solidFill>
                </a:ln>
                <a:latin typeface="Gabriola" pitchFamily="82" charset="0"/>
              </a:rPr>
              <a:t>Снеговик </a:t>
            </a:r>
            <a:r>
              <a:rPr lang="ru-RU" sz="3600" dirty="0">
                <a:ln>
                  <a:solidFill>
                    <a:srgbClr val="FF0000"/>
                  </a:solidFill>
                </a:ln>
                <a:latin typeface="Gabriola" pitchFamily="82" charset="0"/>
              </a:rPr>
              <a:t>оценит твою помощь. Вперед!</a:t>
            </a:r>
          </a:p>
          <a:p>
            <a:pPr lvl="0">
              <a:lnSpc>
                <a:spcPct val="70000"/>
              </a:lnSpc>
            </a:pPr>
            <a:endParaRPr lang="ru-RU" sz="3600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  <a:latin typeface="Gabriola" pitchFamily="82" charset="0"/>
            </a:endParaRPr>
          </a:p>
        </p:txBody>
      </p:sp>
      <p:sp>
        <p:nvSpPr>
          <p:cNvPr id="5" name="Стрелка вправо 4">
            <a:hlinkClick r:id="" action="ppaction://hlinkshowjump?jump=nextslide"/>
          </p:cNvPr>
          <p:cNvSpPr/>
          <p:nvPr/>
        </p:nvSpPr>
        <p:spPr>
          <a:xfrm>
            <a:off x="7308304" y="5589240"/>
            <a:ext cx="1368152" cy="57606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44624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Погулял, поплутал Снеговик. </a:t>
            </a:r>
            <a:r>
              <a:rPr lang="ru-RU" sz="2400" dirty="0" smtClean="0"/>
              <a:t>За помощь он тебя благодарит и ставит тебе тройку. </a:t>
            </a:r>
            <a:r>
              <a:rPr lang="ru-RU" sz="2400" dirty="0" smtClean="0"/>
              <a:t>Но он </a:t>
            </a:r>
            <a:r>
              <a:rPr lang="ru-RU" sz="2400" dirty="0" smtClean="0"/>
              <a:t>огорчен, потому что </a:t>
            </a:r>
            <a:r>
              <a:rPr lang="ru-RU" sz="2400" dirty="0" smtClean="0"/>
              <a:t>не смог донести письмо до Дедушки Мороза из-за того, что ты </a:t>
            </a:r>
            <a:r>
              <a:rPr lang="ru-RU" sz="2400" dirty="0" smtClean="0"/>
              <a:t>ошибся дважды.</a:t>
            </a:r>
            <a:endParaRPr lang="ru-RU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04457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566720"/>
            <a:ext cx="2139950" cy="216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674568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51520" y="4941168"/>
            <a:ext cx="8640960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40439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      </a:t>
            </a:r>
            <a:r>
              <a:rPr lang="ru-RU" sz="2400" dirty="0">
                <a:solidFill>
                  <a:prstClr val="black"/>
                </a:solidFill>
              </a:rPr>
              <a:t>Тут как раз поднялась метель. Завыл закрутил снежный буран. Задрожал наш Снеговик и рассыпался. Остались на снегу только ведро, письмо и морковка.</a:t>
            </a:r>
          </a:p>
          <a:p>
            <a:r>
              <a:rPr lang="ru-RU" sz="2400" dirty="0">
                <a:solidFill>
                  <a:prstClr val="black"/>
                </a:solidFill>
              </a:rPr>
              <a:t>      Ответь на вопрос, помоги Снеговику найти помощников.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4208" y="170080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prstClr val="black"/>
                </a:solidFill>
              </a:rPr>
              <a:t>Вопрос </a:t>
            </a:r>
            <a:r>
              <a:rPr lang="ru-RU" b="1" u="sng" dirty="0" smtClean="0">
                <a:solidFill>
                  <a:prstClr val="black"/>
                </a:solidFill>
              </a:rPr>
              <a:t>4</a:t>
            </a:r>
            <a:endParaRPr lang="ru-RU" b="1" u="sng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45811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prstClr val="black"/>
                </a:solidFill>
              </a:rPr>
              <a:t>Ответы:</a:t>
            </a:r>
            <a:endParaRPr lang="ru-RU" b="1" u="sng" dirty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2276872"/>
            <a:ext cx="3888432" cy="23762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2492896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Когда встречают Новый год?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Рисунок 8" descr="кнопка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4725144"/>
            <a:ext cx="1909428" cy="1272952"/>
          </a:xfrm>
          <a:prstGeom prst="rect">
            <a:avLst/>
          </a:prstGeom>
        </p:spPr>
      </p:pic>
      <p:pic>
        <p:nvPicPr>
          <p:cNvPr id="10" name="Рисунок 9" descr="кнопка_зеленый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47864" y="4725144"/>
            <a:ext cx="1909428" cy="1272952"/>
          </a:xfrm>
          <a:prstGeom prst="rect">
            <a:avLst/>
          </a:prstGeom>
        </p:spPr>
      </p:pic>
      <p:pic>
        <p:nvPicPr>
          <p:cNvPr id="11" name="Рисунок 10" descr="кнопка_красный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44208" y="4725144"/>
            <a:ext cx="1909428" cy="1272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7103" y="60212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1 декабря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872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1 января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6216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1 сентября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2" y="1710099"/>
            <a:ext cx="474980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02669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51520" y="4941168"/>
            <a:ext cx="8640960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40439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prstClr val="black"/>
                </a:solidFill>
              </a:rPr>
              <a:t>      </a:t>
            </a:r>
            <a:r>
              <a:rPr lang="ru-RU" sz="2400" dirty="0">
                <a:solidFill>
                  <a:prstClr val="black"/>
                </a:solidFill>
              </a:rPr>
              <a:t> Прибежали Снеговику на помощь Белочки. Стали они Снеговика лепить, лапками похлопывать, хвостикам обмахивать. На голову опять ведро одели, а вместо носа морковку воткнули. </a:t>
            </a:r>
          </a:p>
          <a:p>
            <a:pPr algn="just"/>
            <a:r>
              <a:rPr lang="ru-RU" sz="2400" dirty="0">
                <a:solidFill>
                  <a:prstClr val="black"/>
                </a:solidFill>
              </a:rPr>
              <a:t>    - Спасибо, - сказал Снеговик, - что вы меня опять слепили. А теперь помогите мне Деда Мороза найти.</a:t>
            </a:r>
          </a:p>
          <a:p>
            <a:pPr algn="just"/>
            <a:r>
              <a:rPr lang="ru-RU" sz="2400" dirty="0">
                <a:solidFill>
                  <a:prstClr val="black"/>
                </a:solidFill>
              </a:rPr>
              <a:t>      Ответь на вопрос.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24328" y="190754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prstClr val="black"/>
                </a:solidFill>
              </a:rPr>
              <a:t>Вопрос </a:t>
            </a:r>
            <a:r>
              <a:rPr lang="ru-RU" b="1" u="sng" dirty="0" smtClean="0">
                <a:solidFill>
                  <a:prstClr val="black"/>
                </a:solidFill>
              </a:rPr>
              <a:t>5</a:t>
            </a:r>
            <a:endParaRPr lang="ru-RU" b="1" u="sng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45811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prstClr val="black"/>
                </a:solidFill>
              </a:rPr>
              <a:t>Ответы:</a:t>
            </a:r>
            <a:endParaRPr lang="ru-RU" b="1" u="sng" dirty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2276872"/>
            <a:ext cx="3888432" cy="23762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2492896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Вычисли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11+9=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Рисунок 8" descr="кнопка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23528" y="4725144"/>
            <a:ext cx="1909428" cy="1272952"/>
          </a:xfrm>
          <a:prstGeom prst="rect">
            <a:avLst/>
          </a:prstGeom>
        </p:spPr>
      </p:pic>
      <p:pic>
        <p:nvPicPr>
          <p:cNvPr id="10" name="Рисунок 9" descr="кнопка_зеленый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47864" y="4725144"/>
            <a:ext cx="1909428" cy="1272952"/>
          </a:xfrm>
          <a:prstGeom prst="rect">
            <a:avLst/>
          </a:prstGeom>
        </p:spPr>
      </p:pic>
      <p:pic>
        <p:nvPicPr>
          <p:cNvPr id="11" name="Рисунок 10" descr="кнопка_красный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44208" y="4725144"/>
            <a:ext cx="1909428" cy="1272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60212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872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19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6216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21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86297"/>
            <a:ext cx="131127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01500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51520" y="4941168"/>
            <a:ext cx="8640960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40439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prstClr val="black"/>
                </a:solidFill>
              </a:rPr>
              <a:t>      </a:t>
            </a:r>
            <a:r>
              <a:rPr lang="ru-RU" sz="2400" dirty="0">
                <a:solidFill>
                  <a:prstClr val="black"/>
                </a:solidFill>
              </a:rPr>
              <a:t>Решили Белочки позвать Медведя на помощь. Снеговик спешит, волнуется, то с горки скатится, то в яму провалится, то за пень запнётся. Приходилось Белочкам лепить его каждый раз заново</a:t>
            </a:r>
            <a:r>
              <a:rPr lang="ru-RU" sz="2400" dirty="0" smtClean="0">
                <a:solidFill>
                  <a:prstClr val="black"/>
                </a:solidFill>
              </a:rPr>
              <a:t>.</a:t>
            </a:r>
          </a:p>
          <a:p>
            <a:pPr algn="just"/>
            <a:r>
              <a:rPr lang="ru-RU" sz="2400" dirty="0" smtClean="0">
                <a:solidFill>
                  <a:prstClr val="black"/>
                </a:solidFill>
              </a:rPr>
              <a:t>        Ответь </a:t>
            </a:r>
            <a:r>
              <a:rPr lang="ru-RU" sz="2400" dirty="0">
                <a:solidFill>
                  <a:prstClr val="black"/>
                </a:solidFill>
              </a:rPr>
              <a:t>на вопрос и помоги Снеговику стать прежним.</a:t>
            </a:r>
          </a:p>
          <a:p>
            <a:pPr algn="just"/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76401" y="190754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prstClr val="black"/>
                </a:solidFill>
              </a:rPr>
              <a:t>Вопрос </a:t>
            </a:r>
            <a:r>
              <a:rPr lang="ru-RU" b="1" u="sng" dirty="0" smtClean="0">
                <a:solidFill>
                  <a:prstClr val="black"/>
                </a:solidFill>
              </a:rPr>
              <a:t>6</a:t>
            </a:r>
            <a:endParaRPr lang="ru-RU" b="1" u="sng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45811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prstClr val="black"/>
                </a:solidFill>
              </a:rPr>
              <a:t>Ответы:</a:t>
            </a:r>
            <a:endParaRPr lang="ru-RU" b="1" u="sng" dirty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2276872"/>
            <a:ext cx="3888432" cy="23762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2492896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Как называется внучка Деда Мороза?</a:t>
            </a:r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Рисунок 8" descr="кнопка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4725144"/>
            <a:ext cx="1909428" cy="1272952"/>
          </a:xfrm>
          <a:prstGeom prst="rect">
            <a:avLst/>
          </a:prstGeom>
        </p:spPr>
      </p:pic>
      <p:pic>
        <p:nvPicPr>
          <p:cNvPr id="10" name="Рисунок 9" descr="кнопка_зеленый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47864" y="4725144"/>
            <a:ext cx="1909428" cy="1272952"/>
          </a:xfrm>
          <a:prstGeom prst="rect">
            <a:avLst/>
          </a:prstGeom>
        </p:spPr>
      </p:pic>
      <p:pic>
        <p:nvPicPr>
          <p:cNvPr id="11" name="Рисунок 10" descr="кнопка_красный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44208" y="4725144"/>
            <a:ext cx="1909428" cy="1272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60212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Маша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872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Алёнушка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6216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Снегурочка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97" y="2242556"/>
            <a:ext cx="4430811" cy="219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0635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188640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Плохо погулял </a:t>
            </a:r>
            <a:r>
              <a:rPr lang="ru-RU" sz="2400" dirty="0" smtClean="0"/>
              <a:t>Снеговик. Заблудился в лесу, потерял письмо, </a:t>
            </a:r>
            <a:r>
              <a:rPr lang="ru-RU" sz="2400" dirty="0" smtClean="0"/>
              <a:t>поэтому он ставит тебе двойку.</a:t>
            </a:r>
            <a:endParaRPr lang="ru-RU" sz="2400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58" y="968078"/>
            <a:ext cx="9242757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136970"/>
            <a:ext cx="1847850" cy="24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16217" y="3897015"/>
            <a:ext cx="137363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LeftDown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</a:p>
        </p:txBody>
      </p:sp>
      <p:pic>
        <p:nvPicPr>
          <p:cNvPr id="18437" name="Picture 5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9153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" y="31558"/>
            <a:ext cx="9144073" cy="675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31557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FF0000"/>
                </a:solidFill>
                <a:latin typeface="Gabriola" pitchFamily="82" charset="0"/>
              </a:rPr>
              <a:t>Жил-был </a:t>
            </a:r>
            <a:r>
              <a:rPr lang="ru-RU" sz="3600" b="1" dirty="0" smtClean="0">
                <a:solidFill>
                  <a:srgbClr val="FF0000"/>
                </a:solidFill>
                <a:latin typeface="Gabriola" pitchFamily="82" charset="0"/>
              </a:rPr>
              <a:t>Снеговик </a:t>
            </a:r>
            <a:r>
              <a:rPr lang="ru-RU" sz="3600" b="1" dirty="0">
                <a:solidFill>
                  <a:srgbClr val="FF0000"/>
                </a:solidFill>
                <a:latin typeface="Gabriola" pitchFamily="82" charset="0"/>
              </a:rPr>
              <a:t>– и не стало </a:t>
            </a:r>
            <a:r>
              <a:rPr lang="ru-RU" sz="3600" b="1" dirty="0" smtClean="0">
                <a:solidFill>
                  <a:srgbClr val="FF0000"/>
                </a:solidFill>
                <a:latin typeface="Gabriola" pitchFamily="82" charset="0"/>
              </a:rPr>
              <a:t>Снеговик. И письмо не донёс и сам весь рассыпался!</a:t>
            </a:r>
            <a:endParaRPr lang="ru-RU" sz="3600" b="1" dirty="0">
              <a:solidFill>
                <a:srgbClr val="FF0000"/>
              </a:solidFill>
              <a:latin typeface="Gabriola" pitchFamily="82" charset="0"/>
            </a:endParaRPr>
          </a:p>
          <a:p>
            <a:pPr lvl="0" algn="ctr"/>
            <a:r>
              <a:rPr lang="ru-RU" sz="3600" b="1" dirty="0">
                <a:solidFill>
                  <a:srgbClr val="FF0000"/>
                </a:solidFill>
                <a:latin typeface="Gabriola" pitchFamily="82" charset="0"/>
              </a:rPr>
              <a:t>Почему же ты ему не помог?</a:t>
            </a:r>
            <a:endParaRPr lang="ru-RU" sz="3600" b="1" dirty="0">
              <a:solidFill>
                <a:srgbClr val="FF0000"/>
              </a:solidFill>
              <a:latin typeface="Gabriola" pitchFamily="82" charset="0"/>
            </a:endParaRPr>
          </a:p>
        </p:txBody>
      </p:sp>
      <p:pic>
        <p:nvPicPr>
          <p:cNvPr id="19459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056" y="5517232"/>
            <a:ext cx="1223498" cy="122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93675"/>
            <a:ext cx="8424863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7536" y="171625"/>
            <a:ext cx="5178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Спасибо за игру!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859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503040" y="4929198"/>
            <a:ext cx="8640960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40439"/>
            <a:ext cx="8892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</a:t>
            </a:r>
            <a:r>
              <a:rPr lang="ru-RU" sz="2400" dirty="0" smtClean="0"/>
              <a:t>Слепили ребята Снеговика и решили через него передать письмо Дедушке Морозу. Ребята ушли, а снеговик и говорит: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Задали мне ребята задачку! Куда теперь идти? </a:t>
            </a:r>
          </a:p>
          <a:p>
            <a:r>
              <a:rPr lang="ru-RU" sz="2400" dirty="0" smtClean="0"/>
              <a:t>Ответь </a:t>
            </a:r>
            <a:r>
              <a:rPr lang="ru-RU" sz="2400" dirty="0" smtClean="0"/>
              <a:t>на вопрос, помоги </a:t>
            </a:r>
            <a:r>
              <a:rPr lang="ru-RU" sz="2400" dirty="0" smtClean="0"/>
              <a:t>Снеговику выбрать верный путь.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45811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Ответы:</a:t>
            </a:r>
            <a:endParaRPr lang="ru-RU" b="1" u="sng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2276872"/>
            <a:ext cx="3888432" cy="23762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76056" y="2492896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Подбери проверочное слово к слову СН</a:t>
            </a:r>
            <a:r>
              <a:rPr lang="ru-RU" dirty="0" smtClean="0">
                <a:solidFill>
                  <a:srgbClr val="FF0000"/>
                </a:solidFill>
              </a:rPr>
              <a:t>Е</a:t>
            </a:r>
            <a:r>
              <a:rPr lang="ru-RU" dirty="0" smtClean="0"/>
              <a:t>ГОВИК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 descr="кнопка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4725144"/>
            <a:ext cx="1909428" cy="1272952"/>
          </a:xfrm>
          <a:prstGeom prst="rect">
            <a:avLst/>
          </a:prstGeom>
        </p:spPr>
      </p:pic>
      <p:pic>
        <p:nvPicPr>
          <p:cNvPr id="10" name="Рисунок 9" descr="кнопка_зеленый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47864" y="4725144"/>
            <a:ext cx="1909428" cy="1272952"/>
          </a:xfrm>
          <a:prstGeom prst="rect">
            <a:avLst/>
          </a:prstGeom>
        </p:spPr>
      </p:pic>
      <p:pic>
        <p:nvPicPr>
          <p:cNvPr id="11" name="Рисунок 10" descr="кнопка_красный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44208" y="4725144"/>
            <a:ext cx="1909428" cy="1272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Снега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419872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Снежный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516216" y="599809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Снеговичок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8" y="1710098"/>
            <a:ext cx="3059832" cy="321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1783160"/>
            <a:ext cx="38719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51520" y="4941168"/>
            <a:ext cx="8640960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40439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</a:t>
            </a:r>
            <a:r>
              <a:rPr lang="ru-RU" sz="2400" dirty="0" smtClean="0"/>
              <a:t>Долго шёл Снеговик и наконец пришёл в огромный дремучий лес, а там Баба Яга. Захотела она его запутать, с пути сбить. </a:t>
            </a:r>
            <a:endParaRPr lang="ru-RU" sz="2400" dirty="0" smtClean="0"/>
          </a:p>
          <a:p>
            <a:r>
              <a:rPr lang="ru-RU" sz="2400" dirty="0" smtClean="0"/>
              <a:t>      Ответь на вопрос, помоги </a:t>
            </a:r>
            <a:r>
              <a:rPr lang="ru-RU" sz="2400" dirty="0" smtClean="0"/>
              <a:t>Снеговику.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716016" y="170080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Вопрос </a:t>
            </a:r>
            <a:r>
              <a:rPr lang="ru-RU" b="1" u="sng" dirty="0" smtClean="0"/>
              <a:t>2</a:t>
            </a:r>
            <a:endParaRPr lang="ru-RU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45811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Ответы:</a:t>
            </a:r>
            <a:endParaRPr lang="ru-RU" b="1" u="sng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2276872"/>
            <a:ext cx="3888432" cy="23762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76056" y="2492896"/>
            <a:ext cx="352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Выполни вычисления и ответь</a:t>
            </a:r>
          </a:p>
          <a:p>
            <a:r>
              <a:rPr lang="ru-RU" dirty="0" smtClean="0"/>
              <a:t>Уменьшаемое 19, Разность 7, чему равно Вычитаемое?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 descr="кнопка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4725144"/>
            <a:ext cx="1909428" cy="1272952"/>
          </a:xfrm>
          <a:prstGeom prst="rect">
            <a:avLst/>
          </a:prstGeom>
        </p:spPr>
      </p:pic>
      <p:pic>
        <p:nvPicPr>
          <p:cNvPr id="10" name="Рисунок 9" descr="кнопка_зеленый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47864" y="4725144"/>
            <a:ext cx="1909428" cy="1272952"/>
          </a:xfrm>
          <a:prstGeom prst="rect">
            <a:avLst/>
          </a:prstGeom>
        </p:spPr>
      </p:pic>
      <p:pic>
        <p:nvPicPr>
          <p:cNvPr id="11" name="Рисунок 10" descr="кнопка_красный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44208" y="4725144"/>
            <a:ext cx="1909428" cy="1272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13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419872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26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516216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12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08" y="1710099"/>
            <a:ext cx="3259630" cy="300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51520" y="4941168"/>
            <a:ext cx="8640960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40439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</a:t>
            </a:r>
            <a:r>
              <a:rPr lang="ru-RU" sz="2400" dirty="0" smtClean="0"/>
              <a:t>Ушёл Снеговик от Бабы Яги и только решил присесть на пень отдохнуть, как откуда не возьмись появился Кот </a:t>
            </a:r>
            <a:r>
              <a:rPr lang="ru-RU" sz="2400" dirty="0" err="1" smtClean="0"/>
              <a:t>Баюн</a:t>
            </a:r>
            <a:r>
              <a:rPr lang="ru-RU" sz="2400" dirty="0" smtClean="0"/>
              <a:t> и начал ему сказки сказывать и </a:t>
            </a:r>
            <a:r>
              <a:rPr lang="ru-RU" sz="2400" dirty="0" smtClean="0"/>
              <a:t>усыплять.</a:t>
            </a:r>
          </a:p>
          <a:p>
            <a:r>
              <a:rPr lang="ru-RU" sz="2400" dirty="0" smtClean="0"/>
              <a:t>Ответь </a:t>
            </a:r>
            <a:r>
              <a:rPr lang="ru-RU" sz="2400" dirty="0" smtClean="0"/>
              <a:t>на вопрос, помоги </a:t>
            </a:r>
            <a:r>
              <a:rPr lang="ru-RU" sz="2400" dirty="0" smtClean="0"/>
              <a:t>Снеговику не уснуть и продолжить путь.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716016" y="170080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Вопрос 3</a:t>
            </a:r>
            <a:endParaRPr lang="ru-RU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45811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Ответы:</a:t>
            </a:r>
            <a:endParaRPr lang="ru-RU" b="1" u="sng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2276872"/>
            <a:ext cx="3888432" cy="23762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40052" y="2492895"/>
            <a:ext cx="3528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Сколько ног у паука?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 descr="кнопка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23528" y="4725144"/>
            <a:ext cx="1909428" cy="1272952"/>
          </a:xfrm>
          <a:prstGeom prst="rect">
            <a:avLst/>
          </a:prstGeom>
        </p:spPr>
      </p:pic>
      <p:pic>
        <p:nvPicPr>
          <p:cNvPr id="10" name="Рисунок 9" descr="кнопка_зеленый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47864" y="4725144"/>
            <a:ext cx="1909428" cy="1272952"/>
          </a:xfrm>
          <a:prstGeom prst="rect">
            <a:avLst/>
          </a:prstGeom>
        </p:spPr>
      </p:pic>
      <p:pic>
        <p:nvPicPr>
          <p:cNvPr id="11" name="Рисунок 10" descr="кнопка_красный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44208" y="4725144"/>
            <a:ext cx="1909428" cy="1272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60212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419872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516216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35" y="2232208"/>
            <a:ext cx="2804937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51520" y="4941168"/>
            <a:ext cx="8640960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40439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      </a:t>
            </a:r>
            <a:r>
              <a:rPr lang="ru-RU" sz="2400" dirty="0" smtClean="0"/>
              <a:t>Избежал Снеговик быть усыпленным навечно и продолжил свой путь. Дошел Снеговик до озера. Лед на озере, как волшебное стекло, через него все до дна видно. А </a:t>
            </a:r>
            <a:r>
              <a:rPr lang="ru-RU" sz="2400" dirty="0"/>
              <a:t>В</a:t>
            </a:r>
            <a:r>
              <a:rPr lang="ru-RU" sz="2400" dirty="0" smtClean="0"/>
              <a:t>одяной тут как тут, хочет Снеговика к себе в царство утащить.</a:t>
            </a:r>
            <a:endParaRPr lang="ru-RU" sz="2400" dirty="0" smtClean="0"/>
          </a:p>
          <a:p>
            <a:r>
              <a:rPr lang="ru-RU" sz="2400" dirty="0" smtClean="0"/>
              <a:t>  </a:t>
            </a:r>
            <a:r>
              <a:rPr lang="ru-RU" sz="2400" dirty="0" smtClean="0"/>
              <a:t>Ответь </a:t>
            </a:r>
            <a:r>
              <a:rPr lang="ru-RU" sz="2400" dirty="0" smtClean="0"/>
              <a:t>на вопрос, помоги </a:t>
            </a:r>
            <a:r>
              <a:rPr lang="ru-RU" sz="2400" dirty="0" smtClean="0"/>
              <a:t>Снеговику</a:t>
            </a:r>
            <a:r>
              <a:rPr lang="ru-RU" sz="2400" dirty="0" smtClean="0"/>
              <a:t> </a:t>
            </a:r>
            <a:r>
              <a:rPr lang="ru-RU" sz="2400" dirty="0" smtClean="0"/>
              <a:t>убежать.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696236" y="1663697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Вопрос 4</a:t>
            </a:r>
            <a:endParaRPr lang="ru-RU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45811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Ответы:</a:t>
            </a:r>
            <a:endParaRPr lang="ru-RU" b="1" u="sng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2276872"/>
            <a:ext cx="3888432" cy="23762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76056" y="2492896"/>
            <a:ext cx="35283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Реши задачу</a:t>
            </a:r>
          </a:p>
          <a:p>
            <a:r>
              <a:rPr lang="ru-RU" dirty="0" smtClean="0"/>
              <a:t>На трёх ветках висит 19 слив. На первой – 7, на второй – 5 слив. Сколько слив висит на третей ветке?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 descr="кнопка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23528" y="4725144"/>
            <a:ext cx="1909428" cy="1272952"/>
          </a:xfrm>
          <a:prstGeom prst="rect">
            <a:avLst/>
          </a:prstGeom>
        </p:spPr>
      </p:pic>
      <p:pic>
        <p:nvPicPr>
          <p:cNvPr id="10" name="Рисунок 9" descr="кнопка_зеленый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47864" y="4725144"/>
            <a:ext cx="1909428" cy="1272952"/>
          </a:xfrm>
          <a:prstGeom prst="rect">
            <a:avLst/>
          </a:prstGeom>
        </p:spPr>
      </p:pic>
      <p:pic>
        <p:nvPicPr>
          <p:cNvPr id="11" name="Рисунок 10" descr="кнопка_красный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44208" y="4725144"/>
            <a:ext cx="1909428" cy="1272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60212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419872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516216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1" y="2090758"/>
            <a:ext cx="2342619" cy="277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51520" y="4941168"/>
            <a:ext cx="8640960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40439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      </a:t>
            </a:r>
            <a:r>
              <a:rPr lang="ru-RU" sz="2400" dirty="0" smtClean="0"/>
              <a:t>Избежав страшной участи попасть в водное царство наш Снеговик продолжил свой путь. Но не тут-то было... Увидел наш герой высокий замок и направился к нему. А это был дом Кощея Бессмертного. Страшная погибель ждет Снеговика.</a:t>
            </a:r>
            <a:endParaRPr lang="ru-RU" sz="2400" dirty="0" smtClean="0"/>
          </a:p>
          <a:p>
            <a:r>
              <a:rPr lang="ru-RU" sz="2400" dirty="0" smtClean="0"/>
              <a:t>      </a:t>
            </a:r>
            <a:r>
              <a:rPr lang="ru-RU" sz="2400" dirty="0"/>
              <a:t>П</a:t>
            </a:r>
            <a:r>
              <a:rPr lang="ru-RU" sz="2400" dirty="0" smtClean="0"/>
              <a:t>омоги Снеговику спастись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716016" y="170080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Вопрос 5</a:t>
            </a:r>
            <a:endParaRPr lang="ru-RU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45811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Ответы:</a:t>
            </a:r>
            <a:endParaRPr lang="ru-RU" b="1" u="sng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2276872"/>
            <a:ext cx="3888432" cy="23762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76056" y="2492896"/>
            <a:ext cx="35283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Реши задачу</a:t>
            </a:r>
          </a:p>
          <a:p>
            <a:r>
              <a:rPr lang="ru-RU" dirty="0" smtClean="0"/>
              <a:t>Длина забора замка Кощея составляет 8м, ширина равна 5м. Рассчитай периметр.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 descr="кнопка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57158" y="4714884"/>
            <a:ext cx="1909428" cy="1272952"/>
          </a:xfrm>
          <a:prstGeom prst="rect">
            <a:avLst/>
          </a:prstGeom>
        </p:spPr>
      </p:pic>
      <p:pic>
        <p:nvPicPr>
          <p:cNvPr id="10" name="Рисунок 9" descr="кнопка_зеленый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47864" y="4725144"/>
            <a:ext cx="1909428" cy="1272952"/>
          </a:xfrm>
          <a:prstGeom prst="rect">
            <a:avLst/>
          </a:prstGeom>
        </p:spPr>
      </p:pic>
      <p:pic>
        <p:nvPicPr>
          <p:cNvPr id="11" name="Рисунок 10" descr="кнопка_красный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44208" y="4725144"/>
            <a:ext cx="1909428" cy="1272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60212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21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419872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26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516216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24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4" y="2103804"/>
            <a:ext cx="2803004" cy="286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51520" y="4941168"/>
            <a:ext cx="8640960" cy="1656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40439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Снеговик обошёл замок Кощея и направился верною дорогою.   Как вдруг снежным вихрем налетел на него Змей Горыныч и отнес в своё логово.</a:t>
            </a:r>
            <a:endParaRPr lang="ru-RU" sz="2400" dirty="0" smtClean="0"/>
          </a:p>
          <a:p>
            <a:r>
              <a:rPr lang="ru-RU" sz="2400" dirty="0" smtClean="0"/>
              <a:t>      </a:t>
            </a:r>
            <a:r>
              <a:rPr lang="ru-RU" sz="2400" dirty="0"/>
              <a:t>П</a:t>
            </a:r>
            <a:r>
              <a:rPr lang="ru-RU" sz="2400" dirty="0" smtClean="0"/>
              <a:t>омоги Снеговику </a:t>
            </a:r>
            <a:r>
              <a:rPr lang="ru-RU" sz="2400" dirty="0"/>
              <a:t>в</a:t>
            </a:r>
            <a:r>
              <a:rPr lang="ru-RU" sz="2400" dirty="0" smtClean="0"/>
              <a:t>ыбраться из пещеры Змея Горыныча живым и  невредимым.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716016" y="170080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Вопрос </a:t>
            </a:r>
            <a:r>
              <a:rPr lang="ru-RU" b="1" u="sng" dirty="0" smtClean="0"/>
              <a:t>6</a:t>
            </a:r>
            <a:endParaRPr lang="ru-RU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45811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Ответы:</a:t>
            </a:r>
            <a:endParaRPr lang="ru-RU" b="1" u="sng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2276872"/>
            <a:ext cx="3888432" cy="23762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76056" y="2492896"/>
            <a:ext cx="3528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Отгадай загадку</a:t>
            </a:r>
          </a:p>
          <a:p>
            <a:r>
              <a:rPr lang="ru-RU" dirty="0" smtClean="0"/>
              <a:t>В гору бегом, с горы кувырком.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 descr="кнопка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57158" y="4714884"/>
            <a:ext cx="1909428" cy="1272952"/>
          </a:xfrm>
          <a:prstGeom prst="rect">
            <a:avLst/>
          </a:prstGeom>
        </p:spPr>
      </p:pic>
      <p:pic>
        <p:nvPicPr>
          <p:cNvPr id="10" name="Рисунок 9" descr="кнопка_зеленый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47864" y="4725144"/>
            <a:ext cx="1909428" cy="1272952"/>
          </a:xfrm>
          <a:prstGeom prst="rect">
            <a:avLst/>
          </a:prstGeom>
        </p:spPr>
      </p:pic>
      <p:pic>
        <p:nvPicPr>
          <p:cNvPr id="11" name="Рисунок 10" descr="кнопка_красный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44208" y="4725144"/>
            <a:ext cx="1909428" cy="1272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60212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заяц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419872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волк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516216" y="60212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ёж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073200"/>
            <a:ext cx="3384376" cy="254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8665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188640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Снеговик доставил письмо Дедушке Морозу</a:t>
            </a:r>
            <a:r>
              <a:rPr lang="ru-RU" sz="2400" dirty="0"/>
              <a:t>. Б</a:t>
            </a:r>
            <a:r>
              <a:rPr lang="ru-RU" sz="2400" dirty="0" smtClean="0"/>
              <a:t>лагодарит тебя за </a:t>
            </a:r>
            <a:r>
              <a:rPr lang="ru-RU" sz="2400" dirty="0" smtClean="0"/>
              <a:t>помощь </a:t>
            </a:r>
            <a:r>
              <a:rPr lang="ru-RU" sz="2400" dirty="0" smtClean="0"/>
              <a:t>и </a:t>
            </a:r>
            <a:r>
              <a:rPr lang="ru-RU" sz="2400" dirty="0" smtClean="0"/>
              <a:t>ставит тебе пятерку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sp>
        <p:nvSpPr>
          <p:cNvPr id="6" name="Управляющая кнопка: настраиваемая 5">
            <a:hlinkClick r:id="" action="ppaction://hlinkshowjump?jump=endshow" highlightClick="1"/>
          </p:cNvPr>
          <p:cNvSpPr/>
          <p:nvPr/>
        </p:nvSpPr>
        <p:spPr>
          <a:xfrm>
            <a:off x="9972600" y="3889701"/>
            <a:ext cx="1042416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вход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565"/>
            <a:ext cx="9144000" cy="572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58220"/>
            <a:ext cx="22733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932117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535" y="3717032"/>
            <a:ext cx="2334825" cy="257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1276</Words>
  <Application>Microsoft Office PowerPoint</Application>
  <PresentationFormat>Экран (4:3)</PresentationFormat>
  <Paragraphs>247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Андрей</cp:lastModifiedBy>
  <cp:revision>88</cp:revision>
  <dcterms:created xsi:type="dcterms:W3CDTF">2018-11-21T18:47:11Z</dcterms:created>
  <dcterms:modified xsi:type="dcterms:W3CDTF">2020-12-22T16:06:24Z</dcterms:modified>
</cp:coreProperties>
</file>