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8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75" r:id="rId11"/>
    <p:sldId id="264" r:id="rId12"/>
    <p:sldId id="265" r:id="rId13"/>
    <p:sldId id="266" r:id="rId14"/>
    <p:sldId id="268" r:id="rId15"/>
    <p:sldId id="269" r:id="rId16"/>
    <p:sldId id="276" r:id="rId17"/>
    <p:sldId id="270" r:id="rId18"/>
    <p:sldId id="271" r:id="rId19"/>
    <p:sldId id="272" r:id="rId20"/>
    <p:sldId id="273" r:id="rId21"/>
    <p:sldId id="274" r:id="rId22"/>
    <p:sldId id="279" r:id="rId23"/>
    <p:sldId id="277" r:id="rId24"/>
    <p:sldId id="280" r:id="rId25"/>
    <p:sldId id="27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25" r:id="rId56"/>
    <p:sldId id="310" r:id="rId57"/>
    <p:sldId id="311" r:id="rId58"/>
    <p:sldId id="312" r:id="rId59"/>
    <p:sldId id="313" r:id="rId60"/>
    <p:sldId id="314" r:id="rId61"/>
    <p:sldId id="326" r:id="rId62"/>
    <p:sldId id="335" r:id="rId63"/>
    <p:sldId id="315" r:id="rId64"/>
    <p:sldId id="316" r:id="rId65"/>
    <p:sldId id="324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6" r:id="rId82"/>
    <p:sldId id="338" r:id="rId83"/>
    <p:sldId id="339" r:id="rId84"/>
    <p:sldId id="340" r:id="rId85"/>
    <p:sldId id="337" r:id="rId86"/>
    <p:sldId id="341" r:id="rId87"/>
    <p:sldId id="342" r:id="rId8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792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06F11-C19D-4C49-A533-FE4A9B4D1895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9076E-88AF-4ABE-B97D-F90CD6804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36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9076E-88AF-4ABE-B97D-F90CD680459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666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199-10CF-4643-ACCF-E98303F01B57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7039-2217-4EC9-877C-DEECF34114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199-10CF-4643-ACCF-E98303F01B57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7039-2217-4EC9-877C-DEECF3411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199-10CF-4643-ACCF-E98303F01B57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7039-2217-4EC9-877C-DEECF3411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199-10CF-4643-ACCF-E98303F01B57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7039-2217-4EC9-877C-DEECF34114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199-10CF-4643-ACCF-E98303F01B57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7039-2217-4EC9-877C-DEECF3411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199-10CF-4643-ACCF-E98303F01B57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7039-2217-4EC9-877C-DEECF34114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199-10CF-4643-ACCF-E98303F01B57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7039-2217-4EC9-877C-DEECF34114B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199-10CF-4643-ACCF-E98303F01B57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7039-2217-4EC9-877C-DEECF3411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199-10CF-4643-ACCF-E98303F01B57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7039-2217-4EC9-877C-DEECF3411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199-10CF-4643-ACCF-E98303F01B57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7039-2217-4EC9-877C-DEECF34114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58199-10CF-4643-ACCF-E98303F01B57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7039-2217-4EC9-877C-DEECF34114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D758199-10CF-4643-ACCF-E98303F01B57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4F7039-2217-4EC9-877C-DEECF34114B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6456" y="1556792"/>
            <a:ext cx="7337912" cy="25303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ИСПОЛЬЗОВАНИЕ ОРНАМЕНТАЛЬНЫХ ФОРМ НАРОДОВ СЕВЕРА В РОСПИСИ ПО СТЕКЛУ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 ЗАНЯТИЯХ </a:t>
            </a:r>
            <a:b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ДЕКОРАТИВНО-ПРИКЛАДНОМУ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ИСКУССТВУ</a:t>
            </a:r>
            <a:b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АНСАМБЛЬ ДЕКОРАТИВНЫХ ФОРМ «МОТИВЫ СЕВЕРА»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ТЕХНИКЕ «POINT-TO-POINT » (КОЖА, ЦВЕТНОЙ РЕЗЕРВ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)</a:t>
            </a:r>
            <a:b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ru-RU" sz="18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68144" y="4879239"/>
            <a:ext cx="317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Акикова Р.С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0077" y="567143"/>
            <a:ext cx="57882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 СРЕДНЯЯ ОБРАЗОВАТЕЛЬНАЯ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ШКОЛА  № 10 С УГЛУБЛЕННЫМ ИЗУЧЕНИЕМ ОТДЕЛЬНЫХ ПРЕДМЕТОВ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дизайн-проект\Новая папка\эскизы\0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r="8153" b="8331"/>
          <a:stretch/>
        </p:blipFill>
        <p:spPr bwMode="auto">
          <a:xfrm>
            <a:off x="468086" y="808722"/>
            <a:ext cx="1208314" cy="1107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дизайн-проект\Новая папка\эскизы\IMG_03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1" t="50000" r="28812" b="12013"/>
          <a:stretch/>
        </p:blipFill>
        <p:spPr bwMode="auto">
          <a:xfrm>
            <a:off x="7453784" y="644150"/>
            <a:ext cx="1201163" cy="1342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30" name="Picture 6" descr="F:\дизайн-проект\Новая папка\эскизы\IMG_037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53809" r="28731" b="13334"/>
          <a:stretch/>
        </p:blipFill>
        <p:spPr bwMode="auto">
          <a:xfrm rot="19579366">
            <a:off x="850606" y="4672271"/>
            <a:ext cx="1338943" cy="1502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6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858">
        <p14:doors dir="vert"/>
      </p:transition>
    </mc:Choice>
    <mc:Fallback xmlns="">
      <p:transition spd="slow" advTm="78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Раушания\Desktop\ЭСКИЗЫ21-05-2014_18-03-11\07 19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99" y="1628800"/>
            <a:ext cx="3960440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Раушания\Desktop\ЭСКИЗЫ21-05-2014_18-03-11\08 19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303692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381917"/>
      </p:ext>
    </p:extLst>
  </p:cSld>
  <p:clrMapOvr>
    <a:masterClrMapping/>
  </p:clrMapOvr>
  <p:transition spd="slow" advTm="3859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5678016" cy="720080"/>
          </a:xfrm>
        </p:spPr>
        <p:txBody>
          <a:bodyPr>
            <a:prstTxWarp prst="textStop">
              <a:avLst/>
            </a:prstTxWarp>
          </a:bodyPr>
          <a:lstStyle/>
          <a:p>
            <a:pPr algn="ctr"/>
            <a:r>
              <a:rPr lang="ru-RU" sz="2400" dirty="0">
                <a:blipFill>
                  <a:blip r:embed="rId2"/>
                  <a:tile tx="0" ty="0" sx="100000" sy="100000" flip="none" algn="tl"/>
                </a:blipFill>
              </a:rPr>
              <a:t>Угорские орнаменты</a:t>
            </a:r>
          </a:p>
        </p:txBody>
      </p:sp>
      <p:pic>
        <p:nvPicPr>
          <p:cNvPr id="7170" name="Picture 2" descr="C:\Users\Раушания\Desktop\ЭСКИЗЫ21-05-2014_18-03-11\3935252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84784"/>
            <a:ext cx="4320479" cy="3600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Раушания\Desktop\ЭСКИЗЫ21-05-2014_18-03-11\3935261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484784"/>
            <a:ext cx="4132031" cy="35403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2223"/>
      </p:ext>
    </p:extLst>
  </p:cSld>
  <p:clrMapOvr>
    <a:masterClrMapping/>
  </p:clrMapOvr>
  <p:transition spd="slow" advTm="5002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Раушания\Desktop\ЭСКИЗЫ21-05-2014_18-03-11\3935270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5"/>
            <a:ext cx="418816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Раушания\Desktop\ЭСКИЗЫ21-05-2014_18-03-11\3935578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4393562" cy="36960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4"/>
    </mc:Choice>
    <mc:Fallback xmlns="">
      <p:transition spd="slow" advTm="417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Раушания\Desktop\ЭСКИЗЫ21-05-2014_18-03-11\3935584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50" y="1268761"/>
            <a:ext cx="3943426" cy="38164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Раушания\Desktop\ЭСКИЗЫ21-05-2014_18-03-11\3935585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22" y="1268761"/>
            <a:ext cx="4341021" cy="38164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432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4"/>
    </mc:Choice>
    <mc:Fallback xmlns="">
      <p:transition spd="slow" advTm="369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Раушания\Desktop\ЭСКИЗЫ21-05-2014_18-03-11\9de88cef93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7144"/>
            <a:ext cx="4488160" cy="4174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67" name="Picture 3" descr="C:\Users\Раушания\Desktop\ЭСКИЗЫ21-05-2014_18-03-11\21da79f75e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00" y="1127144"/>
            <a:ext cx="4011308" cy="4174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0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7"/>
    </mc:Choice>
    <mc:Fallback xmlns="">
      <p:transition spd="slow" advTm="416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Раушания\Desktop\ЭСКИЗЫ21-05-2014_18-03-11\4385365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868146" cy="41764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Раушания\Desktop\ЭСКИЗЫ21-05-2014_18-03-11\438537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91" y="836712"/>
            <a:ext cx="3557521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24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6"/>
    </mc:Choice>
    <mc:Fallback xmlns="">
      <p:transition spd="slow" advTm="423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Раушания\Desktop\ЭСКИЗЫ21-05-2014_18-03-11\397fe8847f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952328" cy="5184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Раушания\Desktop\ЭСКИЗЫ21-05-2014_18-03-11\e6a14fd33e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32" y="476672"/>
            <a:ext cx="4542764" cy="51125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4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4"/>
    </mc:Choice>
    <mc:Fallback xmlns="">
      <p:transition spd="slow" advTm="382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0004" y="677887"/>
            <a:ext cx="4104456" cy="461665"/>
          </a:xfrm>
          <a:prstGeom prst="rect">
            <a:avLst/>
          </a:prstGeom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Орнаменты ханты и манси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17" y="1323121"/>
            <a:ext cx="4885598" cy="47525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4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20">
        <p14:reveal/>
      </p:transition>
    </mc:Choice>
    <mc:Fallback xmlns="">
      <p:transition spd="slow" advTm="40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69" y="1124744"/>
            <a:ext cx="7668968" cy="461711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555776" y="523180"/>
            <a:ext cx="4572000" cy="923330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r>
              <a:rPr lang="ru-RU" dirty="0" smtClean="0"/>
              <a:t>«змея» защищает от недугов, является покровительницей духов казымских ханты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98441" y="523180"/>
            <a:ext cx="1507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Змея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40">
        <p:split orient="vert"/>
      </p:transition>
    </mc:Choice>
    <mc:Fallback xmlns="">
      <p:transition spd="slow" advTm="404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643501" cy="4752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599" y="188641"/>
            <a:ext cx="678751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Орнамент</a:t>
            </a:r>
            <a:r>
              <a:rPr lang="ru-RU" dirty="0" smtClean="0"/>
              <a:t> «заячьи ушки» применяется в  основном при украшении детских вещей: по мифологическим преданиям, зайчиха относится к лесным женским духам. «Заячьи ушки» связаны с плодородием.   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9038752"/>
      </p:ext>
    </p:extLst>
  </p:cSld>
  <p:clrMapOvr>
    <a:masterClrMapping/>
  </p:clrMapOvr>
  <p:transition spd="slow" advTm="5085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75656" y="476672"/>
            <a:ext cx="7175351" cy="512734"/>
          </a:xfrm>
        </p:spPr>
        <p:txBody>
          <a:bodyPr/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Актуальность темы исследований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58618" y="1340768"/>
            <a:ext cx="67687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Каждый народ выработал свою философию общения с природой. Человек и природа, искусство и природа веками жили в единстве. Природа будила воображение, обогащала наблюдениями, оттачивала чувство красоты, выражавшееся мастером в процессе создания предметов быта. Прекрасной иллюстрацией этого является богатейшее изобразительное искусство народов севера. Осознание единства природы, красоты и труда приходит к каждому человеку с самого раннего детства – через сказки, песни, пословицы, поговорки, через наблюдения за поведением родителей, соседей, через игры, обряды, орнаменты. В наши дни с особой остротой встает вопрос передачи духовного опыта молодому поколению, сохранения национальных традиций  малочисленных народов Севера.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975">
            <a:off x="6165406" y="4722973"/>
            <a:ext cx="1525339" cy="155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114385"/>
      </p:ext>
    </p:extLst>
  </p:cSld>
  <p:clrMapOvr>
    <a:masterClrMapping/>
  </p:clrMapOvr>
  <p:transition spd="slow" advTm="7173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6840760" cy="2443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106742" y="3429000"/>
            <a:ext cx="72096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«Солнце» </a:t>
            </a:r>
            <a:r>
              <a:rPr lang="ru-RU" sz="1600" dirty="0" smtClean="0"/>
              <a:t>обычно занимает центральную часть суконных игольниц и покрышек берестяных  коробок.</a:t>
            </a:r>
          </a:p>
          <a:p>
            <a:endParaRPr lang="ru-RU" sz="1600" dirty="0" smtClean="0"/>
          </a:p>
          <a:p>
            <a:r>
              <a:rPr lang="ru-RU" sz="1600" dirty="0" smtClean="0"/>
              <a:t> В актуальных верованиях, исследуемых групп хантов сохраняется отношение, к «солнцу» - най – матери.</a:t>
            </a:r>
          </a:p>
          <a:p>
            <a:endParaRPr lang="ru-RU" sz="1600" dirty="0" smtClean="0"/>
          </a:p>
          <a:p>
            <a:r>
              <a:rPr lang="ru-RU" sz="1600" dirty="0" smtClean="0"/>
              <a:t> Как дарительница силы, энергии для «заячьи ушки» воспроизводства земной жизни.  </a:t>
            </a:r>
          </a:p>
          <a:p>
            <a:endParaRPr lang="ru-RU" sz="1600" dirty="0" smtClean="0"/>
          </a:p>
          <a:p>
            <a:r>
              <a:rPr lang="ru-RU" sz="1600" dirty="0" smtClean="0"/>
              <a:t>Идея орнамента такова: что солнце дает жизнь как настоящую, так и будущую.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6985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"/>
    </mc:Choice>
    <mc:Fallback xmlns="">
      <p:transition spd="slow" advTm="485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548680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Особую смысловую нагрузку несет орнамент ай хор онат – «маленького оленя рога».</a:t>
            </a:r>
          </a:p>
          <a:p>
            <a:r>
              <a:rPr lang="ru-RU" dirty="0" smtClean="0"/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Домашний олень </a:t>
            </a:r>
            <a:r>
              <a:rPr lang="ru-RU" dirty="0" smtClean="0"/>
              <a:t>– это основа  жизни в тундре. </a:t>
            </a:r>
            <a:endParaRPr lang="ru-RU" dirty="0"/>
          </a:p>
        </p:txBody>
      </p:sp>
      <p:pic>
        <p:nvPicPr>
          <p:cNvPr id="19458" name="Picture 2" descr="F:\дизайн-проект\Новая папка\эскизы\orn1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0" y="1700808"/>
            <a:ext cx="3970122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59" name="Picture 3" descr="F:\дизайн-проект\Новая папка\эскизы\orn15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0"/>
          <a:stretch/>
        </p:blipFill>
        <p:spPr bwMode="auto">
          <a:xfrm>
            <a:off x="5348064" y="1502787"/>
            <a:ext cx="2083849" cy="1759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36283" y="2201279"/>
            <a:ext cx="1244352" cy="34207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 descr="F:\дизайн-проект\Новая папка\эскизы\orn1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364" y="4653136"/>
            <a:ext cx="2614539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40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345">
        <p14:warp dir="in"/>
      </p:transition>
    </mc:Choice>
    <mc:Fallback xmlns="">
      <p:transition spd="slow" advTm="53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79712" y="0"/>
            <a:ext cx="4709944" cy="692696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Медведь</a:t>
            </a:r>
            <a:r>
              <a:rPr lang="ru-RU" dirty="0" smtClean="0"/>
              <a:t> - </a:t>
            </a:r>
            <a:r>
              <a:rPr lang="ru-RU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самое почитаемое животное</a:t>
            </a:r>
            <a:endParaRPr lang="ru-RU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12" y="1052736"/>
            <a:ext cx="4957667" cy="4253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96" y="1052736"/>
            <a:ext cx="1948792" cy="2193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725" y="4077072"/>
            <a:ext cx="1706563" cy="1804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35" y="3429000"/>
            <a:ext cx="2366697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38496" y="6061938"/>
            <a:ext cx="2321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Изображение медведя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7245" y="5600273"/>
            <a:ext cx="4764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Шкура медведя с головой во главе стола во время</a:t>
            </a:r>
          </a:p>
          <a:p>
            <a:r>
              <a:rPr lang="ru-RU" dirty="0" smtClean="0"/>
              <a:t>                      </a:t>
            </a:r>
            <a:r>
              <a:rPr lang="ru-RU" dirty="0" smtClean="0">
                <a:solidFill>
                  <a:srgbClr val="FF0000"/>
                </a:solidFill>
              </a:rPr>
              <a:t>Медвежьих игрищ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274008"/>
      </p:ext>
    </p:extLst>
  </p:cSld>
  <p:clrMapOvr>
    <a:masterClrMapping/>
  </p:clrMapOvr>
  <p:transition spd="slow" advTm="4711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дизайн-проект\Новая папка\эскизы\5256bbbaa4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r="50000" b="33983"/>
          <a:stretch/>
        </p:blipFill>
        <p:spPr bwMode="auto">
          <a:xfrm>
            <a:off x="683568" y="1110578"/>
            <a:ext cx="4104456" cy="39025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дизайн-проект\Новая папка\эскизы\5256bbbaa4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2" t="7481" r="3144" b="35254"/>
          <a:stretch/>
        </p:blipFill>
        <p:spPr bwMode="auto">
          <a:xfrm>
            <a:off x="5186931" y="1110578"/>
            <a:ext cx="3632188" cy="3902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4105" y="260648"/>
            <a:ext cx="2790132" cy="648072"/>
          </a:xfrm>
          <a:prstGeom prst="rect">
            <a:avLst/>
          </a:prstGeom>
        </p:spPr>
        <p:txBody>
          <a:bodyPr wrap="none">
            <a:prstTxWarp prst="textCurveDown">
              <a:avLst>
                <a:gd name="adj" fmla="val 47657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Орнаменты манси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809557"/>
      </p:ext>
    </p:extLst>
  </p:cSld>
  <p:clrMapOvr>
    <a:masterClrMapping/>
  </p:clrMapOvr>
  <p:transition spd="slow" advTm="4368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88640"/>
            <a:ext cx="2664296" cy="1004580"/>
          </a:xfrm>
        </p:spPr>
        <p:txBody>
          <a:bodyPr>
            <a:prstTxWarp prst="textCanUp">
              <a:avLst/>
            </a:prstTxWarp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Птица  сна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1800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928004"/>
            <a:ext cx="4267723" cy="5309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1"/>
            <a:ext cx="2989436" cy="2398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421" y="3573015"/>
            <a:ext cx="3044515" cy="22820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930418"/>
      </p:ext>
    </p:extLst>
  </p:cSld>
  <p:clrMapOvr>
    <a:masterClrMapping/>
  </p:clrMapOvr>
  <p:transition spd="slow" advTm="4456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60648"/>
            <a:ext cx="4572000" cy="1872208"/>
          </a:xfrm>
          <a:prstGeom prst="rect">
            <a:avLst/>
          </a:prstGeom>
        </p:spPr>
        <p:txBody>
          <a:bodyPr>
            <a:prstTxWarp prst="textFadeRight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Изображение птицы глухаря,  исследователи указывали на магическое значение «Птицы сна».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0" y="1700808"/>
            <a:ext cx="3030093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46" y="1700808"/>
            <a:ext cx="5069544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21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98">
        <p14:reveal/>
      </p:transition>
    </mc:Choice>
    <mc:Fallback xmlns="">
      <p:transition spd="slow" advTm="40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73866"/>
            <a:ext cx="7416824" cy="1323439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16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Крест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сегодня имеет двойную нагрузку: более древнюю и христианскую,  хотя обе нагрузки совпадают в том плане, что несут функцию охраны. Первое значение данного знака (только косой крест). Это ограничение мира людей от враждебных сущностей иного мира. </a:t>
            </a:r>
            <a:b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97305"/>
            <a:ext cx="6063513" cy="3908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29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07">
        <p14:prism/>
      </p:transition>
    </mc:Choice>
    <mc:Fallback xmlns="">
      <p:transition spd="slow" advTm="62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458958" cy="5042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337860" y="188640"/>
            <a:ext cx="5579098" cy="1592674"/>
          </a:xfrm>
          <a:prstGeom prst="rect">
            <a:avLst/>
          </a:prstGeom>
        </p:spPr>
        <p:txBody>
          <a:bodyPr wrap="square">
            <a:prstTxWarp prst="textWave1">
              <a:avLst>
                <a:gd name="adj1" fmla="val 12500"/>
                <a:gd name="adj2" fmla="val -781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«Лягушка» -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давала новорожденному здоровье и долголетие.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51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40">
        <p:blinds dir="vert"/>
      </p:transition>
    </mc:Choice>
    <mc:Fallback xmlns="">
      <p:transition spd="slow" advTm="454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331051"/>
            <a:ext cx="4392488" cy="720080"/>
          </a:xfrm>
          <a:prstGeom prst="rect">
            <a:avLst/>
          </a:prstGeom>
        </p:spPr>
        <p:txBody>
          <a:bodyPr wrap="none">
            <a:prstTxWarp prst="textCanDown">
              <a:avLst/>
            </a:prstTxWarp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Жилище коренных народов севера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626" name="Picture 2" descr="C:\Users\Раушания\Desktop\ЭСКИЗЫ21-05-2014_18-03-11\manci-4um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0666"/>
            <a:ext cx="4325048" cy="4170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6627" name="Picture 3" descr="C:\Users\Раушания\Desktop\ЭСКИЗЫ21-05-2014_18-03-11\ostjaki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1131"/>
            <a:ext cx="3381375" cy="4762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935481"/>
      </p:ext>
    </p:extLst>
  </p:cSld>
  <p:clrMapOvr>
    <a:masterClrMapping/>
  </p:clrMapOvr>
  <p:transition spd="slow" advTm="4631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Раушания\Desktop\ЭСКИЗЫ21-05-2014_18-03-11\хант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103442" cy="436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Раушания\Desktop\ЭСКИЗЫ21-05-2014_18-03-11\img_11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888432" cy="441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27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14">
        <p:circle/>
      </p:transition>
    </mc:Choice>
    <mc:Fallback xmlns="">
      <p:transition spd="slow" advTm="401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3608" y="1844824"/>
            <a:ext cx="7175351" cy="1793167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Цель</a:t>
            </a:r>
            <a:r>
              <a:rPr lang="ru-RU" sz="1600" dirty="0"/>
              <a:t> </a:t>
            </a:r>
            <a:r>
              <a:rPr lang="ru-RU" sz="2000" dirty="0"/>
              <a:t>данной работы направлена на изучение орнаментальных форм народов Севера и использование их в процессе освоения техники «Point-to- Point» в росписи по стеклу  </a:t>
            </a:r>
            <a:r>
              <a:rPr lang="ru-RU" sz="2000" dirty="0" smtClean="0"/>
              <a:t>учащимися  </a:t>
            </a:r>
            <a:r>
              <a:rPr lang="ru-RU" sz="2000" dirty="0"/>
              <a:t>на занятиях по ДПИ.</a:t>
            </a:r>
          </a:p>
        </p:txBody>
      </p:sp>
      <p:pic>
        <p:nvPicPr>
          <p:cNvPr id="3074" name="Picture 2" descr="F:\дизайн-проект\Новая папка\эскизы\orn1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7"/>
          <a:stretch/>
        </p:blipFill>
        <p:spPr bwMode="auto">
          <a:xfrm>
            <a:off x="6788894" y="4725144"/>
            <a:ext cx="1306562" cy="107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2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012">
        <p14:reveal/>
      </p:transition>
    </mc:Choice>
    <mc:Fallback xmlns="">
      <p:transition spd="slow" advTm="80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816424" cy="45814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28" y="620688"/>
            <a:ext cx="3657496" cy="45814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43">
        <p:blinds dir="vert"/>
      </p:transition>
    </mc:Choice>
    <mc:Fallback xmlns="">
      <p:transition spd="slow" advTm="4643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Раушания\Desktop\ЭСКИЗЫ21-05-2014_18-03-11\ханты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2" y="1052736"/>
            <a:ext cx="4404874" cy="3670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Раушания\Desktop\ЭСКИЗЫ21-05-2014_18-03-11\ханты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82" y="1052735"/>
            <a:ext cx="3809462" cy="3670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4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83">
        <p:split orient="vert"/>
      </p:transition>
    </mc:Choice>
    <mc:Fallback xmlns="">
      <p:transition spd="slow" advTm="398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Раушания\Desktop\ЭСКИЗЫ21-05-2014_18-03-11\Pealkirjatu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34" y="629999"/>
            <a:ext cx="4193266" cy="5797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Раушания\Desktop\ЭСКИЗЫ21-05-2014_18-03-11\manc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56" y="620688"/>
            <a:ext cx="3851834" cy="58064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30028"/>
      </p:ext>
    </p:extLst>
  </p:cSld>
  <p:clrMapOvr>
    <a:masterClrMapping/>
  </p:clrMapOvr>
  <p:transition spd="slow" advTm="4522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260648"/>
            <a:ext cx="2649830" cy="648072"/>
          </a:xfrm>
          <a:prstGeom prst="rect">
            <a:avLst/>
          </a:prstGeom>
        </p:spPr>
        <p:txBody>
          <a:bodyPr wrap="none">
            <a:prstTxWarp prst="textCurveDown">
              <a:avLst/>
            </a:prstTxWarp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РАБОТА С БЕРЕСТОЙ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80727"/>
            <a:ext cx="2961010" cy="38578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052736"/>
            <a:ext cx="324036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7158"/>
            <a:ext cx="2946772" cy="44308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4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434">
        <p:circle/>
      </p:transition>
    </mc:Choice>
    <mc:Fallback xmlns="">
      <p:transition spd="slow" advTm="443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6011" y="548680"/>
            <a:ext cx="2816148" cy="504056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РАБОТА С МЕХОМ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38" y="1340768"/>
            <a:ext cx="3018773" cy="35722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340768"/>
            <a:ext cx="3024336" cy="3289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133" y="2276872"/>
            <a:ext cx="2456109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30082383"/>
      </p:ext>
    </p:extLst>
  </p:cSld>
  <p:clrMapOvr>
    <a:masterClrMapping/>
  </p:clrMapOvr>
  <p:transition spd="slow" advTm="4239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404664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РЕЗЬБА ПО КОСТИ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250031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75833"/>
            <a:ext cx="2419921" cy="373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92231"/>
            <a:ext cx="2579365" cy="301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855653"/>
      </p:ext>
    </p:extLst>
  </p:cSld>
  <p:clrMapOvr>
    <a:masterClrMapping/>
  </p:clrMapOvr>
  <p:transition spd="slow" advTm="4529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476672"/>
            <a:ext cx="2664296" cy="369332"/>
          </a:xfrm>
          <a:prstGeom prst="rect">
            <a:avLst/>
          </a:prstGeom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РЕЗЬБА ПО ДЕРЕВУ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219986"/>
            <a:ext cx="3024337" cy="3289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8" y="1095825"/>
            <a:ext cx="2512832" cy="3413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19986"/>
            <a:ext cx="2296840" cy="3937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1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308">
        <p14:conveyor dir="l"/>
      </p:transition>
    </mc:Choice>
    <mc:Fallback xmlns="">
      <p:transition spd="slow" advTm="43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2146" y="292006"/>
            <a:ext cx="8222123" cy="400110"/>
          </a:xfrm>
          <a:prstGeom prst="rect">
            <a:avLst/>
          </a:prstGeom>
        </p:spPr>
        <p:txBody>
          <a:bodyPr wrap="none">
            <a:prstTxWarp prst="textStop">
              <a:avLst/>
            </a:prstTxWarp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Поисковые эскизы ансамбля декоративных форм «Мотивы севера»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528392" cy="5003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59" y="1340768"/>
            <a:ext cx="4313061" cy="43924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22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573">
        <p14:doors dir="vert"/>
      </p:transition>
    </mc:Choice>
    <mc:Fallback xmlns="">
      <p:transition spd="slow" advTm="45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3896372" cy="5514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2" r="29589" b="2099"/>
          <a:stretch/>
        </p:blipFill>
        <p:spPr bwMode="auto">
          <a:xfrm>
            <a:off x="5796136" y="836711"/>
            <a:ext cx="2349691" cy="5370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66246580"/>
      </p:ext>
    </p:extLst>
  </p:cSld>
  <p:clrMapOvr>
    <a:masterClrMapping/>
  </p:clrMapOvr>
  <p:transition spd="slow" advTm="3555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r="23990"/>
          <a:stretch/>
        </p:blipFill>
        <p:spPr bwMode="auto">
          <a:xfrm>
            <a:off x="1547664" y="340215"/>
            <a:ext cx="2592288" cy="62688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t="3482" r="29170"/>
          <a:stretch/>
        </p:blipFill>
        <p:spPr bwMode="auto">
          <a:xfrm>
            <a:off x="5724128" y="548680"/>
            <a:ext cx="2343582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79633577"/>
      </p:ext>
    </p:extLst>
  </p:cSld>
  <p:clrMapOvr>
    <a:masterClrMapping/>
  </p:clrMapOvr>
  <p:transition spd="slow" advTm="3991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512511" cy="4752528"/>
          </a:xfrm>
        </p:spPr>
        <p:txBody>
          <a:bodyPr/>
          <a:lstStyle/>
          <a:p>
            <a:pPr algn="l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Задачи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- </a:t>
            </a: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ознакомить 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учащихся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с изделиями декоративно-прикладного искусства народов Севера, с историей возникновения видов 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народных ремесел;</a:t>
            </a:r>
            <a:b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- изучить виды орнаментальных мотивов и их семантику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;</a:t>
            </a:r>
            <a:b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- совершенствовать технические приемы росписи по стеклу в технике «Point-to-Point» и выработать методическую последовательность ее освоения на занятиях ДПИ для 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учащихся;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- способствовать развитию творческого мышления, предоставляя возможность к его реализации путем создания условий свободного выбора и специализации изучения приемов и навыков техники художественной обработки стекла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;</a:t>
            </a:r>
            <a:b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- раскрыть  красоту, значимость произведений декорированных точечной росписью «Point-to-Point»  в сфере современного декоративно-прикладного искусства и возможности их использования в современном интерьере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;</a:t>
            </a:r>
            <a:b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-подобрать иллюстративный материал для приложения и электронной презентации</a:t>
            </a:r>
            <a: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;</a:t>
            </a:r>
            <a:br>
              <a:rPr lang="ru-RU" sz="1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- воплотить художественный  замысел  в ансамбле декоративных форм «Мотивы севера».</a:t>
            </a:r>
            <a:b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9931801"/>
      </p:ext>
    </p:extLst>
  </p:cSld>
  <p:clrMapOvr>
    <a:masterClrMapping/>
  </p:clrMapOvr>
  <p:transition spd="slow" advTm="8228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16" y="548680"/>
            <a:ext cx="3790600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04" y="548680"/>
            <a:ext cx="3777130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77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56">
        <p:fade/>
      </p:transition>
    </mc:Choice>
    <mc:Fallback xmlns="">
      <p:transition spd="med" advTm="46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9393"/>
            <a:ext cx="5738210" cy="44578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62623"/>
            <a:ext cx="3112312" cy="4410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04353445"/>
      </p:ext>
    </p:extLst>
  </p:cSld>
  <p:clrMapOvr>
    <a:masterClrMapping/>
  </p:clrMapOvr>
  <p:transition spd="slow" advTm="4247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16" y="620688"/>
            <a:ext cx="3619492" cy="51125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2"/>
          <a:stretch/>
        </p:blipFill>
        <p:spPr bwMode="auto">
          <a:xfrm>
            <a:off x="4355976" y="1556792"/>
            <a:ext cx="4170851" cy="3401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6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34">
        <p:circle/>
      </p:transition>
    </mc:Choice>
    <mc:Fallback xmlns="">
      <p:transition spd="slow" advTm="393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4" y="1628800"/>
            <a:ext cx="4680520" cy="38163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87857"/>
            <a:ext cx="4067944" cy="37052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062167"/>
      </p:ext>
    </p:extLst>
  </p:cSld>
  <p:clrMapOvr>
    <a:masterClrMapping/>
  </p:clrMapOvr>
  <p:transition spd="slow" advTm="4120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0" y="908720"/>
            <a:ext cx="4574013" cy="37444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780928"/>
            <a:ext cx="4066813" cy="2873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4200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35">
        <p:blinds dir="vert"/>
      </p:transition>
    </mc:Choice>
    <mc:Fallback xmlns="">
      <p:transition spd="slow" advTm="4535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14" y="523642"/>
            <a:ext cx="3519062" cy="498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54" y="764704"/>
            <a:ext cx="3596942" cy="5095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14260109"/>
      </p:ext>
    </p:extLst>
  </p:cSld>
  <p:clrMapOvr>
    <a:masterClrMapping/>
  </p:clrMapOvr>
  <p:transition spd="slow" advTm="407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32656"/>
            <a:ext cx="2928897" cy="5703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52722"/>
            <a:ext cx="3215274" cy="54835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31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499">
        <p14:gallery dir="l"/>
      </p:transition>
    </mc:Choice>
    <mc:Fallback xmlns="">
      <p:transition spd="slow" advTm="44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9091">
            <a:off x="550244" y="937863"/>
            <a:ext cx="3992161" cy="30383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470">
            <a:off x="4320057" y="2677792"/>
            <a:ext cx="4402137" cy="3303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0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59">
        <p14:prism/>
      </p:transition>
    </mc:Choice>
    <mc:Fallback xmlns="">
      <p:transition spd="slow" advTm="38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319495"/>
            <a:ext cx="6552728" cy="646331"/>
          </a:xfrm>
          <a:prstGeom prst="rect">
            <a:avLst/>
          </a:prstGeom>
        </p:spPr>
        <p:txBody>
          <a:bodyPr>
            <a:prstTxWarp prst="textCanUp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Поэтапное выполнение ансамбля декоративных форм «Мотивы севера»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7106" name="Picture 2" descr="F:\дизайн-проект\Новая папка\эскизы\узоры...Новая папка (2)\100_8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484784"/>
            <a:ext cx="4512501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1838"/>
            <a:ext cx="3312368" cy="517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895830"/>
      </p:ext>
    </p:extLst>
  </p:cSld>
  <p:clrMapOvr>
    <a:masterClrMapping/>
  </p:clrMapOvr>
  <p:transition spd="slow" advTm="4828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81747"/>
            <a:ext cx="3637006" cy="4840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75109"/>
            <a:ext cx="3484320" cy="4634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18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66">
        <p14:doors dir="vert"/>
      </p:transition>
    </mc:Choice>
    <mc:Fallback xmlns="">
      <p:transition spd="slow" advTm="46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368495" cy="1296144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Орнамент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</a:rPr>
              <a:t>представляет собой «относительно устойчивый элемент художественной культуры, сохраняющийся на протяжении многих столетий и даже тысячелетий»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2132856"/>
            <a:ext cx="646246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Орнамент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возникает в эпоху позднего палеолита, ему, как свидетельствуют археологические находки, предшествовали реалистические изображения. Происхождению орнамента посвящена обширная литература, существуют три основные гипотезы его возникновения: биологическая, магическая и плектогенная. Различные мнения существуют и относительно природы орнамента, его значения в обществе. Определяющими считаются три функции: Коммуникативная, магическая и эстетическая.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5"/>
    </mc:Choice>
    <mc:Fallback xmlns="">
      <p:transition spd="slow" advTm="8265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648409"/>
            <a:ext cx="3491071" cy="46527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80728"/>
            <a:ext cx="2767810" cy="3609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2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308">
        <p14:reveal/>
      </p:transition>
    </mc:Choice>
    <mc:Fallback xmlns="">
      <p:transition spd="slow" advTm="43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00606"/>
            <a:ext cx="4639915" cy="3476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7757"/>
            <a:ext cx="3096344" cy="2329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9"/>
          <a:stretch/>
        </p:blipFill>
        <p:spPr bwMode="auto">
          <a:xfrm>
            <a:off x="5580112" y="2996952"/>
            <a:ext cx="2625723" cy="34059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68580"/>
      </p:ext>
    </p:extLst>
  </p:cSld>
  <p:clrMapOvr>
    <a:masterClrMapping/>
  </p:clrMapOvr>
  <p:transition spd="slow" advTm="3996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дизайн-проект\Новая папка\эскизы\узоры...Новая папка (2)\100_6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8954">
            <a:off x="323528" y="548680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F:\дизайн-проект\Новая папка\эскизы\узоры...Новая папка (2)\100_6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201">
            <a:off x="4668010" y="571500"/>
            <a:ext cx="3713989" cy="2785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F:\дизайн-проект\Новая папка\эскизы\узоры...Новая папка (2)\100_6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4984"/>
            <a:ext cx="3238398" cy="2428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53903209"/>
      </p:ext>
    </p:extLst>
  </p:cSld>
  <p:clrMapOvr>
    <a:masterClrMapping/>
  </p:clrMapOvr>
  <p:transition spd="slow" advTm="3997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дизайн-проект\Новая папка\эскизы\узоры...Новая папка (2)\100_6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420380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2228" name="Picture 4" descr="F:\дизайн-проект\Новая папка\эскизы\100_7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6745"/>
            <a:ext cx="2664296" cy="31991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F:\дизайн-проект\Новая папка\эскизы\100_7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2448272" cy="32643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3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426">
        <p14:gallery dir="l"/>
      </p:transition>
    </mc:Choice>
    <mc:Fallback xmlns="">
      <p:transition spd="slow" advTm="44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дизайн-проект\Новая папка\эскизы\100_7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7661"/>
            <a:ext cx="3288365" cy="2466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F:\дизайн-проект\Новая папка\эскизы\100_7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3744416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3252" name="Picture 4" descr="F:\дизайн-проект\Новая папка\эскизы\100_71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8" y="3318385"/>
            <a:ext cx="3456384" cy="2592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 descr="F:\дизайн-проект\Новая папка\эскизы\100_71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3666108" cy="27495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43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768">
        <p14:prism isInverted="1"/>
      </p:transition>
    </mc:Choice>
    <mc:Fallback xmlns="">
      <p:transition spd="slow" advTm="37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дизайн-проект\Новая папка\эскизы\100_72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7"/>
          <a:stretch/>
        </p:blipFill>
        <p:spPr bwMode="auto">
          <a:xfrm>
            <a:off x="1872109" y="692696"/>
            <a:ext cx="5048579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87344834"/>
      </p:ext>
    </p:extLst>
  </p:cSld>
  <p:clrMapOvr>
    <a:masterClrMapping/>
  </p:clrMapOvr>
  <p:transition spd="slow" advTm="3931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F:\дизайн-проект\Новая папка\эскизы\100_7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4430"/>
            <a:ext cx="3083496" cy="2312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4276" name="Picture 4" descr="F:\дизайн-проект\Новая папка\эскизы\100_7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789"/>
            <a:ext cx="3240360" cy="2430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4277" name="Picture 5" descr="F:\дизайн-проект\Новая папка\эскизы\100_7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114601"/>
            <a:ext cx="3971595" cy="2978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4278" name="Picture 6" descr="F:\дизайн-проект\Новая папка\эскизы\100_72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66980"/>
            <a:ext cx="4152462" cy="31143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70422"/>
      </p:ext>
    </p:extLst>
  </p:cSld>
  <p:clrMapOvr>
    <a:masterClrMapping/>
  </p:clrMapOvr>
  <p:transition spd="slow" advTm="4356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дизайн-проект\Новая папка\эскизы\100_7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64" y="387622"/>
            <a:ext cx="2334100" cy="2384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5299" name="Picture 3" descr="F:\дизайн-проект\Новая папка\эскизы\узоры...Новая папка (2)\100_7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9736"/>
            <a:ext cx="2758194" cy="259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F:\дизайн-проект\Новая папка\эскизы\узоры...Новая папка (2)\100_73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12976"/>
            <a:ext cx="2317265" cy="30896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F:\дизайн-проект\Новая папка\эскизы\узоры...Новая папка (2)\100_73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966" y="2420888"/>
            <a:ext cx="3085153" cy="41135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588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65">
        <p:blinds dir="vert"/>
      </p:transition>
    </mc:Choice>
    <mc:Fallback xmlns="">
      <p:transition spd="slow" advTm="4765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дизайн-проект\Новая папка\эскизы\узоры...Новая папка (2)\100_7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273828" cy="4365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6323" name="Picture 3" descr="F:\дизайн-проект\Новая папка\эскизы\узоры...Новая папка (2)\100_7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970" y="764704"/>
            <a:ext cx="4266474" cy="56886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01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44">
        <p:split orient="vert"/>
      </p:transition>
    </mc:Choice>
    <mc:Fallback xmlns="">
      <p:transition spd="slow" advTm="414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дизайн-проект\Новая папка\эскизы\узоры...Новая папка (2)\100_7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23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4620">
        <p:cut/>
      </p:transition>
    </mc:Choice>
    <mc:Fallback xmlns="">
      <p:transition advTm="462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48680"/>
            <a:ext cx="6008455" cy="504056"/>
          </a:xfrm>
        </p:spPr>
        <p:txBody>
          <a:bodyPr/>
          <a:lstStyle/>
          <a:p>
            <a:pPr algn="ctr"/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ИСТОРИЯ ВОЗНИКНОВЕНИЯ ОРНАМЕНТАЛЬНЫХ ФОРМ КОРЕННЫХ НАРОДОВ  СЕВЕРА</a:t>
            </a:r>
          </a:p>
        </p:txBody>
      </p:sp>
      <p:pic>
        <p:nvPicPr>
          <p:cNvPr id="4098" name="Picture 2" descr="C:\Users\Раушания\Desktop\ЭСКИЗЫ21-05-2014_18-03-11\02_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0" y="1484784"/>
            <a:ext cx="4176464" cy="4176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099" name="Picture 3" descr="C:\Users\Раушания\Desktop\ЭСКИЗЫ21-05-2014_18-03-11\03_15_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484784"/>
            <a:ext cx="3442882" cy="4320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372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605">
        <p14:gallery dir="l"/>
      </p:transition>
    </mc:Choice>
    <mc:Fallback xmlns="">
      <p:transition spd="slow" advTm="56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F:\дизайн-проект\Новая папка\эскизы\узоры...Новая папка (2)\100_7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1216"/>
            <a:ext cx="2214246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8372" name="Picture 4" descr="F:\дизайн-проект\Новая папка\эскизы\узоры...Новая папка (2)\100_7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9755"/>
            <a:ext cx="4128459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58373" name="Picture 5" descr="F:\дизайн-проект\Новая папка\эскизы\узоры...Новая папка (2)\100_75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00" y="3501008"/>
            <a:ext cx="3875584" cy="2906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026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210">
        <p14:prism isContent="1" isInverted="1"/>
      </p:transition>
    </mc:Choice>
    <mc:Fallback xmlns="">
      <p:transition spd="slow" advTm="52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дизайн-проект\Новая папка\эскизы\узоры...Новая папка (2)\100_7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2304256" cy="3072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9635" name="Picture 3" descr="F:\дизайн-проект\Новая папка\эскизы\узоры...Новая папка (2)\100_7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41780"/>
            <a:ext cx="3024336" cy="49565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69636" name="Picture 4" descr="F:\дизайн-проект\Новая папка\эскизы\узоры...Новая папка (2)\100_7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80728"/>
            <a:ext cx="2479204" cy="33056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7175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8">
        <p14:prism isContent="1"/>
      </p:transition>
    </mc:Choice>
    <mc:Fallback xmlns="">
      <p:transition spd="slow" advTm="48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:\дизайн-проект\Новая папка\эскизы\узоры...Новая папка (2)\100_7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1" y="764704"/>
            <a:ext cx="4704521" cy="35283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8851" name="Picture 3" descr="F:\дизайн-проект\Новая папка\эскизы\узоры...Новая папка (2)\100_7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56992"/>
            <a:ext cx="3799554" cy="28496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209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888">
        <p:checker/>
      </p:transition>
    </mc:Choice>
    <mc:Fallback xmlns="">
      <p:transition spd="slow" advTm="4888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дизайн-проект\Новая папка\эскизы\узоры...Новая папка (2)\100_7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672408" cy="2934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F:\дизайн-проект\Новая папка\эскизы\узоры...Новая папка (2)\100_75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20688"/>
            <a:ext cx="4512321" cy="33842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F:\дизайн-проект\Новая папка\эскизы\узоры...Новая папка (2)\100_7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483005"/>
            <a:ext cx="3569793" cy="2677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 descr="F:\дизайн-проект\Новая папка\эскизы\узоры...Новая папка (2)\100_76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858" y="4004928"/>
            <a:ext cx="2983430" cy="23763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60746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:\дизайн-проект\Новая папка\эскизы\узоры...Новая папка (2)\100_76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48680"/>
            <a:ext cx="4416491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0419" name="Picture 3" descr="F:\дизайн-проект\Новая папка\эскизы\узоры...Новая папка (2)\100_77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4704"/>
            <a:ext cx="270030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0420" name="Picture 4" descr="F:\дизайн-проект\Новая папка\эскизы\узоры...Новая папка (2)\100_77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17009"/>
            <a:ext cx="2897898" cy="2173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5" descr="F:\дизайн-проект\Новая папка\эскизы\узоры...Новая папка (2)\100_77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17009"/>
            <a:ext cx="2220061" cy="2048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F:\дизайн-проект\Новая папка\эскизы\узоры...Новая папка (2)\100_77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23299"/>
            <a:ext cx="2664296" cy="24419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829928"/>
      </p:ext>
    </p:extLst>
  </p:cSld>
  <p:clrMapOvr>
    <a:masterClrMapping/>
  </p:clrMapOvr>
  <p:transition spd="slow" advTm="5128">
    <p:pul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дизайн-проект\Новая папка\эскизы\узоры...Новая папка (2)\100_8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680"/>
            <a:ext cx="4482498" cy="59766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42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973">
        <p14:reveal/>
      </p:transition>
    </mc:Choice>
    <mc:Fallback xmlns="">
      <p:transition spd="slow" advTm="49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дизайн-проект\Новая папка\эскизы\узоры...Новая папка (2)\100_77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348372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43" name="Picture 3" descr="F:\дизайн-проект\Новая папка\эскизы\узоры...Новая папка (2)\100_7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06" y="188640"/>
            <a:ext cx="2052228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F:\дизайн-проект\Новая папка\эскизы\узоры...Новая папка (2)\100_7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88840"/>
            <a:ext cx="365440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187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793">
        <p14:warp dir="in"/>
      </p:transition>
    </mc:Choice>
    <mc:Fallback xmlns="">
      <p:transition spd="slow" advTm="47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дизайн-проект\Новая папка\эскизы\узоры...Новая папка (2)\100_78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8637"/>
            <a:ext cx="3888432" cy="51845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2467" name="Picture 3" descr="F:\дизайн-проект\Новая папка\эскизы\узоры...Новая папка (2)\100_7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2982144" cy="39761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62468" name="Picture 4" descr="F:\дизайн-проект\Новая папка\эскизы\узоры...Новая папка (2)\100_78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64832"/>
            <a:ext cx="316835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78315928"/>
      </p:ext>
    </p:extLst>
  </p:cSld>
  <p:clrMapOvr>
    <a:masterClrMapping/>
  </p:clrMapOvr>
  <p:transition spd="slow" advTm="4336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F:\дизайн-проект\Новая папка\эскизы\узоры...Новая папка (2)\100_7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639"/>
            <a:ext cx="2736304" cy="3648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F:\дизайн-проект\Новая папка\эскизы\узоры...Новая папка (2)\100_7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88" y="764704"/>
            <a:ext cx="3611724" cy="2708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3493" name="Picture 5" descr="F:\дизайн-проект\Новая папка\эскизы\узоры...Новая папка (2)\100_79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918">
            <a:off x="6432099" y="3829925"/>
            <a:ext cx="2183671" cy="29115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F:\дизайн-проект\Новая папка\эскизы\узоры...Новая папка (2)\100_79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5" y="3929079"/>
            <a:ext cx="2156483" cy="28753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7" descr="F:\дизайн-проект\Новая папка\эскизы\узоры...Новая папка (2)\100_78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60" y="4077072"/>
            <a:ext cx="3213192" cy="2409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291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2"/>
    </mc:Choice>
    <mc:Fallback xmlns="">
      <p:transition spd="slow" advTm="4542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дизайн-проект\Новая папка\эскизы\узоры...Новая папка (2)\100_7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4587974" cy="6117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70558317"/>
      </p:ext>
    </p:extLst>
  </p:cSld>
  <p:clrMapOvr>
    <a:masterClrMapping/>
  </p:clrMapOvr>
  <p:transition spd="slow" advTm="5312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аушания\Desktop\ЭСКИЗЫ21-05-2014_18-03-11\06_3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4" y="1412776"/>
            <a:ext cx="3320057" cy="4594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Раушания\Desktop\ЭСКИЗЫ21-05-2014_18-03-11\09 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10" y="1412777"/>
            <a:ext cx="4540201" cy="459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6201" y="404664"/>
            <a:ext cx="5184433" cy="576064"/>
          </a:xfrm>
          <a:prstGeom prst="rect">
            <a:avLst/>
          </a:prstGeom>
        </p:spPr>
        <p:txBody>
          <a:bodyPr wrap="none">
            <a:prstTxWarp prst="textCurveDow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Точечная выбивка на каменной плитке</a:t>
            </a:r>
            <a:endParaRPr lang="ru-RU" b="1" cap="all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12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67">
        <p14:prism isContent="1" isInverted="1"/>
      </p:transition>
    </mc:Choice>
    <mc:Fallback xmlns="">
      <p:transition spd="slow" advTm="39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:\дизайн-проект\Новая папка\эскизы\узоры...Новая папка (2)\100_79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29" y="620687"/>
            <a:ext cx="3780419" cy="5040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5539" name="Picture 3" descr="F:\дизайн-проект\Новая папка\эскизы\узоры...Новая папка (2)\100_79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641782"/>
            <a:ext cx="3764599" cy="5019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65217721"/>
      </p:ext>
    </p:extLst>
  </p:cSld>
  <p:clrMapOvr>
    <a:masterClrMapping/>
  </p:clrMapOvr>
  <p:transition spd="slow" advTm="4380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:\дизайн-проект\Новая папка\эскизы\узоры...Новая папка (2)\100_8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9" y="908720"/>
            <a:ext cx="3798421" cy="5064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F:\дизайн-проект\Новая папка\эскизы\узоры...Новая папка (2)\100_8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77" y="809463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287">
        <p14:doors dir="vert"/>
      </p:transition>
    </mc:Choice>
    <mc:Fallback xmlns="">
      <p:transition spd="slow" advTm="52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:\дизайн-проект\Новая папка\эскизы\узоры...Новая папка (2)\100_8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43204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0659" name="Picture 3" descr="F:\дизайн-проект\Новая папка\эскизы\узоры...Новая папка (2)\100_8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2443" r="8208"/>
          <a:stretch/>
        </p:blipFill>
        <p:spPr bwMode="auto">
          <a:xfrm>
            <a:off x="5016422" y="2564904"/>
            <a:ext cx="3810000" cy="3587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320583"/>
      </p:ext>
    </p:extLst>
  </p:cSld>
  <p:clrMapOvr>
    <a:masterClrMapping/>
  </p:clrMapOvr>
  <p:transition spd="slow" advTm="4468">
    <p:randomBar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:\дизайн-проект\Новая папка\эскизы\узоры...Новая папка (2)\100_8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08720"/>
            <a:ext cx="4143410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 descr="F:\дизайн-проект\Новая папка\эскизы\узоры...Новая папка (2)\100_8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47" y="-78771"/>
            <a:ext cx="2430270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F:\дизайн-проект\Новая папка\эскизы\узоры...Новая папка (2)\100_81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09" y="3161590"/>
            <a:ext cx="2403267" cy="32043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0322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39">
        <p14:prism/>
      </p:transition>
    </mc:Choice>
    <mc:Fallback xmlns="">
      <p:transition spd="slow" advTm="50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дизайн-проект\Новая папка\эскизы\узоры...Новая папка (2)\100_8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90" y="404664"/>
            <a:ext cx="5094566" cy="6264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483737"/>
      </p:ext>
    </p:extLst>
  </p:cSld>
  <p:clrMapOvr>
    <a:masterClrMapping/>
  </p:clrMapOvr>
  <p:transition spd="slow" advTm="4256">
    <p:wheel spokes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:\дизайн-проект\Новая папка\эскизы\узоры...Новая папка (2)\100_8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564396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F:\дизайн-проект\Новая папка\эскизы\узоры...Новая папка (2)\100_8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2736"/>
            <a:ext cx="4392489" cy="46085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8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198">
        <p14:prism isInverted="1"/>
      </p:transition>
    </mc:Choice>
    <mc:Fallback xmlns="">
      <p:transition spd="slow" advTm="51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:\дизайн-проект\Новая папка\эскизы\узоры...Новая папка (2)\100_8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24744"/>
            <a:ext cx="4680521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4755" name="Picture 3" descr="F:\дизайн-проект\Новая папка\эскизы\узоры...Новая папка (2)\100_82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60040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5924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43">
        <p:split orient="vert"/>
      </p:transition>
    </mc:Choice>
    <mc:Fallback xmlns="">
      <p:transition spd="slow" advTm="534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:\дизайн-проект\Новая папка\эскизы\узоры...Новая папка (2)\100_8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416491" cy="33123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F:\дизайн-проект\Новая папка\эскизы\узоры...Новая папка (2)\100_8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3973288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3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72">
        <p:fade/>
      </p:transition>
    </mc:Choice>
    <mc:Fallback xmlns="">
      <p:transition spd="med" advTm="61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:\дизайн-проект\Новая папка\эскизы\узоры...Новая папка (2)\100_8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36712"/>
            <a:ext cx="3528392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F:\дизайн-проект\Новая папка\эскизы\узоры...Новая папка (2)\100_8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474" y="836712"/>
            <a:ext cx="4531142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35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22">
        <p14:prism/>
      </p:transition>
    </mc:Choice>
    <mc:Fallback xmlns="">
      <p:transition spd="slow" advTm="49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:\дизайн-проект\Новая папка\эскизы\узоры...Новая папка (2)\100_82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7" b="1408"/>
          <a:stretch/>
        </p:blipFill>
        <p:spPr bwMode="auto">
          <a:xfrm>
            <a:off x="762000" y="571500"/>
            <a:ext cx="74676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666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97">
        <p14:reveal/>
      </p:transition>
    </mc:Choice>
    <mc:Fallback xmlns="">
      <p:transition spd="slow" advTm="56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Раушания\Desktop\ЭСКИЗЫ21-05-2014_18-03-11\10_22_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00" y="1292352"/>
            <a:ext cx="3487460" cy="4728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148" name="Picture 4" descr="C:\Users\Раушания\Desktop\ЭСКИЗЫ21-05-2014_18-03-11\13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92352"/>
            <a:ext cx="4147224" cy="4728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5620" y="228192"/>
            <a:ext cx="4572000" cy="1008111"/>
          </a:xfrm>
          <a:prstGeom prst="rect">
            <a:avLst/>
          </a:prstGeom>
        </p:spPr>
        <p:txBody>
          <a:bodyPr>
            <a:prstTxWarp prst="textTriangle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Точечная выбивка на угловатом обломке песчаника</a:t>
            </a:r>
            <a:endParaRPr lang="ru-RU" b="1" spc="50" dirty="0">
              <a:ln w="1143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2">
                  <a:lumMod val="1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9169498"/>
      </p:ext>
    </p:extLst>
  </p:cSld>
  <p:clrMapOvr>
    <a:masterClrMapping/>
  </p:clrMapOvr>
  <p:transition spd="slow" advTm="4419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:\дизайн-проект\Новая папка\фото диплом\100_80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t="6810" r="28127" b="7063"/>
          <a:stretch/>
        </p:blipFill>
        <p:spPr bwMode="auto">
          <a:xfrm>
            <a:off x="1696615" y="328530"/>
            <a:ext cx="2371329" cy="5999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9875" name="Picture 3" descr="F:\дизайн-проект\Новая папка\фото диплом\100_80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3" r="25675" b="1917"/>
          <a:stretch/>
        </p:blipFill>
        <p:spPr bwMode="auto">
          <a:xfrm>
            <a:off x="5508104" y="328531"/>
            <a:ext cx="2232248" cy="60541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62798364"/>
      </p:ext>
    </p:extLst>
  </p:cSld>
  <p:clrMapOvr>
    <a:masterClrMapping/>
  </p:clrMapOvr>
  <p:transition spd="slow" advTm="6303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:\дизайн-проект\Новая папка\фото диплом\100_80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8" t="3040" r="23234" b="2602"/>
          <a:stretch/>
        </p:blipFill>
        <p:spPr bwMode="auto">
          <a:xfrm>
            <a:off x="1691680" y="692696"/>
            <a:ext cx="2186339" cy="5999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0899" name="Picture 3" descr="F:\дизайн-проект\Новая папка\фото диплом\100_80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4" r="20699"/>
          <a:stretch/>
        </p:blipFill>
        <p:spPr bwMode="auto">
          <a:xfrm>
            <a:off x="5148064" y="771988"/>
            <a:ext cx="2232248" cy="5941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458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231">
        <p14:prism isInverted="1"/>
      </p:transition>
    </mc:Choice>
    <mc:Fallback xmlns="">
      <p:transition spd="slow" advTm="52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6377" y="404664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Развитие творческих способностей студентов СПО на занятиях по ДПИ в процессе освоения технологии росписи по стеклу на основе орнаментальных форм народов Севера </a:t>
            </a:r>
          </a:p>
        </p:txBody>
      </p:sp>
      <p:pic>
        <p:nvPicPr>
          <p:cNvPr id="1026" name="Picture 2" descr="F:\дизайн-проект\Новая папка\фото 2016\20151118_1533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4"/>
          <a:stretch/>
        </p:blipFill>
        <p:spPr bwMode="auto">
          <a:xfrm>
            <a:off x="361601" y="2060848"/>
            <a:ext cx="4230251" cy="38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изайн-проект\Новая папка\фото 2016\20151118_1534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2" t="20994" r="-1"/>
          <a:stretch/>
        </p:blipFill>
        <p:spPr bwMode="auto">
          <a:xfrm>
            <a:off x="4726020" y="2060848"/>
            <a:ext cx="4103750" cy="387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188799"/>
      </p:ext>
    </p:extLst>
  </p:cSld>
  <p:clrMapOvr>
    <a:masterClrMapping/>
  </p:clrMapOvr>
  <p:transition spd="slow" advTm="5090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дизайн-проект\Новая папка\фото 2016\20151212_114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09329"/>
            <a:ext cx="3343300" cy="44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дизайн-проект\Новая папка\фото 2016\20151212_114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09329"/>
            <a:ext cx="3343300" cy="44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388410"/>
      </p:ext>
    </p:extLst>
  </p:cSld>
  <p:clrMapOvr>
    <a:masterClrMapping/>
  </p:clrMapOvr>
  <p:transition spd="slow" advTm="5112">
    <p:randomBar dir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406573"/>
      </p:ext>
    </p:extLst>
  </p:cSld>
  <p:clrMapOvr>
    <a:masterClrMapping/>
  </p:clrMapOvr>
  <p:transition spd="slow" advTm="4807">
    <p:push dir="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 b="14834"/>
          <a:stretch/>
        </p:blipFill>
        <p:spPr bwMode="auto">
          <a:xfrm>
            <a:off x="439349" y="548680"/>
            <a:ext cx="850044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82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300">
        <p:blinds dir="vert"/>
      </p:transition>
    </mc:Choice>
    <mc:Fallback xmlns="">
      <p:transition spd="slow" advTm="63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678712"/>
            <a:ext cx="2160240" cy="40011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ЗАКЛЮЧЕНИЕ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383499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исследование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позволило решить поставленные задачи, получить необходимые теоретические данные, выполнить ансамбль  декоративных форм «Мотивы севера» в точечной технике  и сделать следующие общие выводы: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08042" y="2852936"/>
            <a:ext cx="72083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Специфика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содержания программы по декоративно-прикладному искусству направлена на развитие  творческих способностей  студентов в процессе освоения технологии росписи по стеклу. Изучение приемов декорирования предметов дизайна,  заключается в том, что оно позволяет открывать новые эстетические свойства материалов и приемов росписи по стеклу, которые становятся способом выражения красоты,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что способствует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активному воспитанию профессиональных умений специалиста в области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дизайна.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07806"/>
      </p:ext>
    </p:extLst>
  </p:cSld>
  <p:clrMapOvr>
    <a:masterClrMapping/>
  </p:clrMapOvr>
  <p:transition spd="slow" advTm="9874">
    <p:push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2492896"/>
            <a:ext cx="4392488" cy="74969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Благодарю </a:t>
            </a:r>
            <a:r>
              <a:rPr lang="ru-RU" sz="2400" dirty="0">
                <a:solidFill>
                  <a:srgbClr val="002060"/>
                </a:solidFill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03222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91">
        <p:fade/>
      </p:transition>
    </mc:Choice>
    <mc:Fallback xmlns="">
      <p:transition spd="med" advTm="73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Раушания\Desktop\ЭСКИЗЫ21-05-2014_18-03-11\04_14_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836712"/>
            <a:ext cx="4320482" cy="411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Раушания\Desktop\ЭСКИЗЫ21-05-2014_18-03-11\05_31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298" y="836712"/>
            <a:ext cx="2703126" cy="4226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5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32">
        <p:circle/>
      </p:transition>
    </mc:Choice>
    <mc:Fallback xmlns="">
      <p:transition spd="slow" advTm="433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771</TotalTime>
  <Words>531</Words>
  <Application>Microsoft Office PowerPoint</Application>
  <PresentationFormat>Экран (4:3)</PresentationFormat>
  <Paragraphs>49</Paragraphs>
  <Slides>87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Воздушный поток</vt:lpstr>
      <vt:lpstr>  ИСПОЛЬЗОВАНИЕ ОРНАМЕНТАЛЬНЫХ ФОРМ НАРОДОВ СЕВЕРА В РОСПИСИ ПО СТЕКЛУ  НА ЗАНЯТИЯХ  ПО ДЕКОРАТИВНО-ПРИКЛАДНОМУ ИСКУССТВУ  АНСАМБЛЬ ДЕКОРАТИВНЫХ ФОРМ «МОТИВЫ СЕВЕРА»  В ТЕХНИКЕ «POINT-TO-POINT » (КОЖА, ЦВЕТНОЙ РЕЗЕРВ)  </vt:lpstr>
      <vt:lpstr>Актуальность темы исследований:     </vt:lpstr>
      <vt:lpstr>Цель данной работы направлена на изучение орнаментальных форм народов Севера и использование их в процессе освоения техники «Point-to- Point» в росписи по стеклу  учащимися  на занятиях по ДПИ.</vt:lpstr>
      <vt:lpstr>Задачи:  - ознакомить учащихся с изделиями декоративно-прикладного искусства народов Севера, с историей возникновения видов народных ремесел;  - изучить виды орнаментальных мотивов и их семантику;  - совершенствовать технические приемы росписи по стеклу в технике «Point-to-Point» и выработать методическую последовательность ее освоения на занятиях ДПИ для учащихся;  - способствовать развитию творческого мышления, предоставляя возможность к его реализации путем создания условий свободного выбора и специализации изучения приемов и навыков техники художественной обработки стекла;  - раскрыть  красоту, значимость произведений декорированных точечной росписью «Point-to-Point»  в сфере современного декоративно-прикладного искусства и возможности их использования в современном интерьере;  -подобрать иллюстративный материал для приложения и электронной презентации;  - воплотить художественный  замысел  в ансамбле декоративных форм «Мотивы севера». </vt:lpstr>
      <vt:lpstr>Орнамент представляет собой «относительно устойчивый элемент художественной культуры, сохраняющийся на протяжении многих столетий и даже тысячелетий» </vt:lpstr>
      <vt:lpstr>ИСТОРИЯ ВОЗНИКНОВЕНИЯ ОРНАМЕНТАЛЬНЫХ ФОРМ КОРЕННЫХ НАРОДОВ  СЕВЕРА</vt:lpstr>
      <vt:lpstr>Презентация PowerPoint</vt:lpstr>
      <vt:lpstr>Презентация PowerPoint</vt:lpstr>
      <vt:lpstr>Презентация PowerPoint</vt:lpstr>
      <vt:lpstr>Презентация PowerPoint</vt:lpstr>
      <vt:lpstr>Угорские орнаменты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Птица  сна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ОРНАМЕНТАЛЬНЫХ ФОРМ НАРОДОВ СЕВЕРА В РОСПИСИ ПО СТЕКЛУ НА ЗАНЯТИЯХ  ПО ДЕКОРАТИВНО-ПРИКЛАДНОМУ ИСКУССТВУ  АНСАМБЛЬ ДЕКОРАТИВНЫХ ФОРМ «МОТИВЫ СЕВЕРА» В ТЕХНИКЕ «POINT-TO-POINT » (КОЖА, ЦВЕТНОЙ РЕЗЕРВ)</dc:title>
  <dc:creator>Раушания</dc:creator>
  <cp:lastModifiedBy>Раушания</cp:lastModifiedBy>
  <cp:revision>77</cp:revision>
  <dcterms:created xsi:type="dcterms:W3CDTF">2014-05-25T03:18:28Z</dcterms:created>
  <dcterms:modified xsi:type="dcterms:W3CDTF">2016-02-09T19:23:54Z</dcterms:modified>
</cp:coreProperties>
</file>