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2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6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3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8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2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0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8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C2D4-6DB2-4FEE-836E-F1DD3093A8C3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9C5B-D882-4010-A24F-11760FD72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566989" y="1557339"/>
            <a:ext cx="7056437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Магистрально-модульный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принцип построения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</p:spTree>
    <p:extLst>
      <p:ext uri="{BB962C8B-B14F-4D97-AF65-F5344CB8AC3E}">
        <p14:creationId xmlns:p14="http://schemas.microsoft.com/office/powerpoint/2010/main" val="2174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2351088" y="333375"/>
            <a:ext cx="7493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Функциональная схема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914650" y="1651001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Процессор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87550" y="5300664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ввода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129588" y="5286376"/>
            <a:ext cx="2190750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вывода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391400" y="1628776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Оперативная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27576" y="5300664"/>
            <a:ext cx="2881313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Долговременная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794126" y="2592389"/>
            <a:ext cx="360363" cy="1038225"/>
          </a:xfrm>
          <a:prstGeom prst="upDownArrow">
            <a:avLst>
              <a:gd name="adj1" fmla="val 50000"/>
              <a:gd name="adj2" fmla="val 57621"/>
            </a:avLst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8328026" y="2578100"/>
            <a:ext cx="360363" cy="1068388"/>
          </a:xfrm>
          <a:prstGeom prst="upDownArrow">
            <a:avLst>
              <a:gd name="adj1" fmla="val 50000"/>
              <a:gd name="adj2" fmla="val 59295"/>
            </a:avLst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2855913" y="4364038"/>
            <a:ext cx="360362" cy="925512"/>
          </a:xfrm>
          <a:prstGeom prst="upDownArrow">
            <a:avLst>
              <a:gd name="adj1" fmla="val 50000"/>
              <a:gd name="adj2" fmla="val 51366"/>
            </a:avLst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5951538" y="4364038"/>
            <a:ext cx="360362" cy="920750"/>
          </a:xfrm>
          <a:prstGeom prst="upDownArrow">
            <a:avLst>
              <a:gd name="adj1" fmla="val 50000"/>
              <a:gd name="adj2" fmla="val 51101"/>
            </a:avLst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8961438" y="4365625"/>
            <a:ext cx="360362" cy="908050"/>
          </a:xfrm>
          <a:prstGeom prst="upDownArrow">
            <a:avLst>
              <a:gd name="adj1" fmla="val 50000"/>
              <a:gd name="adj2" fmla="val 50397"/>
            </a:avLst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919289" y="3644900"/>
            <a:ext cx="835342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919289" y="4365625"/>
            <a:ext cx="835342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018088" y="3775075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993300"/>
                </a:solidFill>
              </a:rPr>
              <a:t>Магистраль</a:t>
            </a:r>
          </a:p>
        </p:txBody>
      </p:sp>
    </p:spTree>
    <p:extLst>
      <p:ext uri="{BB962C8B-B14F-4D97-AF65-F5344CB8AC3E}">
        <p14:creationId xmlns:p14="http://schemas.microsoft.com/office/powerpoint/2010/main" val="107822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919289" y="404814"/>
            <a:ext cx="8497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200" b="1">
                <a:solidFill>
                  <a:srgbClr val="993300"/>
                </a:solidFill>
              </a:rPr>
              <a:t>Какую информацию способен обрабатывать компьютер?</a:t>
            </a:r>
          </a:p>
        </p:txBody>
      </p:sp>
      <p:pic>
        <p:nvPicPr>
          <p:cNvPr id="4107" name="Picture 11" descr="j02320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1" y="1773238"/>
            <a:ext cx="2016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351089" y="2276475"/>
            <a:ext cx="30241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993300"/>
                </a:solidFill>
              </a:rPr>
              <a:t>Для рисования и ввода текста используют графический планшет.</a:t>
            </a:r>
          </a:p>
        </p:txBody>
      </p:sp>
      <p:pic>
        <p:nvPicPr>
          <p:cNvPr id="4111" name="Picture 15" descr="j03450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4221164"/>
            <a:ext cx="2232025" cy="13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7" name="Sound"/>
          <p:cNvSpPr>
            <a:spLocks noEditPoints="1" noChangeArrowheads="1"/>
          </p:cNvSpPr>
          <p:nvPr/>
        </p:nvSpPr>
        <p:spPr bwMode="auto">
          <a:xfrm>
            <a:off x="7248525" y="4076701"/>
            <a:ext cx="1295400" cy="1584325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122" name="WordArt 26"/>
          <p:cNvSpPr>
            <a:spLocks noChangeArrowheads="1" noChangeShapeType="1" noTextEdit="1"/>
          </p:cNvSpPr>
          <p:nvPr/>
        </p:nvSpPr>
        <p:spPr bwMode="auto">
          <a:xfrm>
            <a:off x="2711450" y="1341439"/>
            <a:ext cx="17287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Текстовая</a:t>
            </a:r>
          </a:p>
        </p:txBody>
      </p:sp>
      <p:sp>
        <p:nvSpPr>
          <p:cNvPr id="4123" name="WordArt 27"/>
          <p:cNvSpPr>
            <a:spLocks noChangeArrowheads="1" noChangeShapeType="1" noTextEdit="1"/>
          </p:cNvSpPr>
          <p:nvPr/>
        </p:nvSpPr>
        <p:spPr bwMode="auto">
          <a:xfrm>
            <a:off x="6888164" y="1268413"/>
            <a:ext cx="21605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Графическая</a:t>
            </a:r>
          </a:p>
        </p:txBody>
      </p:sp>
      <p:sp>
        <p:nvSpPr>
          <p:cNvPr id="4124" name="WordArt 28"/>
          <p:cNvSpPr>
            <a:spLocks noChangeArrowheads="1" noChangeShapeType="1" noTextEdit="1"/>
          </p:cNvSpPr>
          <p:nvPr/>
        </p:nvSpPr>
        <p:spPr bwMode="auto">
          <a:xfrm>
            <a:off x="2927350" y="6102351"/>
            <a:ext cx="17287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Числовая</a:t>
            </a:r>
          </a:p>
        </p:txBody>
      </p:sp>
      <p:sp>
        <p:nvSpPr>
          <p:cNvPr id="4125" name="WordArt 29"/>
          <p:cNvSpPr>
            <a:spLocks noChangeArrowheads="1" noChangeShapeType="1" noTextEdit="1"/>
          </p:cNvSpPr>
          <p:nvPr/>
        </p:nvSpPr>
        <p:spPr bwMode="auto">
          <a:xfrm>
            <a:off x="7350125" y="6115051"/>
            <a:ext cx="17287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Звуковая</a:t>
            </a:r>
          </a:p>
        </p:txBody>
      </p:sp>
    </p:spTree>
    <p:extLst>
      <p:ext uri="{BB962C8B-B14F-4D97-AF65-F5344CB8AC3E}">
        <p14:creationId xmlns:p14="http://schemas.microsoft.com/office/powerpoint/2010/main" val="378972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74888" y="350839"/>
            <a:ext cx="7632700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Представление информации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человеком и компьютером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63750" y="1700214"/>
            <a:ext cx="80645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800000"/>
                </a:solidFill>
              </a:rPr>
              <a:t>Типы информации	           Человек		</a:t>
            </a:r>
            <a:r>
              <a:rPr lang="ru-RU" altLang="ru-RU" sz="2000" b="1" dirty="0" smtClean="0">
                <a:solidFill>
                  <a:srgbClr val="800000"/>
                </a:solidFill>
              </a:rPr>
              <a:t>           Компьютер</a:t>
            </a:r>
            <a:endParaRPr lang="ru-RU" altLang="ru-RU" sz="2000" b="1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endParaRPr lang="ru-RU" altLang="ru-RU" sz="2000" b="1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800000"/>
                </a:solidFill>
              </a:rPr>
              <a:t>Числовая		                   5			00000101</a:t>
            </a:r>
          </a:p>
          <a:p>
            <a:pPr>
              <a:spcBef>
                <a:spcPct val="50000"/>
              </a:spcBef>
            </a:pPr>
            <a:endParaRPr lang="ru-RU" altLang="ru-RU" sz="2000" b="1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800000"/>
                </a:solidFill>
              </a:rPr>
              <a:t>Текстовая		                   А			11000000</a:t>
            </a:r>
          </a:p>
          <a:p>
            <a:pPr>
              <a:spcBef>
                <a:spcPct val="50000"/>
              </a:spcBef>
            </a:pPr>
            <a:endParaRPr lang="ru-RU" altLang="ru-RU" sz="2000" b="1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800000"/>
                </a:solidFill>
              </a:rPr>
              <a:t>Графическая		                  </a:t>
            </a:r>
            <a:r>
              <a:rPr lang="ru-RU" altLang="ru-RU" sz="2000" b="1" dirty="0">
                <a:sym typeface="Wingdings" panose="05000000000000000000" pitchFamily="2" charset="2"/>
              </a:rPr>
              <a:t></a:t>
            </a:r>
            <a:r>
              <a:rPr lang="ru-RU" altLang="ru-RU" sz="2000" b="1" dirty="0">
                <a:solidFill>
                  <a:srgbClr val="800000"/>
                </a:solidFill>
                <a:sym typeface="Wingdings" panose="05000000000000000000" pitchFamily="2" charset="2"/>
              </a:rPr>
              <a:t>			00000000</a:t>
            </a:r>
          </a:p>
          <a:p>
            <a:pPr>
              <a:spcBef>
                <a:spcPct val="50000"/>
              </a:spcBef>
            </a:pPr>
            <a:endParaRPr lang="ru-RU" altLang="ru-RU" sz="2000" b="1" dirty="0">
              <a:solidFill>
                <a:srgbClr val="800000"/>
              </a:solidFill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800000"/>
                </a:solidFill>
                <a:sym typeface="Wingdings" panose="05000000000000000000" pitchFamily="2" charset="2"/>
              </a:rPr>
              <a:t>Звуковая		звук максимальный		11111111				</a:t>
            </a:r>
            <a:r>
              <a:rPr lang="ru-RU" altLang="ru-RU" sz="2000" b="1" dirty="0">
                <a:solidFill>
                  <a:srgbClr val="800000"/>
                </a:solidFill>
              </a:rPr>
              <a:t>		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992313" y="2205038"/>
            <a:ext cx="82804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656138" y="1773238"/>
            <a:ext cx="0" cy="40322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7967663" y="1773238"/>
            <a:ext cx="0" cy="40322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19289" y="620713"/>
            <a:ext cx="84978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b="1">
                <a:solidFill>
                  <a:srgbClr val="FF6600"/>
                </a:solidFill>
              </a:rPr>
              <a:t>Данные – </a:t>
            </a:r>
            <a:r>
              <a:rPr lang="ru-RU" altLang="ru-RU" sz="2200" b="1">
                <a:solidFill>
                  <a:srgbClr val="993300"/>
                </a:solidFill>
              </a:rPr>
              <a:t>это информация, представленная в двоичном компьютерном коде и обрабатываемая компьютером.</a:t>
            </a:r>
          </a:p>
        </p:txBody>
      </p:sp>
      <p:pic>
        <p:nvPicPr>
          <p:cNvPr id="8205" name="Picture 13" descr="j03168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060575"/>
            <a:ext cx="3097212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159376" y="2133601"/>
            <a:ext cx="51847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solidFill>
                  <a:srgbClr val="993300"/>
                </a:solidFill>
              </a:rPr>
              <a:t>Для того чтобы компьютер «знал», что ему делать с данными, как их обрабатывать, он должен получить определенную команду или последовательность команд.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919289" y="4724400"/>
            <a:ext cx="84978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b="1">
                <a:solidFill>
                  <a:srgbClr val="FF6600"/>
                </a:solidFill>
              </a:rPr>
              <a:t>Программа – </a:t>
            </a:r>
            <a:r>
              <a:rPr lang="ru-RU" altLang="ru-RU" sz="2200" b="1">
                <a:solidFill>
                  <a:srgbClr val="993300"/>
                </a:solidFill>
              </a:rPr>
              <a:t>последовательность команд, которую выполняет компьютер в процессе обработки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54436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6" grpId="0"/>
      <p:bldP spid="82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19289" y="5661025"/>
            <a:ext cx="83518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b="1">
                <a:solidFill>
                  <a:srgbClr val="993300"/>
                </a:solidFill>
              </a:rPr>
              <a:t>Устройством, которое обрабатывает данные по заданной программе, является </a:t>
            </a:r>
            <a:r>
              <a:rPr lang="ru-RU" altLang="ru-RU" sz="2200" b="1">
                <a:solidFill>
                  <a:srgbClr val="FF6600"/>
                </a:solidFill>
              </a:rPr>
              <a:t>процессор.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351088" y="333375"/>
            <a:ext cx="7493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Функциональная схема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66989" y="1628776"/>
            <a:ext cx="2016125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Процессор</a:t>
            </a:r>
          </a:p>
        </p:txBody>
      </p:sp>
    </p:spTree>
    <p:extLst>
      <p:ext uri="{BB962C8B-B14F-4D97-AF65-F5344CB8AC3E}">
        <p14:creationId xmlns:p14="http://schemas.microsoft.com/office/powerpoint/2010/main" val="326733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847850" y="2924176"/>
            <a:ext cx="84978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solidFill>
                  <a:srgbClr val="993300"/>
                </a:solidFill>
              </a:rPr>
              <a:t>Пользователь компьютера очень плохо понимает информацию, представленную в двоичном компьютерном коде. Следовательно, в состав компьютера должны входить устройства перевода информации с языка человека на язык компьютера и обратно </a:t>
            </a:r>
            <a:r>
              <a:rPr lang="ru-RU" altLang="ru-RU" sz="2000" b="1">
                <a:solidFill>
                  <a:srgbClr val="FF6600"/>
                </a:solidFill>
              </a:rPr>
              <a:t>- устройства ввода и вывода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351088" y="333375"/>
            <a:ext cx="7493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Функциональная схема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66989" y="1628776"/>
            <a:ext cx="2016125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Процессор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95551" y="5300664"/>
            <a:ext cx="2016125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ввода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680326" y="5286376"/>
            <a:ext cx="2016125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вывода</a:t>
            </a:r>
          </a:p>
        </p:txBody>
      </p:sp>
    </p:spTree>
    <p:extLst>
      <p:ext uri="{BB962C8B-B14F-4D97-AF65-F5344CB8AC3E}">
        <p14:creationId xmlns:p14="http://schemas.microsoft.com/office/powerpoint/2010/main" val="277987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  <p:bldP spid="10245" grpId="0" animBg="1"/>
      <p:bldP spid="10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19289" y="2997201"/>
            <a:ext cx="84978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solidFill>
                  <a:srgbClr val="993300"/>
                </a:solidFill>
              </a:rPr>
              <a:t>Для того чтобы компьютер мог выполнять обработку данных по программе, программа и данные должны быть загружены в </a:t>
            </a:r>
            <a:r>
              <a:rPr lang="ru-RU" altLang="ru-RU" sz="2000" b="1">
                <a:solidFill>
                  <a:srgbClr val="FF6600"/>
                </a:solidFill>
              </a:rPr>
              <a:t>- оперативную память. </a:t>
            </a:r>
            <a:r>
              <a:rPr lang="ru-RU" altLang="ru-RU" sz="2000" b="1">
                <a:solidFill>
                  <a:srgbClr val="993300"/>
                </a:solidFill>
              </a:rPr>
              <a:t>Процессор последовательно считывает из ОЗУ команды программы и данные, выполняет команды, а затем записывает полученные данные обратно в ОЗУ. 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351088" y="333375"/>
            <a:ext cx="7493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Функциональная схема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66989" y="1628776"/>
            <a:ext cx="2160587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Процессор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495550" y="5300664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ввода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650163" y="5330826"/>
            <a:ext cx="2190750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вывода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391400" y="1628776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Оперативная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</p:spTree>
    <p:extLst>
      <p:ext uri="{BB962C8B-B14F-4D97-AF65-F5344CB8AC3E}">
        <p14:creationId xmlns:p14="http://schemas.microsoft.com/office/powerpoint/2010/main" val="103050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19289" y="3068639"/>
            <a:ext cx="84978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solidFill>
                  <a:srgbClr val="993300"/>
                </a:solidFill>
              </a:rPr>
              <a:t>При выключении компьютера все данные и программы в оперативной памяти стираются. Для долговременного хранения большого количества различных программ и данных используют </a:t>
            </a:r>
            <a:r>
              <a:rPr lang="ru-RU" altLang="ru-RU" sz="2000" b="1">
                <a:solidFill>
                  <a:srgbClr val="FF6600"/>
                </a:solidFill>
              </a:rPr>
              <a:t>- долговременную память. </a:t>
            </a:r>
            <a:r>
              <a:rPr lang="ru-RU" altLang="ru-RU" sz="2000" b="1">
                <a:solidFill>
                  <a:srgbClr val="993300"/>
                </a:solidFill>
              </a:rPr>
              <a:t> Пользователь может запустить программу, хранящуюся в долговременной памяти, она загрузится в оперативную память и начнет выполняться.</a:t>
            </a:r>
            <a:endParaRPr lang="ru-RU" altLang="ru-RU" sz="2000" b="1">
              <a:solidFill>
                <a:srgbClr val="FF6600"/>
              </a:solidFill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351088" y="333375"/>
            <a:ext cx="7493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Функциональная схема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66989" y="1628776"/>
            <a:ext cx="2160587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Процессор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87550" y="5300664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ввода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129588" y="5286376"/>
            <a:ext cx="2190750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вывода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391400" y="1628776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Оперативная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727576" y="5300664"/>
            <a:ext cx="2881313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Долговременная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</p:spTree>
    <p:extLst>
      <p:ext uri="{BB962C8B-B14F-4D97-AF65-F5344CB8AC3E}">
        <p14:creationId xmlns:p14="http://schemas.microsoft.com/office/powerpoint/2010/main" val="407018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P spid="122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19289" y="3141664"/>
            <a:ext cx="84978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solidFill>
                  <a:srgbClr val="993300"/>
                </a:solidFill>
              </a:rPr>
              <a:t>В процессе программной обработки данных на компьютере передача данных и программ между отдельными устройствами компьютера осуществляется по </a:t>
            </a:r>
            <a:r>
              <a:rPr lang="ru-RU" altLang="ru-RU" sz="2000" b="1">
                <a:solidFill>
                  <a:srgbClr val="FF6600"/>
                </a:solidFill>
              </a:rPr>
              <a:t>магистрали. </a:t>
            </a:r>
            <a:r>
              <a:rPr lang="ru-RU" altLang="ru-RU" sz="2000" b="1">
                <a:solidFill>
                  <a:srgbClr val="993300"/>
                </a:solidFill>
              </a:rPr>
              <a:t> Магистраль (шина) – это кабель, состоящий из множества проводов. </a:t>
            </a:r>
            <a:endParaRPr lang="ru-RU" altLang="ru-RU" sz="2000" b="1">
              <a:solidFill>
                <a:srgbClr val="FF6600"/>
              </a:solidFill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351088" y="333375"/>
            <a:ext cx="7493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Функциональная схема</a:t>
            </a:r>
          </a:p>
          <a:p>
            <a:pPr algn="ctr"/>
            <a:r>
              <a:rPr lang="ru-RU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3300"/>
                  </a:outerShdw>
                </a:effectLst>
                <a:latin typeface="Impact" panose="020B0806030902050204" pitchFamily="34" charset="0"/>
              </a:rPr>
              <a:t>компьютера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66989" y="1628776"/>
            <a:ext cx="2160587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Процессор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87550" y="5300664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ввода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129588" y="5286376"/>
            <a:ext cx="2190750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Устройства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вывода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391400" y="1628776"/>
            <a:ext cx="2160588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Оперативная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727576" y="5300664"/>
            <a:ext cx="2881313" cy="936625"/>
          </a:xfrm>
          <a:prstGeom prst="rect">
            <a:avLst/>
          </a:prstGeom>
          <a:solidFill>
            <a:srgbClr val="FFCC66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Долговременная</a:t>
            </a:r>
          </a:p>
          <a:p>
            <a:pPr algn="ctr"/>
            <a:r>
              <a:rPr lang="ru-RU" altLang="ru-RU" sz="2400" b="1">
                <a:solidFill>
                  <a:srgbClr val="800000"/>
                </a:solidFill>
              </a:rPr>
              <a:t>память</a:t>
            </a:r>
          </a:p>
        </p:txBody>
      </p:sp>
    </p:spTree>
    <p:extLst>
      <p:ext uri="{BB962C8B-B14F-4D97-AF65-F5344CB8AC3E}">
        <p14:creationId xmlns:p14="http://schemas.microsoft.com/office/powerpoint/2010/main" val="186940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Широкоэкранный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2023-05-20T05:46:28Z</dcterms:created>
  <dcterms:modified xsi:type="dcterms:W3CDTF">2023-05-20T05:47:29Z</dcterms:modified>
</cp:coreProperties>
</file>